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9"/>
  </p:notesMasterIdLst>
  <p:sldIdLst>
    <p:sldId id="305" r:id="rId3"/>
    <p:sldId id="308" r:id="rId4"/>
    <p:sldId id="309" r:id="rId5"/>
    <p:sldId id="310" r:id="rId6"/>
    <p:sldId id="311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35" autoAdjust="0"/>
    <p:restoredTop sz="86443" autoAdjust="0"/>
  </p:normalViewPr>
  <p:slideViewPr>
    <p:cSldViewPr snapToGrid="0">
      <p:cViewPr varScale="1">
        <p:scale>
          <a:sx n="37" d="100"/>
          <a:sy n="37" d="100"/>
        </p:scale>
        <p:origin x="28" y="492"/>
      </p:cViewPr>
      <p:guideLst/>
    </p:cSldViewPr>
  </p:slideViewPr>
  <p:outlineViewPr>
    <p:cViewPr>
      <p:scale>
        <a:sx n="33" d="100"/>
        <a:sy n="33" d="100"/>
      </p:scale>
      <p:origin x="0" y="-69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4EAB8-9330-4DCF-9F84-8397D5672E57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9B619-2ECC-4A83-BEAF-BDECF2008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8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No other</a:t>
            </a:r>
            <a:r>
              <a:rPr lang="en-US" baseline="0" dirty="0"/>
              <a:t> eligibility requirements were modified:</a:t>
            </a:r>
          </a:p>
          <a:p>
            <a:pPr defTabSz="931774">
              <a:defRPr/>
            </a:pPr>
            <a:endParaRPr lang="en-US" baseline="0" dirty="0"/>
          </a:p>
          <a:p>
            <a:pPr defTabSz="931774">
              <a:defRPr/>
            </a:pPr>
            <a:r>
              <a:rPr lang="en-US" baseline="0" dirty="0"/>
              <a:t>Such as: Dominant in its field of operation</a:t>
            </a:r>
          </a:p>
          <a:p>
            <a:pPr defTabSz="931774">
              <a:defRPr/>
            </a:pPr>
            <a:r>
              <a:rPr lang="en-US" baseline="0" dirty="0"/>
              <a:t>Must be independently Owned and operated</a:t>
            </a:r>
          </a:p>
          <a:p>
            <a:pPr defTabSz="931774">
              <a:defRPr/>
            </a:pPr>
            <a:r>
              <a:rPr lang="en-US" baseline="0" dirty="0"/>
              <a:t>Owners of the firm must be domiciled in California</a:t>
            </a:r>
          </a:p>
          <a:p>
            <a:pPr defTabSz="931774">
              <a:defRPr/>
            </a:pPr>
            <a:r>
              <a:rPr lang="en-US" baseline="0" dirty="0"/>
              <a:t>Business headquarters must be located in California</a:t>
            </a:r>
            <a:endParaRPr lang="en-US" dirty="0"/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Senate Bill 605- http://leginfo.legislature.ca.gov/faces/billNavClient.xhtml?bill_id=201720180SB605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Section 14837 (SB 605) subdivision (d)(1)(B) groups public works into two sets, that of Public Contract Code (PCC) section 1101 and Government Code section 4525.</a:t>
            </a:r>
          </a:p>
          <a:p>
            <a:pPr defTabSz="931774">
              <a:defRPr/>
            </a:pPr>
            <a:r>
              <a:rPr lang="en-US" dirty="0">
                <a:solidFill>
                  <a:srgbClr val="0070C0"/>
                </a:solidFill>
              </a:rPr>
              <a:t>GC 14837- http://leginfo.legislature.ca.gov/faces/codes_displaySection.xhtml?sectionNum=14837.&amp;lawCode=GOV</a:t>
            </a:r>
          </a:p>
          <a:p>
            <a:pPr defTabSz="931774">
              <a:defRPr/>
            </a:pPr>
            <a:r>
              <a:rPr lang="en-US" dirty="0">
                <a:solidFill>
                  <a:srgbClr val="0070C0"/>
                </a:solidFill>
              </a:rPr>
              <a:t>GC 14838- http://leginfo.legislature.ca.gov/faces/codes_displaySection.xhtml?sectionNum=14838.&amp;lawCode=GOV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699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PCC 1101 defines the totality of public works contracts, which is an agreement for the (i) erection; (ii) construction; (iii) alteration; (iv) repair; (v) improvement</a:t>
            </a:r>
          </a:p>
          <a:p>
            <a:r>
              <a:rPr lang="en-US" dirty="0"/>
              <a:t>               Of any public structure, building, road, or other public improvement of any kind.</a:t>
            </a:r>
          </a:p>
          <a:p>
            <a:r>
              <a:rPr lang="en-US" dirty="0">
                <a:solidFill>
                  <a:srgbClr val="0070C0"/>
                </a:solidFill>
              </a:rPr>
              <a:t>http://leginfo.legislature.ca.gov/faces/codes_displaySection.xhtml?sectionNum=1101.&amp;lawCode=PCC</a:t>
            </a:r>
          </a:p>
          <a:p>
            <a:endParaRPr lang="en-US" dirty="0"/>
          </a:p>
          <a:p>
            <a:pPr defTabSz="931774">
              <a:defRPr/>
            </a:pPr>
            <a:r>
              <a:rPr lang="en-US" dirty="0"/>
              <a:t>Government Code section 4525 specifies those services that are: architectural, landscape, engineering, environmental, land surveying, as well as incidental services performed by these identified category of servicers. Gov. Code section 4525 also included construction project management provided by a licensed architect, registered engineer, or licensed general contractor, as well as environmental services.</a:t>
            </a:r>
          </a:p>
          <a:p>
            <a:r>
              <a:rPr lang="en-US" dirty="0">
                <a:solidFill>
                  <a:srgbClr val="0070C0"/>
                </a:solidFill>
              </a:rPr>
              <a:t>http://leginfo.legislature.ca.gov/faces/codes_displaySection.xhtml?sectionNum=4525.&amp;lawCode=GOV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97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Explanation on previous slides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baseline="0" dirty="0"/>
              <a:t> firm that qualify for the original SB program can also apply for the Public Works certification.</a:t>
            </a:r>
          </a:p>
          <a:p>
            <a:r>
              <a:rPr lang="en-US" baseline="0" dirty="0"/>
              <a:t>A department will be able to get participation credit if use PW firm for PW contracts</a:t>
            </a:r>
          </a:p>
          <a:p>
            <a:endParaRPr lang="en-US" baseline="0" dirty="0"/>
          </a:p>
          <a:p>
            <a:r>
              <a:rPr lang="en-US" baseline="0" dirty="0"/>
              <a:t>Read definitions</a:t>
            </a:r>
          </a:p>
          <a:p>
            <a:endParaRPr lang="en-US" baseline="0" dirty="0"/>
          </a:p>
          <a:p>
            <a:r>
              <a:rPr lang="en-US" dirty="0"/>
              <a:t>Give example of A&amp;E difference for splitting hairs: Repair vs structure</a:t>
            </a:r>
            <a:r>
              <a:rPr lang="en-US" baseline="0" dirty="0"/>
              <a:t>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292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15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667E1-E601-4AAF-B95C-B25720D70A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63D3D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63D3D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38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2169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1/20/2021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657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695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324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630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92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72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478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501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9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2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095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646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1118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07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210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5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143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1/20/2021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2509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1/20/2021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12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320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02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1/20/2021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99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1/20/2021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758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1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5DD206-3F96-4178-88D4-0BA947C9E3F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1/20/2021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A157A1-8B1A-4CA5-A5BE-CBAFED6246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9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s.ca.gov/PD-Certific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SDSHelp@dgs.ca.gov" TargetMode="External"/><Relationship Id="rId5" Type="http://schemas.openxmlformats.org/officeDocument/2006/relationships/hyperlink" Target="https://www.dgs.ca.gov/-/media/Divisions/PD/OSDS/Certification/SB_605_FAQs_For_Depts_6-19.pdf?la=en&amp;hash=D6F85C400156B3461E0DEF9904CBB2C56199DBE7" TargetMode="External"/><Relationship Id="rId4" Type="http://schemas.openxmlformats.org/officeDocument/2006/relationships/hyperlink" Target="https://www.dgs.ca.gov/-/media/Divisions/PD/OSDS/Certification/SB_605_FAQs_06-19-19.pdf?la=en&amp;hash=ECF1CB9674572986476ED098AEF52652CF14E2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structio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112125"/>
            <a:ext cx="7086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-38100"/>
            <a:ext cx="9872312" cy="1671551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BUSINESS FOR THE PURPOSE OF PUBLIC WORKS CERTIFICATION</a:t>
            </a:r>
            <a:endParaRPr lang="en-US" sz="2700" dirty="0">
              <a:solidFill>
                <a:srgbClr val="002060"/>
              </a:solidFill>
            </a:endParaRPr>
          </a:p>
        </p:txBody>
      </p:sp>
      <p:pic>
        <p:nvPicPr>
          <p:cNvPr id="5" name="Picture 4" descr="DGS 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674" y="4931525"/>
            <a:ext cx="4419600" cy="7148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1F10D4-FDE2-4FD9-A646-ABAF5D31486F}"/>
              </a:ext>
            </a:extLst>
          </p:cNvPr>
          <p:cNvSpPr txBox="1"/>
          <p:nvPr/>
        </p:nvSpPr>
        <p:spPr>
          <a:xfrm>
            <a:off x="7466429" y="5769991"/>
            <a:ext cx="4345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Caltrans Small Business Council</a:t>
            </a:r>
          </a:p>
          <a:p>
            <a:r>
              <a:rPr lang="en-US" sz="2400" b="1" dirty="0"/>
              <a:t>January 15, 2021</a:t>
            </a:r>
          </a:p>
        </p:txBody>
      </p:sp>
    </p:spTree>
    <p:extLst>
      <p:ext uri="{BB962C8B-B14F-4D97-AF65-F5344CB8AC3E}">
        <p14:creationId xmlns:p14="http://schemas.microsoft.com/office/powerpoint/2010/main" val="21485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103983" cy="83371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SB 605 (Chapter 673, Statute of 2017)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4213" y="1520164"/>
            <a:ext cx="11592231" cy="5265175"/>
          </a:xfrm>
        </p:spPr>
        <p:txBody>
          <a:bodyPr>
            <a:normAutofit fontScale="77500" lnSpcReduction="20000"/>
          </a:bodyPr>
          <a:lstStyle/>
          <a:p>
            <a:pPr marL="508000" indent="-508000">
              <a:buFont typeface="Arial" panose="020B0604020202020204" pitchFamily="34" charset="0"/>
              <a:buChar char="•"/>
            </a:pPr>
            <a:r>
              <a:rPr lang="en-US" sz="3200" dirty="0"/>
              <a:t>Amended Government Code 14837 &amp; 14838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   Created </a:t>
            </a:r>
            <a:r>
              <a:rPr lang="en-US" sz="3200" b="1" dirty="0"/>
              <a:t>new</a:t>
            </a:r>
            <a:r>
              <a:rPr lang="en-US" sz="3200" dirty="0"/>
              <a:t> certification type effective January 1, 2019</a:t>
            </a:r>
          </a:p>
          <a:p>
            <a:r>
              <a:rPr lang="en-US" sz="3300" b="1" dirty="0"/>
              <a:t>	</a:t>
            </a:r>
          </a:p>
          <a:p>
            <a:r>
              <a:rPr lang="en-US" sz="3300" b="1" dirty="0"/>
              <a:t>	Small Business for the Purpose of Public Works (SB-PW)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$36 million in 3-year average GARS (gross annual receipts)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200 employee count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NO MICRO designation under SB-PW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For the purpose of public works only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Participation gets folded into the SB Participation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200" b="1" dirty="0"/>
              <a:t> Eligible for SB Preference on public works contracts only	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3300" b="1" dirty="0"/>
              <a:t> SB option available for public works contracts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3200" dirty="0"/>
          </a:p>
          <a:p>
            <a:pPr marL="284163" lvl="1" indent="-284163">
              <a:buFont typeface="Arial" panose="020B0604020202020204" pitchFamily="34" charset="0"/>
              <a:buChar char="•"/>
            </a:pPr>
            <a:r>
              <a:rPr lang="en-US" sz="3200" dirty="0"/>
              <a:t>Public Works defined per Public Contract Code 1101</a:t>
            </a:r>
          </a:p>
          <a:p>
            <a:pPr marL="284163" lvl="1" indent="-284163">
              <a:buFont typeface="Arial" panose="020B0604020202020204" pitchFamily="34" charset="0"/>
              <a:buChar char="•"/>
            </a:pPr>
            <a:endParaRPr lang="en-US" dirty="0"/>
          </a:p>
          <a:p>
            <a:pPr marL="284163" lvl="1" indent="-284163">
              <a:buFont typeface="Arial" panose="020B0604020202020204" pitchFamily="34" charset="0"/>
              <a:buChar char="•"/>
            </a:pPr>
            <a:r>
              <a:rPr lang="en-US" sz="3200" dirty="0"/>
              <a:t>Professional Services defined per Government Code 4525</a:t>
            </a:r>
          </a:p>
          <a:p>
            <a:pPr lvl="1"/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899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9788" y="457200"/>
            <a:ext cx="6004765" cy="833718"/>
          </a:xfrm>
        </p:spPr>
        <p:txBody>
          <a:bodyPr>
            <a:normAutofit fontScale="90000"/>
          </a:bodyPr>
          <a:lstStyle/>
          <a:p>
            <a:r>
              <a:rPr lang="en-US" dirty="0"/>
              <a:t>SB 605 (Chapter 673, Statute of 2017) Part</a:t>
            </a:r>
            <a:r>
              <a:rPr lang="en-US" baseline="0" dirty="0"/>
              <a:t>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111" y="1550504"/>
            <a:ext cx="11220759" cy="4850296"/>
          </a:xfrm>
        </p:spPr>
        <p:txBody>
          <a:bodyPr>
            <a:normAutofit/>
          </a:bodyPr>
          <a:lstStyle/>
          <a:p>
            <a:pPr lvl="1"/>
            <a:endParaRPr lang="en-US" sz="3600" dirty="0"/>
          </a:p>
          <a:p>
            <a:pPr lvl="1"/>
            <a:r>
              <a:rPr lang="en-US" sz="3600" dirty="0"/>
              <a:t>Increased 3-year average for SB Gross Annual Receipts certification eligibility threshold to: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3100" dirty="0"/>
              <a:t> $15 million for SB (non-Micro)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n-US" sz="3100" dirty="0"/>
              <a:t> $5 million for the SB(Micro) designation* </a:t>
            </a:r>
            <a:endParaRPr lang="en-US" sz="2000" dirty="0"/>
          </a:p>
          <a:p>
            <a:pPr marL="1714500" lvl="3" indent="-342900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1714500" lvl="3" indent="-342900"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Microbusiness [SB (Micro)] is a designation of the SB certification (subset) automatically granted by the system when firms meet the </a:t>
            </a:r>
          </a:p>
          <a:p>
            <a:pPr lvl="1"/>
            <a:r>
              <a:rPr lang="en-US" sz="2800" dirty="0"/>
              <a:t>	SB (Micro) eligibility requirements.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9788" y="457200"/>
            <a:ext cx="10103983" cy="8337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SB 605 (Chapter 673, Statute of 2017)  Part 2 </a:t>
            </a:r>
          </a:p>
        </p:txBody>
      </p:sp>
    </p:spTree>
    <p:extLst>
      <p:ext uri="{BB962C8B-B14F-4D97-AF65-F5344CB8AC3E}">
        <p14:creationId xmlns:p14="http://schemas.microsoft.com/office/powerpoint/2010/main" val="252860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6004765" cy="833718"/>
          </a:xfrm>
        </p:spPr>
        <p:txBody>
          <a:bodyPr>
            <a:normAutofit fontScale="90000"/>
          </a:bodyPr>
          <a:lstStyle/>
          <a:p>
            <a:r>
              <a:rPr lang="en-US" dirty="0"/>
              <a:t>SB 605 (Chapter 673, Statute of 2017) Part 3  </a:t>
            </a:r>
          </a:p>
        </p:txBody>
      </p:sp>
      <p:sp>
        <p:nvSpPr>
          <p:cNvPr id="5" name="Title 1" descr="Counting SB Participation"/>
          <p:cNvSpPr txBox="1">
            <a:spLocks/>
          </p:cNvSpPr>
          <p:nvPr/>
        </p:nvSpPr>
        <p:spPr>
          <a:xfrm>
            <a:off x="839788" y="457200"/>
            <a:ext cx="10103983" cy="8337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Counting SB Participation</a:t>
            </a:r>
          </a:p>
        </p:txBody>
      </p:sp>
      <p:sp>
        <p:nvSpPr>
          <p:cNvPr id="18" name="Snip Diagonal Corner 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9820" y="2596204"/>
            <a:ext cx="2528846" cy="3758184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489587"/>
            <a:ext cx="10604960" cy="483168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SB-PW certification only counted on public works under SB participation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SB certification counted on all state contracts including public works </a:t>
            </a:r>
          </a:p>
          <a:p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2552117" y="6364224"/>
            <a:ext cx="21598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Certification Type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EDC789-087B-4B9B-90D3-78A37C10BA31}"/>
              </a:ext>
            </a:extLst>
          </p:cNvPr>
          <p:cNvSpPr txBox="1"/>
          <p:nvPr/>
        </p:nvSpPr>
        <p:spPr>
          <a:xfrm rot="16200000">
            <a:off x="483443" y="4536270"/>
            <a:ext cx="289476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GARs</a:t>
            </a:r>
          </a:p>
        </p:txBody>
      </p:sp>
      <p:sp>
        <p:nvSpPr>
          <p:cNvPr id="6" name="Rectangle 5" descr="SB and SB/Micro certification"/>
          <p:cNvSpPr/>
          <p:nvPr/>
        </p:nvSpPr>
        <p:spPr>
          <a:xfrm>
            <a:off x="3645179" y="4445021"/>
            <a:ext cx="1063310" cy="18928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 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SB /Micro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7993" y="4008462"/>
            <a:ext cx="1060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$15 mill.</a:t>
            </a:r>
          </a:p>
        </p:txBody>
      </p:sp>
      <p:cxnSp>
        <p:nvCxnSpPr>
          <p:cNvPr id="22" name="Straight Connector 21" descr="$15 million dollar threshold for SB and SB/Micro certification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2203704" y="4445021"/>
            <a:ext cx="2596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 descr="SB-PW Certification"/>
          <p:cNvSpPr/>
          <p:nvPr/>
        </p:nvSpPr>
        <p:spPr>
          <a:xfrm>
            <a:off x="2532888" y="3241548"/>
            <a:ext cx="983662" cy="3090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 - PW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056" y="2855657"/>
            <a:ext cx="10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$36 mill.</a:t>
            </a:r>
          </a:p>
        </p:txBody>
      </p:sp>
      <p:cxnSp>
        <p:nvCxnSpPr>
          <p:cNvPr id="25" name="Straight Connector 24" descr="$36 million dollar threshold for SB-PW certification,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2229182" y="3241548"/>
            <a:ext cx="2571418" cy="32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40803" y="6404220"/>
            <a:ext cx="223786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Contracts</a:t>
            </a:r>
          </a:p>
        </p:txBody>
      </p:sp>
      <p:sp>
        <p:nvSpPr>
          <p:cNvPr id="11" name="Trapezoid 10" descr="All Other State Contracts"/>
          <p:cNvSpPr/>
          <p:nvPr/>
        </p:nvSpPr>
        <p:spPr>
          <a:xfrm>
            <a:off x="7840803" y="2782273"/>
            <a:ext cx="2148840" cy="3386046"/>
          </a:xfrm>
          <a:prstGeom prst="trapezoi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Other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Contracts</a:t>
            </a:r>
          </a:p>
        </p:txBody>
      </p:sp>
      <p:sp>
        <p:nvSpPr>
          <p:cNvPr id="14" name="Trapezoid 13" descr="State Public Works Contracts"/>
          <p:cNvSpPr/>
          <p:nvPr/>
        </p:nvSpPr>
        <p:spPr>
          <a:xfrm>
            <a:off x="7969938" y="2782274"/>
            <a:ext cx="1890570" cy="1703858"/>
          </a:xfrm>
          <a:prstGeom prst="trapezoid">
            <a:avLst>
              <a:gd name="adj" fmla="val 13690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Works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Contracts</a:t>
            </a:r>
          </a:p>
        </p:txBody>
      </p:sp>
      <p:sp>
        <p:nvSpPr>
          <p:cNvPr id="15" name="Right Arrow 14" descr="SB and SB/Micro certifications in relation to all other state contracts."/>
          <p:cNvSpPr/>
          <p:nvPr/>
        </p:nvSpPr>
        <p:spPr>
          <a:xfrm>
            <a:off x="4711232" y="5385816"/>
            <a:ext cx="3258706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ight Arrow 15" descr="SB and SB/Micro in relation to state public works contracts"/>
          <p:cNvSpPr/>
          <p:nvPr/>
        </p:nvSpPr>
        <p:spPr>
          <a:xfrm rot="20221028">
            <a:off x="4625220" y="4363802"/>
            <a:ext cx="3574551" cy="484632"/>
          </a:xfrm>
          <a:prstGeom prst="rightArrow">
            <a:avLst>
              <a:gd name="adj1" fmla="val 50000"/>
              <a:gd name="adj2" fmla="val 518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ight Arrow 16" descr="SB-PW certification how it relates to state public works contracts."/>
          <p:cNvSpPr/>
          <p:nvPr/>
        </p:nvSpPr>
        <p:spPr>
          <a:xfrm>
            <a:off x="3556892" y="3341786"/>
            <a:ext cx="4534552" cy="484632"/>
          </a:xfrm>
          <a:prstGeom prst="rightArrow">
            <a:avLst>
              <a:gd name="adj1" fmla="val 50000"/>
              <a:gd name="adj2" fmla="val 518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9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17095"/>
            <a:ext cx="95097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SB-PW CERTIFICATION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B07884-49D1-48CF-A947-916F8164ED9B}"/>
              </a:ext>
            </a:extLst>
          </p:cNvPr>
          <p:cNvSpPr txBox="1"/>
          <p:nvPr/>
        </p:nvSpPr>
        <p:spPr>
          <a:xfrm>
            <a:off x="786063" y="1483895"/>
            <a:ext cx="1053966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Count as of December 2020 -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2,582 SB-PWs, of which: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1,911 or 74% are also SB (Micro)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246 or   9% are also SB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402 or 16% are SB-PW only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481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17095"/>
            <a:ext cx="950976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SB-PW CERTIFICATION (cont.)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3" y="1561405"/>
            <a:ext cx="11341768" cy="373519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sz="3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US" sz="3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444444"/>
                </a:solidFill>
                <a:latin typeface="Source Sans Pro" panose="020B0503030403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Apply for Or Re-apply for Certification as a Small Business</a:t>
            </a:r>
            <a:r>
              <a:rPr lang="en-US" sz="3300" dirty="0">
                <a:solidFill>
                  <a:srgbClr val="444444"/>
                </a:solidFill>
                <a:latin typeface="Source Sans Pro" panose="020B0503030403020204" pitchFamily="34" charset="0"/>
              </a:rPr>
              <a:t> </a:t>
            </a:r>
            <a:r>
              <a:rPr lang="en-US" sz="3300" dirty="0">
                <a:solidFill>
                  <a:schemeClr val="tx1">
                    <a:lumMod val="50000"/>
                  </a:schemeClr>
                </a:solidFill>
                <a:latin typeface="Source Sans Pro" panose="020B0503030403020204" pitchFamily="34" charset="0"/>
              </a:rPr>
              <a:t>– DGS webpage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u="sng" dirty="0">
                <a:solidFill>
                  <a:srgbClr val="0066AA"/>
                </a:solidFill>
                <a:latin typeface="Source Sans Pro" panose="020B0503030403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Small Business for the Purpose of Public Works FAQs</a:t>
            </a: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</a:rPr>
              <a:t> – For businesses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0066AA"/>
                </a:solidFill>
                <a:latin typeface="Source Sans Pro" panose="020B0503030403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Small Business for the Purpose of Public Works FAQs</a:t>
            </a: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</a:rPr>
              <a:t> – For State Agencies</a:t>
            </a:r>
          </a:p>
          <a:p>
            <a:pPr marL="45720" indent="0">
              <a:buNone/>
            </a:pPr>
            <a:endParaRPr lang="en-US" sz="21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marL="45720" indent="0" algn="ctr">
              <a:buNone/>
            </a:pP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</a:rPr>
              <a:t>Questions ?</a:t>
            </a:r>
          </a:p>
          <a:p>
            <a:pPr marL="45720" indent="0" algn="ctr">
              <a:buNone/>
            </a:pP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</a:rPr>
              <a:t>Contact </a:t>
            </a: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  <a:hlinkClick r:id="rId6"/>
              </a:rPr>
              <a:t>OSDSHelp@dgs.ca.gov</a:t>
            </a:r>
            <a:r>
              <a:rPr lang="en-US" sz="3300" dirty="0">
                <a:solidFill>
                  <a:srgbClr val="000000"/>
                </a:solidFill>
                <a:latin typeface="Source Sans Pro" panose="020B0503030403020204" pitchFamily="34" charset="0"/>
              </a:rPr>
              <a:t> or 916-375-4940</a:t>
            </a:r>
          </a:p>
          <a:p>
            <a:pPr marL="4572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7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475</Words>
  <Application>Microsoft Office PowerPoint</Application>
  <PresentationFormat>Widescreen</PresentationFormat>
  <Paragraphs>99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Euphemia</vt:lpstr>
      <vt:lpstr>Source Sans Pro</vt:lpstr>
      <vt:lpstr>Wingdings</vt:lpstr>
      <vt:lpstr>Banded Design Blue 16x9</vt:lpstr>
      <vt:lpstr>1_Office Theme</vt:lpstr>
      <vt:lpstr>                       SMALL BUSINESS FOR THE PURPOSE OF PUBLIC WORKS CERTIFICATION</vt:lpstr>
      <vt:lpstr>SB 605 (Chapter 673, Statute of 2017)   </vt:lpstr>
      <vt:lpstr>SB 605 (Chapter 673, Statute of 2017) Part 2</vt:lpstr>
      <vt:lpstr>SB 605 (Chapter 673, Statute of 2017) Part 3  </vt:lpstr>
      <vt:lpstr>SB-PW CERTIFICATION  </vt:lpstr>
      <vt:lpstr>SB-PW CERTIFICATION (cont.)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Bill 605 PUBLIC WORKS SB CERTIFICATION</dc:title>
  <dc:creator>Swanson, Demeshia@DGS</dc:creator>
  <cp:lastModifiedBy>Houston, Elliott@DGS</cp:lastModifiedBy>
  <cp:revision>43</cp:revision>
  <dcterms:created xsi:type="dcterms:W3CDTF">2021-01-11T21:44:26Z</dcterms:created>
  <dcterms:modified xsi:type="dcterms:W3CDTF">2021-01-20T18:07:42Z</dcterms:modified>
</cp:coreProperties>
</file>