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1219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20" autoAdjust="0"/>
  </p:normalViewPr>
  <p:slideViewPr>
    <p:cSldViewPr>
      <p:cViewPr varScale="1">
        <p:scale>
          <a:sx n="79" d="100"/>
          <a:sy n="79" d="100"/>
        </p:scale>
        <p:origin x="132" y="8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19D57-62EF-4988-9383-EB3D0C8DA50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867402"/>
            <a:ext cx="5486400" cy="48005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E39BD-D513-4ACC-B41F-31F515A7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1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49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93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73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95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32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65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89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81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185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9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3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884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59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63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3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49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734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089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3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87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7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57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0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21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61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39BD-D513-4ACC-B41F-31F515A792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9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456" y="8762"/>
            <a:ext cx="1217930" cy="6849745"/>
          </a:xfrm>
          <a:custGeom>
            <a:avLst/>
            <a:gdLst/>
            <a:ahLst/>
            <a:cxnLst/>
            <a:rect l="l" t="t" r="r" b="b"/>
            <a:pathLst>
              <a:path w="1217929" h="6849745">
                <a:moveTo>
                  <a:pt x="0" y="0"/>
                </a:moveTo>
                <a:lnTo>
                  <a:pt x="1217642" y="6849236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38167" y="3689984"/>
            <a:ext cx="4751070" cy="3168015"/>
          </a:xfrm>
          <a:custGeom>
            <a:avLst/>
            <a:gdLst/>
            <a:ahLst/>
            <a:cxnLst/>
            <a:rect l="l" t="t" r="r" b="b"/>
            <a:pathLst>
              <a:path w="4751070" h="3168015">
                <a:moveTo>
                  <a:pt x="4750698" y="0"/>
                </a:moveTo>
                <a:lnTo>
                  <a:pt x="0" y="3168014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3834" y="0"/>
            <a:ext cx="3005455" cy="6858000"/>
          </a:xfrm>
          <a:custGeom>
            <a:avLst/>
            <a:gdLst/>
            <a:ahLst/>
            <a:cxnLst/>
            <a:rect l="l" t="t" r="r" b="b"/>
            <a:pathLst>
              <a:path w="3005454" h="6858000">
                <a:moveTo>
                  <a:pt x="3005112" y="0"/>
                </a:moveTo>
                <a:lnTo>
                  <a:pt x="2043214" y="0"/>
                </a:lnTo>
                <a:lnTo>
                  <a:pt x="0" y="6858000"/>
                </a:lnTo>
                <a:lnTo>
                  <a:pt x="3005112" y="6858000"/>
                </a:lnTo>
                <a:lnTo>
                  <a:pt x="3005112" y="0"/>
                </a:lnTo>
                <a:close/>
              </a:path>
            </a:pathLst>
          </a:custGeom>
          <a:solidFill>
            <a:srgbClr val="90C225">
              <a:alpha val="3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3485" y="0"/>
            <a:ext cx="2588895" cy="6858000"/>
          </a:xfrm>
          <a:custGeom>
            <a:avLst/>
            <a:gdLst/>
            <a:ahLst/>
            <a:cxnLst/>
            <a:rect l="l" t="t" r="r" b="b"/>
            <a:pathLst>
              <a:path w="2588895" h="6858000">
                <a:moveTo>
                  <a:pt x="2588514" y="0"/>
                </a:moveTo>
                <a:lnTo>
                  <a:pt x="0" y="0"/>
                </a:lnTo>
                <a:lnTo>
                  <a:pt x="1207960" y="6858000"/>
                </a:lnTo>
                <a:lnTo>
                  <a:pt x="2588514" y="6858000"/>
                </a:lnTo>
                <a:lnTo>
                  <a:pt x="258851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9335" y="3056382"/>
            <a:ext cx="3253104" cy="3801745"/>
          </a:xfrm>
          <a:custGeom>
            <a:avLst/>
            <a:gdLst/>
            <a:ahLst/>
            <a:cxnLst/>
            <a:rect l="l" t="t" r="r" b="b"/>
            <a:pathLst>
              <a:path w="3253104" h="3801745">
                <a:moveTo>
                  <a:pt x="3252673" y="0"/>
                </a:moveTo>
                <a:lnTo>
                  <a:pt x="0" y="3801617"/>
                </a:lnTo>
                <a:lnTo>
                  <a:pt x="3252673" y="3801617"/>
                </a:lnTo>
                <a:lnTo>
                  <a:pt x="3252673" y="0"/>
                </a:lnTo>
                <a:close/>
              </a:path>
            </a:pathLst>
          </a:custGeom>
          <a:solidFill>
            <a:srgbClr val="539F20">
              <a:alpha val="721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4503" y="0"/>
            <a:ext cx="2854960" cy="6858000"/>
          </a:xfrm>
          <a:custGeom>
            <a:avLst/>
            <a:gdLst/>
            <a:ahLst/>
            <a:cxnLst/>
            <a:rect l="l" t="t" r="r" b="b"/>
            <a:pathLst>
              <a:path w="2854959" h="6858000">
                <a:moveTo>
                  <a:pt x="2854452" y="0"/>
                </a:moveTo>
                <a:lnTo>
                  <a:pt x="0" y="0"/>
                </a:lnTo>
                <a:lnTo>
                  <a:pt x="2467838" y="6858000"/>
                </a:lnTo>
                <a:lnTo>
                  <a:pt x="2854452" y="6858000"/>
                </a:lnTo>
                <a:lnTo>
                  <a:pt x="2854452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900121" y="0"/>
            <a:ext cx="1289050" cy="6858000"/>
          </a:xfrm>
          <a:custGeom>
            <a:avLst/>
            <a:gdLst/>
            <a:ahLst/>
            <a:cxnLst/>
            <a:rect l="l" t="t" r="r" b="b"/>
            <a:pathLst>
              <a:path w="1289050" h="6858000">
                <a:moveTo>
                  <a:pt x="1288834" y="0"/>
                </a:moveTo>
                <a:lnTo>
                  <a:pt x="1018476" y="0"/>
                </a:lnTo>
                <a:lnTo>
                  <a:pt x="0" y="6858000"/>
                </a:lnTo>
                <a:lnTo>
                  <a:pt x="1288834" y="6858000"/>
                </a:lnTo>
                <a:lnTo>
                  <a:pt x="1288834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39275" y="0"/>
            <a:ext cx="1249680" cy="6858000"/>
          </a:xfrm>
          <a:custGeom>
            <a:avLst/>
            <a:gdLst/>
            <a:ahLst/>
            <a:cxnLst/>
            <a:rect l="l" t="t" r="r" b="b"/>
            <a:pathLst>
              <a:path w="1249679" h="6858000">
                <a:moveTo>
                  <a:pt x="1249680" y="0"/>
                </a:moveTo>
                <a:lnTo>
                  <a:pt x="0" y="0"/>
                </a:lnTo>
                <a:lnTo>
                  <a:pt x="1107897" y="6858000"/>
                </a:lnTo>
                <a:lnTo>
                  <a:pt x="1249680" y="6858000"/>
                </a:lnTo>
                <a:lnTo>
                  <a:pt x="1249680" y="0"/>
                </a:lnTo>
                <a:close/>
              </a:path>
            </a:pathLst>
          </a:custGeom>
          <a:solidFill>
            <a:srgbClr val="90C225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6241" y="3598164"/>
            <a:ext cx="1812925" cy="3260090"/>
          </a:xfrm>
          <a:custGeom>
            <a:avLst/>
            <a:gdLst/>
            <a:ahLst/>
            <a:cxnLst/>
            <a:rect l="l" t="t" r="r" b="b"/>
            <a:pathLst>
              <a:path w="1812925" h="3260090">
                <a:moveTo>
                  <a:pt x="1812709" y="0"/>
                </a:moveTo>
                <a:lnTo>
                  <a:pt x="0" y="3259836"/>
                </a:lnTo>
                <a:lnTo>
                  <a:pt x="1812709" y="3259836"/>
                </a:lnTo>
                <a:lnTo>
                  <a:pt x="1812709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21835"/>
            <a:ext cx="447675" cy="2836545"/>
          </a:xfrm>
          <a:custGeom>
            <a:avLst/>
            <a:gdLst/>
            <a:ahLst/>
            <a:cxnLst/>
            <a:rect l="l" t="t" r="r" b="b"/>
            <a:pathLst>
              <a:path w="447675" h="2836545">
                <a:moveTo>
                  <a:pt x="0" y="0"/>
                </a:moveTo>
                <a:lnTo>
                  <a:pt x="0" y="2836164"/>
                </a:lnTo>
                <a:lnTo>
                  <a:pt x="447497" y="2836164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072" y="626618"/>
            <a:ext cx="848868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21" y="2082356"/>
            <a:ext cx="8286750" cy="3549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19350" y="6583618"/>
            <a:ext cx="683895" cy="18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24055" y="6583618"/>
            <a:ext cx="5400675" cy="18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47986" y="6583618"/>
            <a:ext cx="252094" cy="18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OSDSReports@dgs.ca.gov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OSDSReports@dgs.ca.gov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SDSReports@dgs.ca.gov" TargetMode="External"/><Relationship Id="rId4" Type="http://schemas.openxmlformats.org/officeDocument/2006/relationships/hyperlink" Target="mailto:SB.DVBEcompliance@dgs.ca.gov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gs.ca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dgs.ca.gov/PD/Services/Page-Content/Procurement-Division-Services-List-Folder/File-a-DVBE-Subcontractor-Report?search=DVBE%20Subcontractin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gs.ca.gov/PD/Resources/SCM/TOC/12/12-03-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dgs.ca.gov/-/media/Divisions/PD/PTCS/Broadcast-Bulletins/2021/P-05-21---DVBE-Contracting-and-Reporting-Requirements.pdf?la=en&amp;hash=CF9502BEF7987B5F908058EA1B4666E0A699CC9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776" y="251460"/>
            <a:ext cx="1661921" cy="654557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8718" y="1668673"/>
            <a:ext cx="1002919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solidFill>
                  <a:srgbClr val="404040"/>
                </a:solidFill>
                <a:latin typeface="Trebuchet MS"/>
                <a:cs typeface="Trebuchet MS"/>
              </a:rPr>
              <a:t>Disabled</a:t>
            </a:r>
            <a:r>
              <a:rPr sz="4800" b="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b="0" dirty="0">
                <a:solidFill>
                  <a:srgbClr val="404040"/>
                </a:solidFill>
                <a:latin typeface="Trebuchet MS"/>
                <a:cs typeface="Trebuchet MS"/>
              </a:rPr>
              <a:t>Veteran</a:t>
            </a:r>
            <a:r>
              <a:rPr sz="4800" b="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b="0" dirty="0">
                <a:solidFill>
                  <a:srgbClr val="404040"/>
                </a:solidFill>
                <a:latin typeface="Trebuchet MS"/>
                <a:cs typeface="Trebuchet MS"/>
              </a:rPr>
              <a:t>Business</a:t>
            </a:r>
            <a:r>
              <a:rPr sz="4800" b="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b="0" spc="-10" dirty="0">
                <a:solidFill>
                  <a:srgbClr val="404040"/>
                </a:solidFill>
                <a:latin typeface="Trebuchet MS"/>
                <a:cs typeface="Trebuchet MS"/>
              </a:rPr>
              <a:t>Enterprise </a:t>
            </a:r>
            <a:r>
              <a:rPr sz="4800" b="0" dirty="0">
                <a:solidFill>
                  <a:srgbClr val="404040"/>
                </a:solidFill>
                <a:latin typeface="Trebuchet MS"/>
                <a:cs typeface="Trebuchet MS"/>
              </a:rPr>
              <a:t>(DVBE)</a:t>
            </a:r>
            <a:r>
              <a:rPr sz="4800" b="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b="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4800" b="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b="0" spc="-1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endParaRPr sz="4800" dirty="0">
              <a:latin typeface="Trebuchet MS"/>
              <a:cs typeface="Trebuchet MS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525603" y="3488690"/>
            <a:ext cx="290195" cy="4159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2550" spc="10" dirty="0">
                <a:solidFill>
                  <a:srgbClr val="90C225"/>
                </a:solidFill>
                <a:latin typeface="Wingdings"/>
                <a:cs typeface="Wingdings"/>
              </a:rPr>
              <a:t></a:t>
            </a:r>
            <a:endParaRPr sz="2550">
              <a:latin typeface="Wingdings"/>
              <a:cs typeface="Wingdings"/>
            </a:endParaRPr>
          </a:p>
        </p:txBody>
      </p:sp>
      <p:pic>
        <p:nvPicPr>
          <p:cNvPr id="4" name="object 4" descr="Resource and Training 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26853" y="3531082"/>
            <a:ext cx="4732769" cy="30063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54920" y="6575107"/>
            <a:ext cx="107314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90C225"/>
                </a:solidFill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61113" y="5224427"/>
            <a:ext cx="6809740" cy="1543685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779270">
              <a:lnSpc>
                <a:spcPct val="100000"/>
              </a:lnSpc>
              <a:spcBef>
                <a:spcPts val="990"/>
              </a:spcBef>
            </a:pP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Presented</a:t>
            </a:r>
            <a:r>
              <a:rPr sz="28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By:</a:t>
            </a:r>
            <a:r>
              <a:rPr sz="2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Mamta</a:t>
            </a:r>
            <a:r>
              <a:rPr sz="28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Srivastava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600" dirty="0">
                <a:latin typeface="Trebuchet MS"/>
                <a:cs typeface="Trebuchet MS"/>
              </a:rPr>
              <a:t>Office</a:t>
            </a:r>
            <a:r>
              <a:rPr sz="1600" spc="-5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of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Small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Business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and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Disabled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Veteran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Business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Enterprise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Services</a:t>
            </a:r>
            <a:endParaRPr sz="1600">
              <a:latin typeface="Trebuchet MS"/>
              <a:cs typeface="Trebuchet MS"/>
            </a:endParaRPr>
          </a:p>
          <a:p>
            <a:pPr marR="6985" algn="r">
              <a:lnSpc>
                <a:spcPct val="100000"/>
              </a:lnSpc>
              <a:spcBef>
                <a:spcPts val="325"/>
              </a:spcBef>
            </a:pPr>
            <a:r>
              <a:rPr sz="1600" spc="-10" dirty="0">
                <a:latin typeface="Trebuchet MS"/>
                <a:cs typeface="Trebuchet MS"/>
              </a:rPr>
              <a:t>(OSDS)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rebuchet MS"/>
              <a:cs typeface="Trebuchet MS"/>
            </a:endParaRPr>
          </a:p>
          <a:p>
            <a:pPr marL="2537460">
              <a:lnSpc>
                <a:spcPct val="100000"/>
              </a:lnSpc>
              <a:spcBef>
                <a:spcPts val="5"/>
              </a:spcBef>
              <a:tabLst>
                <a:tab pos="6070600" algn="l"/>
              </a:tabLst>
            </a:pPr>
            <a:r>
              <a:rPr sz="1100" b="1" spc="-25" dirty="0">
                <a:solidFill>
                  <a:srgbClr val="FFFFFF"/>
                </a:solidFill>
                <a:latin typeface="Trebuchet MS"/>
                <a:cs typeface="Trebuchet MS"/>
              </a:rPr>
              <a:t>DS)</a:t>
            </a:r>
            <a:r>
              <a:rPr sz="1100" b="1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1100" spc="-10" dirty="0">
                <a:latin typeface="Trebuchet MS"/>
                <a:cs typeface="Trebuchet MS"/>
              </a:rPr>
              <a:t>2/16/2023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9920" y="641925"/>
            <a:ext cx="863848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2021</a:t>
            </a:r>
            <a:r>
              <a:rPr sz="3600" spc="-15" dirty="0"/>
              <a:t> </a:t>
            </a:r>
            <a:r>
              <a:rPr sz="3600" dirty="0"/>
              <a:t>Legislation</a:t>
            </a:r>
            <a:r>
              <a:rPr sz="3600" spc="-5" dirty="0"/>
              <a:t> </a:t>
            </a:r>
            <a:r>
              <a:rPr sz="3600" dirty="0"/>
              <a:t>Impacting</a:t>
            </a:r>
            <a:r>
              <a:rPr sz="3600" spc="-15" dirty="0"/>
              <a:t> </a:t>
            </a:r>
            <a:r>
              <a:rPr sz="3600" dirty="0"/>
              <a:t>the </a:t>
            </a:r>
            <a:r>
              <a:rPr sz="3600" spc="-10" dirty="0"/>
              <a:t>Report</a:t>
            </a:r>
            <a:r>
              <a:rPr lang="en-US" sz="3600" spc="-10" dirty="0"/>
              <a:t> </a:t>
            </a:r>
            <a:r>
              <a:rPr lang="en-US" sz="3600" spc="-10" dirty="0">
                <a:solidFill>
                  <a:schemeClr val="bg1"/>
                </a:solidFill>
              </a:rPr>
              <a:t>Pt 2</a:t>
            </a:r>
            <a:endParaRPr sz="3600" dirty="0"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88220" y="1279894"/>
            <a:ext cx="10085070" cy="5283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6769" indent="-457834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Font typeface="Wingdings 3"/>
              <a:buChar char=""/>
              <a:tabLst>
                <a:tab pos="826769" algn="l"/>
                <a:tab pos="827405" algn="l"/>
              </a:tabLst>
            </a:pP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SB</a:t>
            </a:r>
            <a:r>
              <a:rPr sz="24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588 (Archuleta,</a:t>
            </a:r>
            <a:r>
              <a:rPr sz="2400" b="1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Chapter</a:t>
            </a:r>
            <a:r>
              <a:rPr sz="24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80,</a:t>
            </a:r>
            <a:r>
              <a:rPr sz="2400" b="1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Statutes</a:t>
            </a:r>
            <a:r>
              <a:rPr sz="24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4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2020)</a:t>
            </a:r>
            <a:r>
              <a:rPr sz="2400" b="1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added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endParaRPr sz="2400" dirty="0">
              <a:latin typeface="Trebuchet MS"/>
              <a:cs typeface="Trebuchet MS"/>
            </a:endParaRPr>
          </a:p>
          <a:p>
            <a:pPr marL="826769">
              <a:lnSpc>
                <a:spcPct val="100000"/>
              </a:lnSpc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999.7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Military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Veterans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Code.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Important</a:t>
            </a:r>
            <a:r>
              <a:rPr sz="2800" b="1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spc="-50" dirty="0">
                <a:solidFill>
                  <a:srgbClr val="FF0000"/>
                </a:solidFill>
                <a:latin typeface="Trebuchet MS"/>
                <a:cs typeface="Trebuchet MS"/>
              </a:rPr>
              <a:t>!</a:t>
            </a:r>
            <a:endParaRPr sz="2800" dirty="0">
              <a:latin typeface="Trebuchet MS"/>
              <a:cs typeface="Trebuchet MS"/>
            </a:endParaRPr>
          </a:p>
          <a:p>
            <a:pPr marL="347980" marR="341630" algn="ctr">
              <a:lnSpc>
                <a:spcPct val="100000"/>
              </a:lnSpc>
            </a:pP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All</a:t>
            </a:r>
            <a:r>
              <a:rPr sz="2800" b="1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departments</a:t>
            </a:r>
            <a:r>
              <a:rPr sz="2800" b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must</a:t>
            </a:r>
            <a:r>
              <a:rPr sz="2800" b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submit</a:t>
            </a:r>
            <a:r>
              <a:rPr sz="2800" b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their</a:t>
            </a:r>
            <a:r>
              <a:rPr sz="28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Form</a:t>
            </a:r>
            <a:r>
              <a:rPr sz="28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DGS</a:t>
            </a:r>
            <a:r>
              <a:rPr sz="2800" b="1" spc="-3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PD</a:t>
            </a:r>
            <a:r>
              <a:rPr sz="2800" b="1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810D</a:t>
            </a:r>
            <a:r>
              <a:rPr sz="2800" b="1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spc="-25" dirty="0">
                <a:solidFill>
                  <a:srgbClr val="FF0000"/>
                </a:solidFill>
                <a:latin typeface="Trebuchet MS"/>
                <a:cs typeface="Trebuchet MS"/>
              </a:rPr>
              <a:t>to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OSDS,</a:t>
            </a:r>
            <a:r>
              <a:rPr sz="28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even</a:t>
            </a:r>
            <a:r>
              <a:rPr sz="2800" b="1" spc="-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if</a:t>
            </a:r>
            <a:r>
              <a:rPr sz="2800" b="1" spc="-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they</a:t>
            </a:r>
            <a:r>
              <a:rPr sz="2800" b="1" spc="-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did</a:t>
            </a:r>
            <a:r>
              <a:rPr sz="28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not</a:t>
            </a:r>
            <a:r>
              <a:rPr sz="2800" b="1" spc="-1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receive</a:t>
            </a:r>
            <a:r>
              <a:rPr sz="2800" b="1" spc="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STD.</a:t>
            </a:r>
            <a:r>
              <a:rPr sz="2800" b="1" spc="-2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817</a:t>
            </a:r>
            <a:r>
              <a:rPr sz="2800" b="1" spc="-2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rebuchet MS"/>
                <a:cs typeface="Trebuchet MS"/>
              </a:rPr>
              <a:t>from</a:t>
            </a:r>
            <a:r>
              <a:rPr sz="2800" b="1" spc="-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rebuchet MS"/>
                <a:cs typeface="Trebuchet MS"/>
              </a:rPr>
              <a:t>prime contractors.</a:t>
            </a:r>
            <a:endParaRPr sz="2800" dirty="0">
              <a:latin typeface="Trebuchet MS"/>
              <a:cs typeface="Trebuchet MS"/>
            </a:endParaRPr>
          </a:p>
          <a:p>
            <a:pPr marL="109855" marR="102870" algn="ctr">
              <a:lnSpc>
                <a:spcPct val="100000"/>
              </a:lnSpc>
              <a:spcBef>
                <a:spcPts val="15"/>
              </a:spcBef>
            </a:pP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300" b="1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Reports</a:t>
            </a:r>
            <a:r>
              <a:rPr sz="2300" b="1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becomes</a:t>
            </a:r>
            <a:r>
              <a:rPr sz="2300" b="1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300" b="1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important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compliance</a:t>
            </a:r>
            <a:r>
              <a:rPr sz="2300" b="1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tool</a:t>
            </a:r>
            <a:r>
              <a:rPr sz="2300" b="1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25" dirty="0">
                <a:solidFill>
                  <a:srgbClr val="404040"/>
                </a:solidFill>
                <a:latin typeface="Trebuchet MS"/>
                <a:cs typeface="Trebuchet MS"/>
              </a:rPr>
              <a:t>for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departments</a:t>
            </a:r>
            <a:r>
              <a:rPr sz="23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OSDS</a:t>
            </a:r>
            <a:r>
              <a:rPr sz="2300" b="1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300" b="1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identify</a:t>
            </a:r>
            <a:r>
              <a:rPr sz="2300" b="1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contractors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not</a:t>
            </a:r>
            <a:r>
              <a:rPr sz="2300" b="1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meeting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20" dirty="0">
                <a:solidFill>
                  <a:srgbClr val="404040"/>
                </a:solidFill>
                <a:latin typeface="Trebuchet MS"/>
                <a:cs typeface="Trebuchet MS"/>
              </a:rPr>
              <a:t>DVBE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requirements</a:t>
            </a:r>
            <a:r>
              <a:rPr sz="2300" b="1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300" b="1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commitments!</a:t>
            </a:r>
            <a:endParaRPr sz="23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Trebuchet MS"/>
              <a:cs typeface="Trebuchet MS"/>
            </a:endParaRPr>
          </a:p>
          <a:p>
            <a:pPr marL="12065" marR="5080" indent="-1270" algn="ctr">
              <a:lnSpc>
                <a:spcPct val="100000"/>
              </a:lnSpc>
            </a:pP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3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sz="2300" b="1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before</a:t>
            </a:r>
            <a:r>
              <a:rPr sz="2300" b="1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January</a:t>
            </a:r>
            <a:r>
              <a:rPr sz="23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1,</a:t>
            </a:r>
            <a:r>
              <a:rPr sz="23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2024,</a:t>
            </a:r>
            <a:r>
              <a:rPr sz="23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3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20" dirty="0">
                <a:solidFill>
                  <a:srgbClr val="404040"/>
                </a:solidFill>
                <a:latin typeface="Trebuchet MS"/>
                <a:cs typeface="Trebuchet MS"/>
              </a:rPr>
              <a:t>Legislative</a:t>
            </a:r>
            <a:r>
              <a:rPr sz="2300" b="1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Analyst</a:t>
            </a:r>
            <a:r>
              <a:rPr sz="23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Office</a:t>
            </a:r>
            <a:r>
              <a:rPr sz="23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shall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complete</a:t>
            </a:r>
            <a:r>
              <a:rPr sz="2300" b="1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comprehensive</a:t>
            </a:r>
            <a:r>
              <a:rPr sz="23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assessment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300" b="1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program</a:t>
            </a:r>
            <a:r>
              <a:rPr sz="23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submit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3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Legislature</a:t>
            </a:r>
            <a:r>
              <a:rPr sz="23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dirty="0">
                <a:solidFill>
                  <a:srgbClr val="404040"/>
                </a:solidFill>
                <a:latin typeface="Trebuchet MS"/>
                <a:cs typeface="Trebuchet MS"/>
              </a:rPr>
              <a:t>(MVC</a:t>
            </a:r>
            <a:r>
              <a:rPr sz="23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b="1" spc="-10" dirty="0">
                <a:solidFill>
                  <a:srgbClr val="404040"/>
                </a:solidFill>
                <a:latin typeface="Trebuchet MS"/>
                <a:cs typeface="Trebuchet MS"/>
              </a:rPr>
              <a:t>999.7).</a:t>
            </a:r>
            <a:endParaRPr sz="23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8654" y="1920294"/>
            <a:ext cx="514858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404040"/>
                </a:solidFill>
              </a:rPr>
              <a:t>PRIME</a:t>
            </a:r>
            <a:r>
              <a:rPr sz="3600" spc="-20" dirty="0">
                <a:solidFill>
                  <a:srgbClr val="404040"/>
                </a:solidFill>
              </a:rPr>
              <a:t> </a:t>
            </a:r>
            <a:r>
              <a:rPr sz="3600" spc="-10" dirty="0">
                <a:solidFill>
                  <a:srgbClr val="404040"/>
                </a:solidFill>
              </a:rPr>
              <a:t>CONTRACTOR'S </a:t>
            </a:r>
            <a:r>
              <a:rPr sz="3600" spc="-30" dirty="0">
                <a:solidFill>
                  <a:srgbClr val="404040"/>
                </a:solidFill>
              </a:rPr>
              <a:t>CERTIFICATION</a:t>
            </a:r>
            <a:r>
              <a:rPr sz="3600" spc="-80" dirty="0">
                <a:solidFill>
                  <a:srgbClr val="404040"/>
                </a:solidFill>
              </a:rPr>
              <a:t> </a:t>
            </a:r>
            <a:r>
              <a:rPr sz="3600" dirty="0">
                <a:solidFill>
                  <a:srgbClr val="404040"/>
                </a:solidFill>
              </a:rPr>
              <a:t>-</a:t>
            </a:r>
            <a:r>
              <a:rPr sz="3600" spc="-60" dirty="0">
                <a:solidFill>
                  <a:srgbClr val="404040"/>
                </a:solidFill>
              </a:rPr>
              <a:t> </a:t>
            </a:r>
            <a:r>
              <a:rPr sz="3600" spc="-20" dirty="0">
                <a:solidFill>
                  <a:srgbClr val="404040"/>
                </a:solidFill>
              </a:rPr>
              <a:t>DVBE </a:t>
            </a:r>
            <a:r>
              <a:rPr sz="3600" spc="-10" dirty="0">
                <a:solidFill>
                  <a:srgbClr val="404040"/>
                </a:solidFill>
              </a:rPr>
              <a:t>SUBCONTRACTOR </a:t>
            </a:r>
            <a:r>
              <a:rPr sz="3600" dirty="0">
                <a:solidFill>
                  <a:srgbClr val="404040"/>
                </a:solidFill>
              </a:rPr>
              <a:t>REPORT</a:t>
            </a:r>
            <a:r>
              <a:rPr sz="3600" spc="-140" dirty="0">
                <a:solidFill>
                  <a:srgbClr val="404040"/>
                </a:solidFill>
              </a:rPr>
              <a:t> </a:t>
            </a:r>
            <a:r>
              <a:rPr sz="3600" dirty="0">
                <a:solidFill>
                  <a:srgbClr val="404040"/>
                </a:solidFill>
              </a:rPr>
              <a:t>(STD</a:t>
            </a:r>
            <a:r>
              <a:rPr sz="3600" spc="-80" dirty="0">
                <a:solidFill>
                  <a:srgbClr val="404040"/>
                </a:solidFill>
              </a:rPr>
              <a:t> </a:t>
            </a:r>
            <a:r>
              <a:rPr sz="3600" spc="-20" dirty="0">
                <a:solidFill>
                  <a:srgbClr val="404040"/>
                </a:solidFill>
              </a:rPr>
              <a:t>817), </a:t>
            </a:r>
            <a:r>
              <a:rPr sz="3600" spc="-10" dirty="0">
                <a:solidFill>
                  <a:srgbClr val="404040"/>
                </a:solidFill>
              </a:rPr>
              <a:t>FORMERLY</a:t>
            </a:r>
            <a:r>
              <a:rPr sz="3600" spc="-120" dirty="0">
                <a:solidFill>
                  <a:srgbClr val="404040"/>
                </a:solidFill>
              </a:rPr>
              <a:t> </a:t>
            </a:r>
            <a:r>
              <a:rPr sz="3600" dirty="0">
                <a:solidFill>
                  <a:srgbClr val="404040"/>
                </a:solidFill>
              </a:rPr>
              <a:t>DGS</a:t>
            </a:r>
            <a:r>
              <a:rPr sz="3600" spc="-85" dirty="0">
                <a:solidFill>
                  <a:srgbClr val="404040"/>
                </a:solidFill>
              </a:rPr>
              <a:t> </a:t>
            </a:r>
            <a:r>
              <a:rPr sz="3600" dirty="0">
                <a:solidFill>
                  <a:srgbClr val="404040"/>
                </a:solidFill>
              </a:rPr>
              <a:t>PD</a:t>
            </a:r>
            <a:r>
              <a:rPr sz="3600" spc="-70" dirty="0">
                <a:solidFill>
                  <a:srgbClr val="404040"/>
                </a:solidFill>
              </a:rPr>
              <a:t> </a:t>
            </a:r>
            <a:r>
              <a:rPr sz="3600" spc="-20" dirty="0">
                <a:solidFill>
                  <a:srgbClr val="404040"/>
                </a:solidFill>
              </a:rPr>
              <a:t>810P</a:t>
            </a:r>
            <a:endParaRPr sz="3600" dirty="0"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55155" y="1644090"/>
            <a:ext cx="2959735" cy="3816350"/>
            <a:chOff x="7055155" y="1644090"/>
            <a:chExt cx="2959735" cy="3816350"/>
          </a:xfrm>
        </p:grpSpPr>
        <p:sp>
          <p:nvSpPr>
            <p:cNvPr id="5" name="object 5"/>
            <p:cNvSpPr/>
            <p:nvPr/>
          </p:nvSpPr>
          <p:spPr>
            <a:xfrm>
              <a:off x="7078667" y="1667597"/>
              <a:ext cx="2912745" cy="3769360"/>
            </a:xfrm>
            <a:custGeom>
              <a:avLst/>
              <a:gdLst/>
              <a:ahLst/>
              <a:cxnLst/>
              <a:rect l="l" t="t" r="r" b="b"/>
              <a:pathLst>
                <a:path w="2912745" h="3769360">
                  <a:moveTo>
                    <a:pt x="2912301" y="3769050"/>
                  </a:moveTo>
                  <a:lnTo>
                    <a:pt x="0" y="3769050"/>
                  </a:lnTo>
                  <a:lnTo>
                    <a:pt x="0" y="0"/>
                  </a:lnTo>
                  <a:lnTo>
                    <a:pt x="1737986" y="0"/>
                  </a:lnTo>
                  <a:lnTo>
                    <a:pt x="2058254" y="282678"/>
                  </a:lnTo>
                  <a:lnTo>
                    <a:pt x="281835" y="282678"/>
                  </a:lnTo>
                  <a:lnTo>
                    <a:pt x="281835" y="3486371"/>
                  </a:lnTo>
                  <a:lnTo>
                    <a:pt x="2912301" y="3486371"/>
                  </a:lnTo>
                  <a:lnTo>
                    <a:pt x="2912301" y="3769050"/>
                  </a:lnTo>
                  <a:close/>
                </a:path>
                <a:path w="2912745" h="3769360">
                  <a:moveTo>
                    <a:pt x="2912301" y="3486371"/>
                  </a:moveTo>
                  <a:lnTo>
                    <a:pt x="2630465" y="3486371"/>
                  </a:lnTo>
                  <a:lnTo>
                    <a:pt x="2630465" y="1272054"/>
                  </a:lnTo>
                  <a:lnTo>
                    <a:pt x="1456150" y="1272054"/>
                  </a:lnTo>
                  <a:lnTo>
                    <a:pt x="1456150" y="282678"/>
                  </a:lnTo>
                  <a:lnTo>
                    <a:pt x="2058254" y="282678"/>
                  </a:lnTo>
                  <a:lnTo>
                    <a:pt x="2191699" y="400461"/>
                  </a:lnTo>
                  <a:lnTo>
                    <a:pt x="1737986" y="400461"/>
                  </a:lnTo>
                  <a:lnTo>
                    <a:pt x="1737986" y="989422"/>
                  </a:lnTo>
                  <a:lnTo>
                    <a:pt x="2858977" y="989422"/>
                  </a:lnTo>
                  <a:lnTo>
                    <a:pt x="2912301" y="1036488"/>
                  </a:lnTo>
                  <a:lnTo>
                    <a:pt x="2912301" y="3486371"/>
                  </a:lnTo>
                  <a:close/>
                </a:path>
                <a:path w="2912745" h="3769360">
                  <a:moveTo>
                    <a:pt x="2858977" y="989422"/>
                  </a:moveTo>
                  <a:lnTo>
                    <a:pt x="2325144" y="989422"/>
                  </a:lnTo>
                  <a:lnTo>
                    <a:pt x="1737986" y="400461"/>
                  </a:lnTo>
                  <a:lnTo>
                    <a:pt x="2191699" y="400461"/>
                  </a:lnTo>
                  <a:lnTo>
                    <a:pt x="2858977" y="98942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78668" y="1667603"/>
              <a:ext cx="2912745" cy="3769360"/>
            </a:xfrm>
            <a:custGeom>
              <a:avLst/>
              <a:gdLst/>
              <a:ahLst/>
              <a:cxnLst/>
              <a:rect l="l" t="t" r="r" b="b"/>
              <a:pathLst>
                <a:path w="2912745" h="3769360">
                  <a:moveTo>
                    <a:pt x="281835" y="3486371"/>
                  </a:moveTo>
                  <a:lnTo>
                    <a:pt x="281835" y="282678"/>
                  </a:lnTo>
                  <a:lnTo>
                    <a:pt x="1456150" y="282678"/>
                  </a:lnTo>
                  <a:lnTo>
                    <a:pt x="1456150" y="1272054"/>
                  </a:lnTo>
                  <a:lnTo>
                    <a:pt x="2630465" y="1272054"/>
                  </a:lnTo>
                  <a:lnTo>
                    <a:pt x="2630465" y="3486371"/>
                  </a:lnTo>
                  <a:lnTo>
                    <a:pt x="281835" y="3486371"/>
                  </a:lnTo>
                  <a:close/>
                </a:path>
                <a:path w="2912745" h="3769360">
                  <a:moveTo>
                    <a:pt x="1737986" y="400461"/>
                  </a:moveTo>
                  <a:lnTo>
                    <a:pt x="2325143" y="989375"/>
                  </a:lnTo>
                  <a:lnTo>
                    <a:pt x="1737986" y="989375"/>
                  </a:lnTo>
                  <a:lnTo>
                    <a:pt x="1737986" y="400461"/>
                  </a:lnTo>
                  <a:close/>
                </a:path>
                <a:path w="2912745" h="3769360">
                  <a:moveTo>
                    <a:pt x="1737986" y="0"/>
                  </a:moveTo>
                  <a:lnTo>
                    <a:pt x="0" y="0"/>
                  </a:lnTo>
                  <a:lnTo>
                    <a:pt x="0" y="3769050"/>
                  </a:lnTo>
                  <a:lnTo>
                    <a:pt x="2912301" y="3769050"/>
                  </a:lnTo>
                  <a:lnTo>
                    <a:pt x="2912301" y="1036488"/>
                  </a:lnTo>
                  <a:lnTo>
                    <a:pt x="1737986" y="0"/>
                  </a:lnTo>
                  <a:close/>
                </a:path>
              </a:pathLst>
            </a:custGeom>
            <a:ln w="47042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42302" y="3410780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1784958" y="188499"/>
                  </a:moveTo>
                  <a:lnTo>
                    <a:pt x="0" y="188499"/>
                  </a:lnTo>
                  <a:lnTo>
                    <a:pt x="0" y="0"/>
                  </a:lnTo>
                  <a:lnTo>
                    <a:pt x="1784958" y="0"/>
                  </a:lnTo>
                  <a:lnTo>
                    <a:pt x="1784958" y="18849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42349" y="3410781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0" y="0"/>
                  </a:moveTo>
                  <a:lnTo>
                    <a:pt x="1784958" y="0"/>
                  </a:lnTo>
                  <a:lnTo>
                    <a:pt x="1784958" y="188452"/>
                  </a:lnTo>
                  <a:lnTo>
                    <a:pt x="0" y="188452"/>
                  </a:lnTo>
                  <a:lnTo>
                    <a:pt x="0" y="0"/>
                  </a:lnTo>
                  <a:close/>
                </a:path>
              </a:pathLst>
            </a:custGeom>
            <a:ln w="47111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42302" y="3033876"/>
              <a:ext cx="610870" cy="188595"/>
            </a:xfrm>
            <a:custGeom>
              <a:avLst/>
              <a:gdLst/>
              <a:ahLst/>
              <a:cxnLst/>
              <a:rect l="l" t="t" r="r" b="b"/>
              <a:pathLst>
                <a:path w="610870" h="188594">
                  <a:moveTo>
                    <a:pt x="610690" y="188499"/>
                  </a:moveTo>
                  <a:lnTo>
                    <a:pt x="0" y="188499"/>
                  </a:lnTo>
                  <a:lnTo>
                    <a:pt x="0" y="0"/>
                  </a:lnTo>
                  <a:lnTo>
                    <a:pt x="610690" y="0"/>
                  </a:lnTo>
                  <a:lnTo>
                    <a:pt x="610690" y="18849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42350" y="3033877"/>
              <a:ext cx="610870" cy="188595"/>
            </a:xfrm>
            <a:custGeom>
              <a:avLst/>
              <a:gdLst/>
              <a:ahLst/>
              <a:cxnLst/>
              <a:rect l="l" t="t" r="r" b="b"/>
              <a:pathLst>
                <a:path w="610870" h="188594">
                  <a:moveTo>
                    <a:pt x="0" y="0"/>
                  </a:moveTo>
                  <a:lnTo>
                    <a:pt x="610643" y="0"/>
                  </a:lnTo>
                  <a:lnTo>
                    <a:pt x="610643" y="188452"/>
                  </a:lnTo>
                  <a:lnTo>
                    <a:pt x="0" y="188452"/>
                  </a:lnTo>
                  <a:lnTo>
                    <a:pt x="0" y="0"/>
                  </a:lnTo>
                  <a:close/>
                </a:path>
              </a:pathLst>
            </a:custGeom>
            <a:ln w="47100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42303" y="3787688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1784958" y="188499"/>
                  </a:moveTo>
                  <a:lnTo>
                    <a:pt x="0" y="188499"/>
                  </a:lnTo>
                  <a:lnTo>
                    <a:pt x="0" y="0"/>
                  </a:lnTo>
                  <a:lnTo>
                    <a:pt x="1784958" y="0"/>
                  </a:lnTo>
                  <a:lnTo>
                    <a:pt x="1784958" y="18849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42351" y="3787689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0" y="0"/>
                  </a:moveTo>
                  <a:lnTo>
                    <a:pt x="1784958" y="0"/>
                  </a:lnTo>
                  <a:lnTo>
                    <a:pt x="1784958" y="188452"/>
                  </a:lnTo>
                  <a:lnTo>
                    <a:pt x="0" y="188452"/>
                  </a:lnTo>
                  <a:lnTo>
                    <a:pt x="0" y="0"/>
                  </a:lnTo>
                  <a:close/>
                </a:path>
              </a:pathLst>
            </a:custGeom>
            <a:ln w="47111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42304" y="4164595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1784958" y="188499"/>
                  </a:moveTo>
                  <a:lnTo>
                    <a:pt x="0" y="188499"/>
                  </a:lnTo>
                  <a:lnTo>
                    <a:pt x="0" y="0"/>
                  </a:lnTo>
                  <a:lnTo>
                    <a:pt x="1784958" y="0"/>
                  </a:lnTo>
                  <a:lnTo>
                    <a:pt x="1784958" y="18849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642351" y="4164595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0" y="0"/>
                  </a:moveTo>
                  <a:lnTo>
                    <a:pt x="1784958" y="0"/>
                  </a:lnTo>
                  <a:lnTo>
                    <a:pt x="1784958" y="188452"/>
                  </a:lnTo>
                  <a:lnTo>
                    <a:pt x="0" y="188452"/>
                  </a:lnTo>
                  <a:lnTo>
                    <a:pt x="0" y="0"/>
                  </a:lnTo>
                  <a:close/>
                </a:path>
              </a:pathLst>
            </a:custGeom>
            <a:ln w="47111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642305" y="4541501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1784958" y="188452"/>
                  </a:moveTo>
                  <a:lnTo>
                    <a:pt x="0" y="188452"/>
                  </a:lnTo>
                  <a:lnTo>
                    <a:pt x="0" y="0"/>
                  </a:lnTo>
                  <a:lnTo>
                    <a:pt x="1784958" y="0"/>
                  </a:lnTo>
                  <a:lnTo>
                    <a:pt x="1784958" y="18845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42352" y="4541502"/>
              <a:ext cx="1784985" cy="188595"/>
            </a:xfrm>
            <a:custGeom>
              <a:avLst/>
              <a:gdLst/>
              <a:ahLst/>
              <a:cxnLst/>
              <a:rect l="l" t="t" r="r" b="b"/>
              <a:pathLst>
                <a:path w="1784984" h="188595">
                  <a:moveTo>
                    <a:pt x="0" y="0"/>
                  </a:moveTo>
                  <a:lnTo>
                    <a:pt x="1784958" y="0"/>
                  </a:lnTo>
                  <a:lnTo>
                    <a:pt x="1784958" y="188452"/>
                  </a:lnTo>
                  <a:lnTo>
                    <a:pt x="0" y="188452"/>
                  </a:lnTo>
                  <a:lnTo>
                    <a:pt x="0" y="0"/>
                  </a:lnTo>
                  <a:close/>
                </a:path>
              </a:pathLst>
            </a:custGeom>
            <a:ln w="47111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2114" y="776598"/>
            <a:ext cx="84639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PRIME</a:t>
            </a:r>
            <a:r>
              <a:rPr spc="-120" dirty="0"/>
              <a:t> </a:t>
            </a:r>
            <a:r>
              <a:rPr spc="-20" dirty="0"/>
              <a:t>CONTRACTOR'S</a:t>
            </a:r>
            <a:r>
              <a:rPr spc="-100" dirty="0"/>
              <a:t> </a:t>
            </a:r>
            <a:r>
              <a:rPr spc="-40" dirty="0"/>
              <a:t>CERTIFICATION</a:t>
            </a:r>
            <a:r>
              <a:rPr spc="-110" dirty="0"/>
              <a:t> </a:t>
            </a:r>
            <a:r>
              <a:rPr dirty="0"/>
              <a:t>-</a:t>
            </a:r>
            <a:r>
              <a:rPr spc="-114" dirty="0"/>
              <a:t> </a:t>
            </a:r>
            <a:r>
              <a:rPr spc="-20" dirty="0"/>
              <a:t>DVBE </a:t>
            </a:r>
            <a:r>
              <a:rPr spc="-25" dirty="0"/>
              <a:t>SUBCONTRACTOR</a:t>
            </a:r>
            <a:r>
              <a:rPr spc="-100" dirty="0"/>
              <a:t> </a:t>
            </a:r>
            <a:r>
              <a:rPr spc="-20" dirty="0"/>
              <a:t>REPORT</a:t>
            </a:r>
            <a:r>
              <a:rPr spc="-175" dirty="0"/>
              <a:t> </a:t>
            </a:r>
            <a:r>
              <a:rPr dirty="0"/>
              <a:t>(STD</a:t>
            </a:r>
            <a:r>
              <a:rPr spc="-105" dirty="0"/>
              <a:t> </a:t>
            </a:r>
            <a:r>
              <a:rPr spc="-20" dirty="0"/>
              <a:t>817)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9414" y="1748183"/>
            <a:ext cx="9053195" cy="4481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208915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Trebuchet MS"/>
                <a:cs typeface="Trebuchet MS"/>
              </a:rPr>
              <a:t>DGS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PD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810P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expanded</a:t>
            </a:r>
            <a:r>
              <a:rPr sz="2000" b="1" spc="-6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to</a:t>
            </a:r>
            <a:r>
              <a:rPr sz="2000" b="1" spc="-6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include</a:t>
            </a:r>
            <a:r>
              <a:rPr sz="2000" b="1" spc="-50" dirty="0">
                <a:latin typeface="Trebuchet MS"/>
                <a:cs typeface="Trebuchet MS"/>
              </a:rPr>
              <a:t> </a:t>
            </a:r>
            <a:r>
              <a:rPr sz="2000" b="1" spc="-10" dirty="0">
                <a:latin typeface="Trebuchet MS"/>
                <a:cs typeface="Trebuchet MS"/>
              </a:rPr>
              <a:t>requirements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and</a:t>
            </a:r>
            <a:r>
              <a:rPr sz="2000" b="1" spc="-6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renumbered</a:t>
            </a:r>
            <a:r>
              <a:rPr sz="2000" b="1" spc="-5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to</a:t>
            </a:r>
            <a:r>
              <a:rPr sz="2000" b="1" spc="-60" dirty="0">
                <a:latin typeface="Trebuchet MS"/>
                <a:cs typeface="Trebuchet MS"/>
              </a:rPr>
              <a:t> </a:t>
            </a:r>
            <a:r>
              <a:rPr sz="2000" b="1" spc="-20" dirty="0">
                <a:latin typeface="Trebuchet MS"/>
                <a:cs typeface="Trebuchet MS"/>
              </a:rPr>
              <a:t>name </a:t>
            </a:r>
            <a:r>
              <a:rPr sz="2000" b="1" dirty="0">
                <a:latin typeface="Trebuchet MS"/>
                <a:cs typeface="Trebuchet MS"/>
              </a:rPr>
              <a:t>(STD</a:t>
            </a:r>
            <a:r>
              <a:rPr sz="2000" b="1" spc="-40" dirty="0">
                <a:latin typeface="Trebuchet MS"/>
                <a:cs typeface="Trebuchet MS"/>
              </a:rPr>
              <a:t> </a:t>
            </a:r>
            <a:r>
              <a:rPr sz="2000" b="1" spc="-20" dirty="0">
                <a:latin typeface="Trebuchet MS"/>
                <a:cs typeface="Trebuchet MS"/>
              </a:rPr>
              <a:t>817)</a:t>
            </a:r>
            <a:endParaRPr sz="2000">
              <a:latin typeface="Trebuchet MS"/>
              <a:cs typeface="Trebuchet MS"/>
            </a:endParaRPr>
          </a:p>
          <a:p>
            <a:pPr marL="367665" marR="232410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Applicable</a:t>
            </a:r>
            <a:r>
              <a:rPr sz="2000" spc="-8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to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all</a:t>
            </a:r>
            <a:r>
              <a:rPr sz="2000" spc="-6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contracts</a:t>
            </a:r>
            <a:r>
              <a:rPr sz="2000" spc="-8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and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POs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with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DVBE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Subcontractors,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awarded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A3A3A"/>
                </a:solidFill>
                <a:latin typeface="Trebuchet MS"/>
                <a:cs typeface="Trebuchet MS"/>
              </a:rPr>
              <a:t>or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amended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on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or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after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January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1</a:t>
            </a:r>
            <a:r>
              <a:rPr sz="1950" baseline="25641" dirty="0">
                <a:solidFill>
                  <a:srgbClr val="3A3A3A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,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2021.</a:t>
            </a:r>
            <a:endParaRPr sz="2000">
              <a:latin typeface="Trebuchet MS"/>
              <a:cs typeface="Trebuchet MS"/>
            </a:endParaRPr>
          </a:p>
          <a:p>
            <a:pPr marL="36766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Contract</a:t>
            </a:r>
            <a:r>
              <a:rPr sz="2000" spc="-1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language</a:t>
            </a:r>
            <a:r>
              <a:rPr sz="2000" spc="-1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should</a:t>
            </a:r>
            <a:r>
              <a:rPr sz="2000" spc="-10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include</a:t>
            </a:r>
            <a:r>
              <a:rPr sz="2000" spc="-10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DVBE</a:t>
            </a:r>
            <a:r>
              <a:rPr sz="2000" spc="-9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Program</a:t>
            </a:r>
            <a:r>
              <a:rPr sz="2000" spc="-9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Requirements.</a:t>
            </a:r>
            <a:endParaRPr sz="2000">
              <a:latin typeface="Trebuchet MS"/>
              <a:cs typeface="Trebuchet MS"/>
            </a:endParaRPr>
          </a:p>
          <a:p>
            <a:pPr marL="3676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STD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817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must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be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fully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completed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by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prime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contractor.</a:t>
            </a:r>
            <a:endParaRPr sz="2000">
              <a:latin typeface="Trebuchet MS"/>
              <a:cs typeface="Trebuchet MS"/>
            </a:endParaRPr>
          </a:p>
          <a:p>
            <a:pPr marL="367665" marR="384175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Due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upon</a:t>
            </a:r>
            <a:r>
              <a:rPr sz="2000" spc="-8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completion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of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contract</a:t>
            </a:r>
            <a:r>
              <a:rPr sz="2000" spc="-9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and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POs,</a:t>
            </a:r>
            <a:r>
              <a:rPr sz="2000" spc="-6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where</a:t>
            </a:r>
            <a:r>
              <a:rPr sz="2000" spc="-8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completion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of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contract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may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vary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with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each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department.</a:t>
            </a:r>
            <a:endParaRPr sz="2000">
              <a:latin typeface="Trebuchet MS"/>
              <a:cs typeface="Trebuchet MS"/>
            </a:endParaRPr>
          </a:p>
          <a:p>
            <a:pPr marL="36766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67665" algn="l"/>
                <a:tab pos="368300" algn="l"/>
              </a:tabLst>
            </a:pP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Departments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A3A3A"/>
                </a:solidFill>
                <a:latin typeface="Trebuchet MS"/>
                <a:cs typeface="Trebuchet MS"/>
              </a:rPr>
              <a:t>to</a:t>
            </a:r>
            <a:endParaRPr sz="2000">
              <a:latin typeface="Trebuchet MS"/>
              <a:cs typeface="Trebuchet MS"/>
            </a:endParaRPr>
          </a:p>
          <a:p>
            <a:pPr marL="756285" marR="17780" lvl="1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Withhold</a:t>
            </a:r>
            <a:r>
              <a:rPr sz="1800" spc="-3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$10,000,</a:t>
            </a:r>
            <a:r>
              <a:rPr sz="1800" spc="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or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full</a:t>
            </a:r>
            <a:r>
              <a:rPr sz="1800" spc="-3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payment</a:t>
            </a:r>
            <a:r>
              <a:rPr sz="1800" spc="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if</a:t>
            </a:r>
            <a:r>
              <a:rPr sz="1800" spc="-2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less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than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10,000,</a:t>
            </a:r>
            <a:r>
              <a:rPr sz="1800" spc="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from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</a:t>
            </a:r>
            <a:r>
              <a:rPr sz="1800" spc="-2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prime</a:t>
            </a:r>
            <a:r>
              <a:rPr sz="1800" spc="-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contractor’s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final</a:t>
            </a:r>
            <a:r>
              <a:rPr sz="1800" spc="-3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payment</a:t>
            </a:r>
            <a:r>
              <a:rPr sz="1800" spc="-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pending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receipt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of</a:t>
            </a:r>
            <a:r>
              <a:rPr sz="1800" spc="-2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complete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and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accurate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STD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Trebuchet MS"/>
                <a:cs typeface="Trebuchet MS"/>
              </a:rPr>
              <a:t>817.</a:t>
            </a:r>
            <a:endParaRPr sz="1800">
              <a:latin typeface="Trebuchet MS"/>
              <a:cs typeface="Trebuchet MS"/>
            </a:endParaRPr>
          </a:p>
          <a:p>
            <a:pPr marL="756285" lvl="1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Receive</a:t>
            </a:r>
            <a:r>
              <a:rPr sz="1800" spc="-2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and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review</a:t>
            </a:r>
            <a:r>
              <a:rPr sz="1800" spc="-1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STD</a:t>
            </a:r>
            <a:r>
              <a:rPr sz="1800" spc="-2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817</a:t>
            </a:r>
            <a:r>
              <a:rPr sz="1800" spc="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for</a:t>
            </a:r>
            <a:r>
              <a:rPr sz="1800" spc="-3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completeness</a:t>
            </a:r>
            <a:r>
              <a:rPr sz="1800" spc="-2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A3A3A"/>
                </a:solidFill>
                <a:latin typeface="Trebuchet MS"/>
                <a:cs typeface="Trebuchet MS"/>
              </a:rPr>
              <a:t>and</a:t>
            </a:r>
            <a:r>
              <a:rPr sz="1800" spc="-10" dirty="0">
                <a:solidFill>
                  <a:srgbClr val="3A3A3A"/>
                </a:solidFill>
                <a:latin typeface="Trebuchet MS"/>
                <a:cs typeface="Trebuchet MS"/>
              </a:rPr>
              <a:t> accuracy.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625" y="776598"/>
            <a:ext cx="84639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PRIME</a:t>
            </a:r>
            <a:r>
              <a:rPr spc="-120" dirty="0"/>
              <a:t> </a:t>
            </a:r>
            <a:r>
              <a:rPr spc="-20" dirty="0"/>
              <a:t>CONTRACTOR'S</a:t>
            </a:r>
            <a:r>
              <a:rPr spc="-100" dirty="0"/>
              <a:t> </a:t>
            </a:r>
            <a:r>
              <a:rPr spc="-40" dirty="0"/>
              <a:t>CERTIFICATION</a:t>
            </a:r>
            <a:r>
              <a:rPr spc="-110" dirty="0"/>
              <a:t> </a:t>
            </a:r>
            <a:r>
              <a:rPr dirty="0"/>
              <a:t>-</a:t>
            </a:r>
            <a:r>
              <a:rPr spc="-114" dirty="0"/>
              <a:t> </a:t>
            </a:r>
            <a:r>
              <a:rPr spc="-20" dirty="0"/>
              <a:t>DVBE </a:t>
            </a:r>
            <a:r>
              <a:rPr spc="-25" dirty="0"/>
              <a:t>SUBCONTRACTOR</a:t>
            </a:r>
            <a:r>
              <a:rPr spc="-90" dirty="0"/>
              <a:t> </a:t>
            </a:r>
            <a:r>
              <a:rPr spc="-20" dirty="0"/>
              <a:t>REPORT</a:t>
            </a:r>
            <a:r>
              <a:rPr spc="-165" dirty="0"/>
              <a:t> </a:t>
            </a:r>
            <a:r>
              <a:rPr dirty="0"/>
              <a:t>(STD</a:t>
            </a:r>
            <a:r>
              <a:rPr spc="-95" dirty="0"/>
              <a:t> </a:t>
            </a:r>
            <a:r>
              <a:rPr dirty="0"/>
              <a:t>817)</a:t>
            </a:r>
            <a:r>
              <a:rPr spc="-110" dirty="0"/>
              <a:t> </a:t>
            </a:r>
            <a:r>
              <a:rPr spc="-10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6465" y="1634942"/>
            <a:ext cx="9114155" cy="458216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743585" indent="-342900">
              <a:lnSpc>
                <a:spcPct val="100000"/>
              </a:lnSpc>
              <a:spcBef>
                <a:spcPts val="11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43585" algn="l"/>
                <a:tab pos="7442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Provide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cure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notice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allow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15-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30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days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cure.</a:t>
            </a:r>
            <a:endParaRPr sz="1800">
              <a:latin typeface="Trebuchet MS"/>
              <a:cs typeface="Trebuchet MS"/>
            </a:endParaRPr>
          </a:p>
          <a:p>
            <a:pPr marL="743585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43585" algn="l"/>
                <a:tab pos="7442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If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contractors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does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comply,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there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no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withhold.</a:t>
            </a:r>
            <a:endParaRPr sz="1800">
              <a:latin typeface="Trebuchet MS"/>
              <a:cs typeface="Trebuchet MS"/>
            </a:endParaRPr>
          </a:p>
          <a:p>
            <a:pPr marL="743585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43585" algn="l"/>
                <a:tab pos="7442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Permanently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deduct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withheld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if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contractor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does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not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comply.</a:t>
            </a:r>
            <a:endParaRPr sz="1800">
              <a:latin typeface="Trebuchet MS"/>
              <a:cs typeface="Trebuchet MS"/>
            </a:endParaRPr>
          </a:p>
          <a:p>
            <a:pPr marL="743585" marR="50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43585" algn="l"/>
                <a:tab pos="7442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Retain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procurement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file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records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(supporting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documents)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related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the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Contractor’s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Certification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(STD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817)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submittal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minimum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6 years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date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receipt.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(Per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AB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1365)</a:t>
            </a:r>
            <a:endParaRPr sz="1800">
              <a:latin typeface="Trebuchet MS"/>
              <a:cs typeface="Trebuchet MS"/>
            </a:endParaRPr>
          </a:p>
          <a:p>
            <a:pPr marL="743585" marR="10795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"/>
              <a:tabLst>
                <a:tab pos="743585" algn="l"/>
                <a:tab pos="7442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Upon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request,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contractors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required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provide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proof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payment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subcontractors.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(Per</a:t>
            </a:r>
            <a:r>
              <a:rPr sz="18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AB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230)</a:t>
            </a:r>
            <a:endParaRPr sz="18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Captures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information.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ONLY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one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per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form.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Includes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subcontractors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performed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work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this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contract.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Multi-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Year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Contracts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due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at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end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(not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every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year).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PRIME</a:t>
            </a:r>
            <a:r>
              <a:rPr spc="-120" dirty="0"/>
              <a:t> </a:t>
            </a:r>
            <a:r>
              <a:rPr spc="-20" dirty="0"/>
              <a:t>CONTRACTOR'S</a:t>
            </a:r>
            <a:r>
              <a:rPr spc="-100" dirty="0"/>
              <a:t> </a:t>
            </a:r>
            <a:r>
              <a:rPr spc="-40" dirty="0"/>
              <a:t>CERTIFICATION</a:t>
            </a:r>
            <a:r>
              <a:rPr spc="-110" dirty="0"/>
              <a:t> </a:t>
            </a:r>
            <a:r>
              <a:rPr dirty="0"/>
              <a:t>-</a:t>
            </a:r>
            <a:r>
              <a:rPr spc="-114" dirty="0"/>
              <a:t> </a:t>
            </a:r>
            <a:r>
              <a:rPr spc="-20" dirty="0"/>
              <a:t>DVBE </a:t>
            </a:r>
            <a:r>
              <a:rPr spc="-25" dirty="0"/>
              <a:t>SUBCONTRACTOR</a:t>
            </a:r>
            <a:r>
              <a:rPr spc="-95" dirty="0"/>
              <a:t> </a:t>
            </a:r>
            <a:r>
              <a:rPr spc="-20" dirty="0"/>
              <a:t>REPORT</a:t>
            </a:r>
            <a:r>
              <a:rPr spc="-170" dirty="0"/>
              <a:t> </a:t>
            </a:r>
            <a:r>
              <a:rPr dirty="0"/>
              <a:t>(STD</a:t>
            </a:r>
            <a:r>
              <a:rPr spc="-100" dirty="0"/>
              <a:t> </a:t>
            </a:r>
            <a:r>
              <a:rPr dirty="0"/>
              <a:t>817)-</a:t>
            </a:r>
            <a:r>
              <a:rPr spc="-114" dirty="0"/>
              <a:t> </a:t>
            </a:r>
            <a:r>
              <a:rPr spc="-10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4" y="2183702"/>
            <a:ext cx="8292465" cy="363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6535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STD</a:t>
            </a:r>
            <a:r>
              <a:rPr sz="2500" b="1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817,</a:t>
            </a:r>
            <a:r>
              <a:rPr sz="25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Formerly</a:t>
            </a:r>
            <a:r>
              <a:rPr sz="25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DGS</a:t>
            </a:r>
            <a:r>
              <a:rPr sz="25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PD</a:t>
            </a:r>
            <a:r>
              <a:rPr sz="25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810P</a:t>
            </a:r>
            <a:r>
              <a:rPr sz="25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404040"/>
                </a:solidFill>
                <a:latin typeface="Trebuchet MS"/>
                <a:cs typeface="Trebuchet MS"/>
              </a:rPr>
              <a:t>includes</a:t>
            </a:r>
            <a:r>
              <a:rPr sz="25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following columns:</a:t>
            </a:r>
            <a:endParaRPr sz="25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Date</a:t>
            </a:r>
            <a:r>
              <a:rPr sz="25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Last</a:t>
            </a:r>
            <a:r>
              <a:rPr sz="25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Payment</a:t>
            </a:r>
            <a:r>
              <a:rPr sz="25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Received</a:t>
            </a:r>
            <a:endParaRPr sz="25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Date</a:t>
            </a:r>
            <a:r>
              <a:rPr sz="25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STD</a:t>
            </a:r>
            <a:r>
              <a:rPr sz="25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817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Received</a:t>
            </a:r>
            <a:r>
              <a:rPr sz="25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(by</a:t>
            </a:r>
            <a:r>
              <a:rPr sz="25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department)</a:t>
            </a:r>
            <a:endParaRPr sz="25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39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Total</a:t>
            </a:r>
            <a:r>
              <a:rPr sz="25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r>
              <a:rPr sz="25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Commitment</a:t>
            </a:r>
            <a:r>
              <a:rPr sz="25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Percentage</a:t>
            </a:r>
            <a:r>
              <a:rPr sz="25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5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endParaRPr sz="25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4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Percentage</a:t>
            </a:r>
            <a:r>
              <a:rPr sz="25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Paid</a:t>
            </a:r>
            <a:r>
              <a:rPr sz="25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5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5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(F/Contract</a:t>
            </a:r>
            <a:r>
              <a:rPr sz="25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Trebuchet MS"/>
                <a:cs typeface="Trebuchet MS"/>
              </a:rPr>
              <a:t>Received</a:t>
            </a:r>
            <a:r>
              <a:rPr sz="25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Amount)</a:t>
            </a:r>
            <a:endParaRPr sz="2500">
              <a:latin typeface="Trebuchet MS"/>
              <a:cs typeface="Trebuchet MS"/>
            </a:endParaRPr>
          </a:p>
          <a:p>
            <a:pPr marL="355600" marR="21590" indent="-342900">
              <a:lnSpc>
                <a:spcPct val="8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Comment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be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used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explain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difference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between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commitment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what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was</a:t>
            </a:r>
            <a:r>
              <a:rPr sz="25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2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actual</a:t>
            </a:r>
            <a:r>
              <a:rPr sz="25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percentage</a:t>
            </a:r>
            <a:r>
              <a:rPr sz="25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5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25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paid</a:t>
            </a:r>
            <a:r>
              <a:rPr sz="25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5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Trebuchet MS"/>
                <a:cs typeface="Trebuchet MS"/>
              </a:rPr>
              <a:t>DVBE.</a:t>
            </a:r>
            <a:endParaRPr sz="25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2" y="626618"/>
            <a:ext cx="8488680" cy="1122711"/>
          </a:xfrm>
          <a:prstGeom prst="rect">
            <a:avLst/>
          </a:prstGeom>
        </p:spPr>
        <p:txBody>
          <a:bodyPr vert="horz" wrap="square" lIns="0" tIns="136493" rIns="0" bIns="0" rtlCol="0">
            <a:spAutoFit/>
          </a:bodyPr>
          <a:lstStyle/>
          <a:p>
            <a:pPr marL="2667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PRIME</a:t>
            </a:r>
            <a:r>
              <a:rPr spc="-120" dirty="0"/>
              <a:t> </a:t>
            </a:r>
            <a:r>
              <a:rPr spc="-20" dirty="0"/>
              <a:t>CONTRACTOR'S</a:t>
            </a:r>
            <a:r>
              <a:rPr spc="-100" dirty="0"/>
              <a:t> </a:t>
            </a:r>
            <a:r>
              <a:rPr spc="-40" dirty="0"/>
              <a:t>CERTIFICATION</a:t>
            </a:r>
            <a:r>
              <a:rPr spc="-110" dirty="0"/>
              <a:t> </a:t>
            </a:r>
            <a:r>
              <a:rPr dirty="0"/>
              <a:t>-</a:t>
            </a:r>
            <a:r>
              <a:rPr spc="-114" dirty="0"/>
              <a:t> </a:t>
            </a:r>
            <a:r>
              <a:rPr spc="-20" dirty="0"/>
              <a:t>DVBE </a:t>
            </a:r>
            <a:r>
              <a:rPr spc="-25" dirty="0"/>
              <a:t>SUBCONTRACTOR</a:t>
            </a:r>
            <a:r>
              <a:rPr spc="-100" dirty="0"/>
              <a:t> </a:t>
            </a:r>
            <a:r>
              <a:rPr spc="-20" dirty="0"/>
              <a:t>REPORT</a:t>
            </a:r>
            <a:r>
              <a:rPr spc="-175" dirty="0"/>
              <a:t> </a:t>
            </a:r>
            <a:r>
              <a:rPr dirty="0"/>
              <a:t>(STD</a:t>
            </a:r>
            <a:r>
              <a:rPr spc="-105" dirty="0"/>
              <a:t> </a:t>
            </a:r>
            <a:r>
              <a:rPr spc="-20" dirty="0"/>
              <a:t>817)</a:t>
            </a:r>
            <a:r>
              <a:rPr lang="en-US" spc="-20" dirty="0"/>
              <a:t> </a:t>
            </a:r>
            <a:r>
              <a:rPr lang="en-US" spc="-20" dirty="0">
                <a:solidFill>
                  <a:schemeClr val="bg1"/>
                </a:solidFill>
              </a:rPr>
              <a:t>Form</a:t>
            </a:r>
            <a:endParaRPr spc="-20" dirty="0">
              <a:solidFill>
                <a:schemeClr val="bg1"/>
              </a:solidFill>
            </a:endParaRP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pic>
        <p:nvPicPr>
          <p:cNvPr id="4" name="object 4" descr="Screenshot of the STD 817 form.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4900" y="1703832"/>
            <a:ext cx="7549895" cy="484021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627380"/>
            <a:ext cx="953008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Leveraged</a:t>
            </a:r>
            <a:r>
              <a:rPr sz="4000" spc="-100" dirty="0"/>
              <a:t> </a:t>
            </a:r>
            <a:r>
              <a:rPr sz="4000" dirty="0"/>
              <a:t>Procurement</a:t>
            </a:r>
            <a:r>
              <a:rPr sz="4000" spc="-295" dirty="0"/>
              <a:t> </a:t>
            </a:r>
            <a:r>
              <a:rPr sz="4000" spc="-10" dirty="0"/>
              <a:t>Agreements </a:t>
            </a:r>
            <a:r>
              <a:rPr sz="4000" dirty="0"/>
              <a:t>with</a:t>
            </a:r>
            <a:r>
              <a:rPr sz="4000" spc="-85" dirty="0"/>
              <a:t> </a:t>
            </a:r>
            <a:r>
              <a:rPr sz="4000" dirty="0"/>
              <a:t>DVBE</a:t>
            </a:r>
            <a:r>
              <a:rPr sz="4000" spc="-85" dirty="0"/>
              <a:t> </a:t>
            </a:r>
            <a:r>
              <a:rPr sz="4000" dirty="0"/>
              <a:t>subcontractors-</a:t>
            </a:r>
            <a:r>
              <a:rPr sz="4000" spc="-45" dirty="0"/>
              <a:t> </a:t>
            </a:r>
            <a:r>
              <a:rPr sz="4000" spc="-10" dirty="0"/>
              <a:t>Departments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56072" y="2082356"/>
            <a:ext cx="9284335" cy="438277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61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LPAs</a:t>
            </a:r>
            <a:r>
              <a:rPr sz="2400" b="1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sz="24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require</a:t>
            </a:r>
            <a:r>
              <a:rPr sz="24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b="1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department</a:t>
            </a:r>
            <a:r>
              <a:rPr sz="24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Request</a:t>
            </a:r>
            <a:r>
              <a:rPr sz="24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Offer</a:t>
            </a:r>
            <a:r>
              <a:rPr sz="24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spc="-10" dirty="0">
                <a:solidFill>
                  <a:srgbClr val="404040"/>
                </a:solidFill>
                <a:latin typeface="Trebuchet MS"/>
                <a:cs typeface="Trebuchet MS"/>
              </a:rPr>
              <a:t>(RFO)</a:t>
            </a:r>
            <a:endParaRPr sz="2400">
              <a:latin typeface="Trebuchet MS"/>
              <a:cs typeface="Trebuchet MS"/>
            </a:endParaRPr>
          </a:p>
          <a:p>
            <a:pPr marL="1155700" marR="5080" lvl="1" indent="-457200" algn="just">
              <a:lnSpc>
                <a:spcPts val="2590"/>
              </a:lnSpc>
              <a:spcBef>
                <a:spcPts val="844"/>
              </a:spcBef>
              <a:buClr>
                <a:srgbClr val="90C225"/>
              </a:buClr>
              <a:buSzPct val="79166"/>
              <a:buFont typeface="Wingdings"/>
              <a:buChar char=""/>
              <a:tabLst>
                <a:tab pos="11557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California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Multiple</a:t>
            </a:r>
            <a:r>
              <a:rPr sz="24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Award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Schedules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(CMAS),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Master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Service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Agreements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(MSA),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Cooperative</a:t>
            </a:r>
            <a:r>
              <a:rPr sz="240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Agreements,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Software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Licensing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Program(SLP)</a:t>
            </a:r>
            <a:endParaRPr sz="24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90C225"/>
              </a:buClr>
              <a:buFont typeface="Wingdings"/>
              <a:buChar char=""/>
            </a:pPr>
            <a:endParaRPr sz="2200">
              <a:latin typeface="Trebuchet MS"/>
              <a:cs typeface="Trebuchet MS"/>
            </a:endParaRPr>
          </a:p>
          <a:p>
            <a:pPr marL="12700" marR="402590" indent="342900" algn="just">
              <a:lnSpc>
                <a:spcPts val="2590"/>
              </a:lnSpc>
              <a:buClr>
                <a:srgbClr val="90C225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Statewide</a:t>
            </a:r>
            <a:r>
              <a:rPr sz="24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contracts</a:t>
            </a:r>
            <a:r>
              <a:rPr sz="24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big</a:t>
            </a:r>
            <a:r>
              <a:rPr sz="24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ticket</a:t>
            </a:r>
            <a:r>
              <a:rPr sz="24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items-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requiring</a:t>
            </a:r>
            <a:r>
              <a:rPr sz="24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build</a:t>
            </a:r>
            <a:r>
              <a:rPr sz="2400" b="1" spc="-25" dirty="0">
                <a:solidFill>
                  <a:srgbClr val="404040"/>
                </a:solidFill>
                <a:latin typeface="Trebuchet MS"/>
                <a:cs typeface="Trebuchet MS"/>
              </a:rPr>
              <a:t> out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heavy</a:t>
            </a:r>
            <a:r>
              <a:rPr sz="24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equipment,</a:t>
            </a:r>
            <a:r>
              <a:rPr sz="24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such</a:t>
            </a:r>
            <a:r>
              <a:rPr sz="2400" b="1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sz="24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fire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trucks,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helicopters,</a:t>
            </a:r>
            <a:r>
              <a:rPr sz="24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etc.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50">
              <a:latin typeface="Trebuchet MS"/>
              <a:cs typeface="Trebuchet MS"/>
            </a:endParaRPr>
          </a:p>
          <a:p>
            <a:pPr marL="12700" marR="17780">
              <a:lnSpc>
                <a:spcPct val="90000"/>
              </a:lnSpc>
            </a:pP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Note:</a:t>
            </a:r>
            <a:r>
              <a:rPr sz="24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Follow the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user instructions.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departments are to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follow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withholding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requirements per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MVC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§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999.7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SCM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Volume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2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404040"/>
                </a:solidFill>
                <a:latin typeface="Arial"/>
                <a:cs typeface="Arial"/>
              </a:rPr>
              <a:t>→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Socioeconomic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Programs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→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Contractor’s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Certification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on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Subcontractors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Payment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Withhold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82421"/>
            <a:ext cx="7907655" cy="139128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0"/>
              </a:spcBef>
            </a:pPr>
            <a:r>
              <a:rPr spc="-10" dirty="0"/>
              <a:t>Leveraged</a:t>
            </a:r>
            <a:r>
              <a:rPr spc="-210" dirty="0"/>
              <a:t> </a:t>
            </a:r>
            <a:r>
              <a:rPr spc="-20" dirty="0"/>
              <a:t>Procurement</a:t>
            </a:r>
            <a:r>
              <a:rPr spc="-225" dirty="0"/>
              <a:t> </a:t>
            </a:r>
            <a:r>
              <a:rPr dirty="0"/>
              <a:t>Agreements</a:t>
            </a:r>
            <a:r>
              <a:rPr spc="-135" dirty="0"/>
              <a:t> </a:t>
            </a:r>
            <a:r>
              <a:rPr spc="-20" dirty="0"/>
              <a:t>with </a:t>
            </a:r>
            <a:r>
              <a:rPr dirty="0"/>
              <a:t>DVBE</a:t>
            </a:r>
            <a:r>
              <a:rPr spc="-160" dirty="0"/>
              <a:t> </a:t>
            </a:r>
            <a:r>
              <a:rPr spc="-10" dirty="0"/>
              <a:t>subcontractors-</a:t>
            </a:r>
            <a:r>
              <a:rPr spc="-175" dirty="0"/>
              <a:t> </a:t>
            </a:r>
            <a:r>
              <a:rPr dirty="0"/>
              <a:t>Department</a:t>
            </a:r>
            <a:r>
              <a:rPr spc="-155" dirty="0"/>
              <a:t> </a:t>
            </a:r>
            <a:r>
              <a:rPr spc="-25" dirty="0"/>
              <a:t>of </a:t>
            </a:r>
            <a:r>
              <a:rPr dirty="0"/>
              <a:t>General</a:t>
            </a:r>
            <a:r>
              <a:rPr spc="-140" dirty="0"/>
              <a:t> </a:t>
            </a:r>
            <a:r>
              <a:rPr dirty="0"/>
              <a:t>Services</a:t>
            </a:r>
            <a:r>
              <a:rPr spc="-145" dirty="0"/>
              <a:t> </a:t>
            </a:r>
            <a:r>
              <a:rPr spc="-10" dirty="0"/>
              <a:t>(DGS)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2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dirty="0"/>
              <a:t>All</a:t>
            </a:r>
            <a:r>
              <a:rPr spc="-10" dirty="0"/>
              <a:t> </a:t>
            </a:r>
            <a:r>
              <a:rPr dirty="0"/>
              <a:t>other</a:t>
            </a:r>
            <a:r>
              <a:rPr spc="-20" dirty="0"/>
              <a:t> </a:t>
            </a:r>
            <a:r>
              <a:rPr dirty="0"/>
              <a:t>Statewide</a:t>
            </a:r>
            <a:r>
              <a:rPr spc="-35" dirty="0"/>
              <a:t> </a:t>
            </a:r>
            <a:r>
              <a:rPr spc="-10" dirty="0"/>
              <a:t>contracts</a:t>
            </a:r>
          </a:p>
          <a:p>
            <a:pPr marL="355600" indent="-343535">
              <a:lnSpc>
                <a:spcPct val="100000"/>
              </a:lnSpc>
              <a:spcBef>
                <a:spcPts val="229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dirty="0"/>
              <a:t>How</a:t>
            </a:r>
            <a:r>
              <a:rPr spc="-25" dirty="0"/>
              <a:t> </a:t>
            </a:r>
            <a:r>
              <a:rPr dirty="0"/>
              <a:t>will</a:t>
            </a:r>
            <a:r>
              <a:rPr spc="-5" dirty="0"/>
              <a:t> </a:t>
            </a:r>
            <a:r>
              <a:rPr dirty="0"/>
              <a:t>DGS</a:t>
            </a:r>
            <a:r>
              <a:rPr spc="-20" dirty="0"/>
              <a:t> </a:t>
            </a:r>
            <a:r>
              <a:rPr dirty="0"/>
              <a:t>ensure</a:t>
            </a:r>
            <a:r>
              <a:rPr spc="-30" dirty="0"/>
              <a:t> </a:t>
            </a:r>
            <a:r>
              <a:rPr dirty="0"/>
              <a:t>compliance</a:t>
            </a:r>
            <a:r>
              <a:rPr spc="-25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MVC</a:t>
            </a:r>
            <a:r>
              <a:rPr spc="-25" dirty="0"/>
              <a:t> </a:t>
            </a:r>
            <a:r>
              <a:rPr spc="-10" dirty="0"/>
              <a:t>999.7.</a:t>
            </a:r>
          </a:p>
          <a:p>
            <a:pPr marL="755650" marR="1299210" lvl="1" indent="-285750">
              <a:lnSpc>
                <a:spcPts val="2300"/>
              </a:lnSpc>
              <a:spcBef>
                <a:spcPts val="780"/>
              </a:spcBef>
              <a:buClr>
                <a:srgbClr val="90C225"/>
              </a:buClr>
              <a:buSzPct val="79166"/>
              <a:buFont typeface="Wingdings"/>
              <a:buChar char=""/>
              <a:tabLst>
                <a:tab pos="756285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PD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captures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information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throughout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term of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endParaRPr sz="2400">
              <a:latin typeface="Trebuchet MS"/>
              <a:cs typeface="Trebuchet MS"/>
            </a:endParaRPr>
          </a:p>
          <a:p>
            <a:pPr marL="755650" marR="5080" lvl="1" indent="-285750">
              <a:lnSpc>
                <a:spcPts val="2300"/>
              </a:lnSpc>
              <a:spcBef>
                <a:spcPts val="10"/>
              </a:spcBef>
              <a:buClr>
                <a:srgbClr val="90C225"/>
              </a:buClr>
              <a:buSzPct val="79166"/>
              <a:buFont typeface="Wingdings"/>
              <a:buChar char=""/>
              <a:tabLst>
                <a:tab pos="756285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DGS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will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use the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information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provide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opportunity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cure,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if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needed.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950">
              <a:latin typeface="Trebuchet MS"/>
              <a:cs typeface="Trebuchet MS"/>
            </a:endParaRPr>
          </a:p>
          <a:p>
            <a:pPr marL="12700" marR="433705">
              <a:lnSpc>
                <a:spcPts val="2300"/>
              </a:lnSpc>
              <a:tabLst>
                <a:tab pos="980440" algn="l"/>
              </a:tabLst>
            </a:pPr>
            <a:r>
              <a:rPr spc="-10" dirty="0"/>
              <a:t>Note</a:t>
            </a:r>
            <a:r>
              <a:rPr b="0" spc="-10" dirty="0">
                <a:latin typeface="Trebuchet MS"/>
                <a:cs typeface="Trebuchet MS"/>
              </a:rPr>
              <a:t>:</a:t>
            </a:r>
            <a:r>
              <a:rPr b="0" dirty="0">
                <a:latin typeface="Trebuchet MS"/>
                <a:cs typeface="Trebuchet MS"/>
              </a:rPr>
              <a:t>	See</a:t>
            </a:r>
            <a:r>
              <a:rPr b="0" spc="-3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SCM</a:t>
            </a:r>
            <a:r>
              <a:rPr b="0" spc="-3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Volume</a:t>
            </a:r>
            <a:r>
              <a:rPr b="0" spc="-2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2,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Chapter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12,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Section</a:t>
            </a:r>
            <a:r>
              <a:rPr b="0" spc="-3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1203.1</a:t>
            </a:r>
            <a:r>
              <a:rPr b="0" spc="5" dirty="0">
                <a:latin typeface="Trebuchet MS"/>
                <a:cs typeface="Trebuchet MS"/>
              </a:rPr>
              <a:t> </a:t>
            </a:r>
            <a:r>
              <a:rPr b="0" spc="-25" dirty="0">
                <a:latin typeface="Trebuchet MS"/>
                <a:cs typeface="Trebuchet MS"/>
              </a:rPr>
              <a:t>for </a:t>
            </a:r>
            <a:r>
              <a:rPr b="0" dirty="0">
                <a:latin typeface="Trebuchet MS"/>
                <a:cs typeface="Trebuchet MS"/>
              </a:rPr>
              <a:t>more</a:t>
            </a:r>
            <a:r>
              <a:rPr b="0" spc="-3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information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about</a:t>
            </a:r>
            <a:r>
              <a:rPr b="0" spc="-3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alternative</a:t>
            </a:r>
            <a:r>
              <a:rPr b="0" spc="-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mechanisms</a:t>
            </a:r>
            <a:r>
              <a:rPr b="0" spc="-20" dirty="0">
                <a:latin typeface="Trebuchet MS"/>
                <a:cs typeface="Trebuchet MS"/>
              </a:rPr>
              <a:t> when </a:t>
            </a:r>
            <a:r>
              <a:rPr b="0" dirty="0">
                <a:latin typeface="Trebuchet MS"/>
                <a:cs typeface="Trebuchet MS"/>
              </a:rPr>
              <a:t>utilizing</a:t>
            </a:r>
            <a:r>
              <a:rPr b="0" spc="-35" dirty="0">
                <a:latin typeface="Trebuchet MS"/>
                <a:cs typeface="Trebuchet MS"/>
              </a:rPr>
              <a:t> </a:t>
            </a:r>
            <a:r>
              <a:rPr b="0" spc="-40" dirty="0">
                <a:latin typeface="Trebuchet MS"/>
                <a:cs typeface="Trebuchet MS"/>
              </a:rPr>
              <a:t>LPAs</a:t>
            </a:r>
            <a:r>
              <a:rPr b="0" spc="-2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for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the</a:t>
            </a:r>
            <a:r>
              <a:rPr b="0" spc="-2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reporting</a:t>
            </a:r>
            <a:r>
              <a:rPr b="0" spc="-1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SB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588 </a:t>
            </a:r>
            <a:r>
              <a:rPr b="0" spc="-10" dirty="0">
                <a:latin typeface="Trebuchet MS"/>
                <a:cs typeface="Trebuchet MS"/>
              </a:rPr>
              <a:t>withholds.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507" y="1586334"/>
            <a:ext cx="524827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110" dirty="0">
                <a:solidFill>
                  <a:srgbClr val="404040"/>
                </a:solidFill>
              </a:rPr>
              <a:t>STATE</a:t>
            </a:r>
            <a:r>
              <a:rPr sz="3600" spc="-150" dirty="0">
                <a:solidFill>
                  <a:srgbClr val="404040"/>
                </a:solidFill>
              </a:rPr>
              <a:t> </a:t>
            </a:r>
            <a:r>
              <a:rPr sz="3600" spc="-10" dirty="0">
                <a:solidFill>
                  <a:srgbClr val="404040"/>
                </a:solidFill>
              </a:rPr>
              <a:t>DEPARTMENT’S </a:t>
            </a:r>
            <a:r>
              <a:rPr sz="3600" dirty="0">
                <a:solidFill>
                  <a:srgbClr val="404040"/>
                </a:solidFill>
              </a:rPr>
              <a:t>CONTRACTOR</a:t>
            </a:r>
            <a:r>
              <a:rPr sz="3600" spc="-235" dirty="0">
                <a:solidFill>
                  <a:srgbClr val="404040"/>
                </a:solidFill>
              </a:rPr>
              <a:t> </a:t>
            </a:r>
            <a:r>
              <a:rPr sz="3600" spc="-20" dirty="0">
                <a:solidFill>
                  <a:srgbClr val="404040"/>
                </a:solidFill>
              </a:rPr>
              <a:t>DVBE </a:t>
            </a:r>
            <a:r>
              <a:rPr sz="3600" spc="-10" dirty="0">
                <a:solidFill>
                  <a:srgbClr val="404040"/>
                </a:solidFill>
              </a:rPr>
              <a:t>SUBCONTRACTING CONSOLIDATION</a:t>
            </a:r>
            <a:r>
              <a:rPr sz="3600" spc="-265" dirty="0">
                <a:solidFill>
                  <a:srgbClr val="404040"/>
                </a:solidFill>
              </a:rPr>
              <a:t> </a:t>
            </a:r>
            <a:r>
              <a:rPr sz="3600" spc="-30" dirty="0">
                <a:solidFill>
                  <a:srgbClr val="404040"/>
                </a:solidFill>
              </a:rPr>
              <a:t>REPORT </a:t>
            </a:r>
            <a:r>
              <a:rPr sz="3600" dirty="0">
                <a:solidFill>
                  <a:srgbClr val="404040"/>
                </a:solidFill>
              </a:rPr>
              <a:t>(DGS</a:t>
            </a:r>
            <a:r>
              <a:rPr sz="3600" spc="-10" dirty="0">
                <a:solidFill>
                  <a:srgbClr val="404040"/>
                </a:solidFill>
              </a:rPr>
              <a:t> </a:t>
            </a:r>
            <a:r>
              <a:rPr sz="3600" dirty="0">
                <a:solidFill>
                  <a:srgbClr val="404040"/>
                </a:solidFill>
              </a:rPr>
              <a:t>PD</a:t>
            </a:r>
            <a:r>
              <a:rPr sz="3600" spc="-5" dirty="0">
                <a:solidFill>
                  <a:srgbClr val="404040"/>
                </a:solidFill>
              </a:rPr>
              <a:t> </a:t>
            </a:r>
            <a:r>
              <a:rPr sz="3600" spc="-10" dirty="0">
                <a:solidFill>
                  <a:srgbClr val="404040"/>
                </a:solidFill>
              </a:rPr>
              <a:t>810D)</a:t>
            </a:r>
            <a:endParaRPr sz="3600" dirty="0"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60176" y="1390728"/>
            <a:ext cx="2979420" cy="3841750"/>
            <a:chOff x="6460176" y="1390728"/>
            <a:chExt cx="2979420" cy="3841750"/>
          </a:xfrm>
        </p:grpSpPr>
        <p:sp>
          <p:nvSpPr>
            <p:cNvPr id="4" name="object 4"/>
            <p:cNvSpPr/>
            <p:nvPr/>
          </p:nvSpPr>
          <p:spPr>
            <a:xfrm>
              <a:off x="6483841" y="1414407"/>
              <a:ext cx="2931795" cy="3794760"/>
            </a:xfrm>
            <a:custGeom>
              <a:avLst/>
              <a:gdLst/>
              <a:ahLst/>
              <a:cxnLst/>
              <a:rect l="l" t="t" r="r" b="b"/>
              <a:pathLst>
                <a:path w="2931795" h="3794760">
                  <a:moveTo>
                    <a:pt x="2931716" y="3794178"/>
                  </a:moveTo>
                  <a:lnTo>
                    <a:pt x="0" y="3794178"/>
                  </a:lnTo>
                  <a:lnTo>
                    <a:pt x="0" y="0"/>
                  </a:lnTo>
                  <a:lnTo>
                    <a:pt x="1749573" y="0"/>
                  </a:lnTo>
                  <a:lnTo>
                    <a:pt x="2071990" y="284563"/>
                  </a:lnTo>
                  <a:lnTo>
                    <a:pt x="283714" y="284563"/>
                  </a:lnTo>
                  <a:lnTo>
                    <a:pt x="283714" y="3509614"/>
                  </a:lnTo>
                  <a:lnTo>
                    <a:pt x="2931716" y="3509614"/>
                  </a:lnTo>
                  <a:lnTo>
                    <a:pt x="2931716" y="3794178"/>
                  </a:lnTo>
                  <a:close/>
                </a:path>
                <a:path w="2931795" h="3794760">
                  <a:moveTo>
                    <a:pt x="2931716" y="3509614"/>
                  </a:moveTo>
                  <a:lnTo>
                    <a:pt x="2648002" y="3509614"/>
                  </a:lnTo>
                  <a:lnTo>
                    <a:pt x="2648002" y="1280535"/>
                  </a:lnTo>
                  <a:lnTo>
                    <a:pt x="1465905" y="1280535"/>
                  </a:lnTo>
                  <a:lnTo>
                    <a:pt x="1465905" y="284563"/>
                  </a:lnTo>
                  <a:lnTo>
                    <a:pt x="2071990" y="284563"/>
                  </a:lnTo>
                  <a:lnTo>
                    <a:pt x="2206277" y="403084"/>
                  </a:lnTo>
                  <a:lnTo>
                    <a:pt x="1749573" y="403084"/>
                  </a:lnTo>
                  <a:lnTo>
                    <a:pt x="1749573" y="995971"/>
                  </a:lnTo>
                  <a:lnTo>
                    <a:pt x="2878034" y="995971"/>
                  </a:lnTo>
                  <a:lnTo>
                    <a:pt x="2931716" y="1043351"/>
                  </a:lnTo>
                  <a:lnTo>
                    <a:pt x="2931716" y="3509614"/>
                  </a:lnTo>
                  <a:close/>
                </a:path>
                <a:path w="2931795" h="3794760">
                  <a:moveTo>
                    <a:pt x="2878034" y="995971"/>
                  </a:moveTo>
                  <a:lnTo>
                    <a:pt x="2340645" y="995971"/>
                  </a:lnTo>
                  <a:lnTo>
                    <a:pt x="1749573" y="403084"/>
                  </a:lnTo>
                  <a:lnTo>
                    <a:pt x="2206277" y="403084"/>
                  </a:lnTo>
                  <a:lnTo>
                    <a:pt x="2878034" y="995971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83846" y="1414398"/>
              <a:ext cx="2931795" cy="3794760"/>
            </a:xfrm>
            <a:custGeom>
              <a:avLst/>
              <a:gdLst/>
              <a:ahLst/>
              <a:cxnLst/>
              <a:rect l="l" t="t" r="r" b="b"/>
              <a:pathLst>
                <a:path w="2931795" h="3794760">
                  <a:moveTo>
                    <a:pt x="283714" y="3509614"/>
                  </a:moveTo>
                  <a:lnTo>
                    <a:pt x="283714" y="284563"/>
                  </a:lnTo>
                  <a:lnTo>
                    <a:pt x="1465858" y="284563"/>
                  </a:lnTo>
                  <a:lnTo>
                    <a:pt x="1465858" y="1280535"/>
                  </a:lnTo>
                  <a:lnTo>
                    <a:pt x="2648002" y="1280535"/>
                  </a:lnTo>
                  <a:lnTo>
                    <a:pt x="2648002" y="3509614"/>
                  </a:lnTo>
                  <a:lnTo>
                    <a:pt x="283714" y="3509614"/>
                  </a:lnTo>
                  <a:close/>
                </a:path>
                <a:path w="2931795" h="3794760">
                  <a:moveTo>
                    <a:pt x="1749572" y="403131"/>
                  </a:moveTo>
                  <a:lnTo>
                    <a:pt x="2340644" y="995971"/>
                  </a:lnTo>
                  <a:lnTo>
                    <a:pt x="1749572" y="995971"/>
                  </a:lnTo>
                  <a:lnTo>
                    <a:pt x="1749572" y="403131"/>
                  </a:lnTo>
                  <a:close/>
                </a:path>
                <a:path w="2931795" h="3794760">
                  <a:moveTo>
                    <a:pt x="1749572" y="0"/>
                  </a:moveTo>
                  <a:lnTo>
                    <a:pt x="0" y="0"/>
                  </a:lnTo>
                  <a:lnTo>
                    <a:pt x="0" y="3794178"/>
                  </a:lnTo>
                  <a:lnTo>
                    <a:pt x="2931716" y="3794178"/>
                  </a:lnTo>
                  <a:lnTo>
                    <a:pt x="2931716" y="1043398"/>
                  </a:lnTo>
                  <a:lnTo>
                    <a:pt x="1749572" y="0"/>
                  </a:lnTo>
                  <a:close/>
                </a:path>
              </a:pathLst>
            </a:custGeom>
            <a:ln w="47356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51251" y="3169205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1796905" y="189708"/>
                  </a:moveTo>
                  <a:lnTo>
                    <a:pt x="0" y="189708"/>
                  </a:lnTo>
                  <a:lnTo>
                    <a:pt x="0" y="0"/>
                  </a:lnTo>
                  <a:lnTo>
                    <a:pt x="1796905" y="0"/>
                  </a:lnTo>
                  <a:lnTo>
                    <a:pt x="1796905" y="189708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51297" y="3169204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0" y="0"/>
                  </a:moveTo>
                  <a:lnTo>
                    <a:pt x="1796858" y="0"/>
                  </a:lnTo>
                  <a:lnTo>
                    <a:pt x="1796858" y="189708"/>
                  </a:lnTo>
                  <a:lnTo>
                    <a:pt x="0" y="189708"/>
                  </a:lnTo>
                  <a:lnTo>
                    <a:pt x="0" y="0"/>
                  </a:lnTo>
                  <a:close/>
                </a:path>
              </a:pathLst>
            </a:custGeom>
            <a:ln w="47425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51250" y="2789786"/>
              <a:ext cx="615315" cy="189865"/>
            </a:xfrm>
            <a:custGeom>
              <a:avLst/>
              <a:gdLst/>
              <a:ahLst/>
              <a:cxnLst/>
              <a:rect l="l" t="t" r="r" b="b"/>
              <a:pathLst>
                <a:path w="615315" h="189864">
                  <a:moveTo>
                    <a:pt x="614714" y="189756"/>
                  </a:moveTo>
                  <a:lnTo>
                    <a:pt x="0" y="189756"/>
                  </a:lnTo>
                  <a:lnTo>
                    <a:pt x="0" y="0"/>
                  </a:lnTo>
                  <a:lnTo>
                    <a:pt x="614714" y="0"/>
                  </a:lnTo>
                  <a:lnTo>
                    <a:pt x="614714" y="189756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51297" y="2789786"/>
              <a:ext cx="615315" cy="189865"/>
            </a:xfrm>
            <a:custGeom>
              <a:avLst/>
              <a:gdLst/>
              <a:ahLst/>
              <a:cxnLst/>
              <a:rect l="l" t="t" r="r" b="b"/>
              <a:pathLst>
                <a:path w="615315" h="189864">
                  <a:moveTo>
                    <a:pt x="0" y="0"/>
                  </a:moveTo>
                  <a:lnTo>
                    <a:pt x="614714" y="0"/>
                  </a:lnTo>
                  <a:lnTo>
                    <a:pt x="614714" y="189708"/>
                  </a:lnTo>
                  <a:lnTo>
                    <a:pt x="0" y="189708"/>
                  </a:lnTo>
                  <a:lnTo>
                    <a:pt x="0" y="0"/>
                  </a:lnTo>
                  <a:close/>
                </a:path>
              </a:pathLst>
            </a:custGeom>
            <a:ln w="47414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51249" y="3548621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1796905" y="189708"/>
                  </a:moveTo>
                  <a:lnTo>
                    <a:pt x="0" y="189708"/>
                  </a:lnTo>
                  <a:lnTo>
                    <a:pt x="0" y="0"/>
                  </a:lnTo>
                  <a:lnTo>
                    <a:pt x="1796905" y="0"/>
                  </a:lnTo>
                  <a:lnTo>
                    <a:pt x="1796905" y="189708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051296" y="3548621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0" y="0"/>
                  </a:moveTo>
                  <a:lnTo>
                    <a:pt x="1796858" y="0"/>
                  </a:lnTo>
                  <a:lnTo>
                    <a:pt x="1796858" y="189708"/>
                  </a:lnTo>
                  <a:lnTo>
                    <a:pt x="0" y="189708"/>
                  </a:lnTo>
                  <a:lnTo>
                    <a:pt x="0" y="0"/>
                  </a:lnTo>
                  <a:close/>
                </a:path>
              </a:pathLst>
            </a:custGeom>
            <a:ln w="47425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51248" y="3928038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1796905" y="189708"/>
                  </a:moveTo>
                  <a:lnTo>
                    <a:pt x="0" y="189708"/>
                  </a:lnTo>
                  <a:lnTo>
                    <a:pt x="0" y="0"/>
                  </a:lnTo>
                  <a:lnTo>
                    <a:pt x="1796905" y="0"/>
                  </a:lnTo>
                  <a:lnTo>
                    <a:pt x="1796905" y="189708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51295" y="3928038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0" y="0"/>
                  </a:moveTo>
                  <a:lnTo>
                    <a:pt x="1796858" y="0"/>
                  </a:lnTo>
                  <a:lnTo>
                    <a:pt x="1796858" y="189708"/>
                  </a:lnTo>
                  <a:lnTo>
                    <a:pt x="0" y="189708"/>
                  </a:lnTo>
                  <a:lnTo>
                    <a:pt x="0" y="0"/>
                  </a:lnTo>
                  <a:close/>
                </a:path>
              </a:pathLst>
            </a:custGeom>
            <a:ln w="47425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51247" y="4307455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1796905" y="189708"/>
                  </a:moveTo>
                  <a:lnTo>
                    <a:pt x="0" y="189708"/>
                  </a:lnTo>
                  <a:lnTo>
                    <a:pt x="0" y="0"/>
                  </a:lnTo>
                  <a:lnTo>
                    <a:pt x="1796905" y="0"/>
                  </a:lnTo>
                  <a:lnTo>
                    <a:pt x="1796905" y="189708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51294" y="4307455"/>
              <a:ext cx="1797050" cy="189865"/>
            </a:xfrm>
            <a:custGeom>
              <a:avLst/>
              <a:gdLst/>
              <a:ahLst/>
              <a:cxnLst/>
              <a:rect l="l" t="t" r="r" b="b"/>
              <a:pathLst>
                <a:path w="1797050" h="189864">
                  <a:moveTo>
                    <a:pt x="0" y="0"/>
                  </a:moveTo>
                  <a:lnTo>
                    <a:pt x="1796858" y="0"/>
                  </a:lnTo>
                  <a:lnTo>
                    <a:pt x="1796858" y="189708"/>
                  </a:lnTo>
                  <a:lnTo>
                    <a:pt x="0" y="189708"/>
                  </a:lnTo>
                  <a:lnTo>
                    <a:pt x="0" y="0"/>
                  </a:lnTo>
                  <a:close/>
                </a:path>
              </a:pathLst>
            </a:custGeom>
            <a:ln w="47425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2" y="628903"/>
            <a:ext cx="925258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110" dirty="0"/>
              <a:t>STATE</a:t>
            </a:r>
            <a:r>
              <a:rPr sz="3600" spc="-165" dirty="0"/>
              <a:t> </a:t>
            </a:r>
            <a:r>
              <a:rPr sz="3600" spc="-20" dirty="0"/>
              <a:t>DEPARTMENT’S</a:t>
            </a:r>
            <a:r>
              <a:rPr sz="3600" spc="-229" dirty="0"/>
              <a:t> </a:t>
            </a:r>
            <a:r>
              <a:rPr sz="3600" dirty="0"/>
              <a:t>CONTRACTOR</a:t>
            </a:r>
            <a:r>
              <a:rPr sz="3600" spc="-190" dirty="0"/>
              <a:t> </a:t>
            </a:r>
            <a:r>
              <a:rPr sz="3600" spc="-20" dirty="0"/>
              <a:t>DVBE </a:t>
            </a:r>
            <a:r>
              <a:rPr sz="3600" dirty="0"/>
              <a:t>SUBCONTRACTING</a:t>
            </a:r>
            <a:r>
              <a:rPr sz="3600" spc="-165" dirty="0"/>
              <a:t> </a:t>
            </a:r>
            <a:r>
              <a:rPr sz="3600" spc="-10" dirty="0"/>
              <a:t>CONSOLIDATION</a:t>
            </a:r>
            <a:r>
              <a:rPr sz="3600" spc="-145" dirty="0"/>
              <a:t> </a:t>
            </a:r>
            <a:r>
              <a:rPr sz="3600" spc="-25" dirty="0"/>
              <a:t>REPORT </a:t>
            </a:r>
            <a:r>
              <a:rPr sz="3600" dirty="0"/>
              <a:t>(DGS</a:t>
            </a:r>
            <a:r>
              <a:rPr sz="3600" spc="-10" dirty="0"/>
              <a:t> </a:t>
            </a:r>
            <a:r>
              <a:rPr sz="3600" dirty="0"/>
              <a:t>PD</a:t>
            </a:r>
            <a:r>
              <a:rPr sz="3600" spc="-5" dirty="0"/>
              <a:t> </a:t>
            </a:r>
            <a:r>
              <a:rPr sz="3600" spc="-10" dirty="0"/>
              <a:t>810D)</a:t>
            </a:r>
            <a:r>
              <a:rPr lang="en-US" sz="3600" spc="-10" dirty="0"/>
              <a:t> </a:t>
            </a:r>
            <a:r>
              <a:rPr lang="en-US" sz="3600" spc="-10" dirty="0">
                <a:solidFill>
                  <a:schemeClr val="bg1"/>
                </a:solidFill>
              </a:rPr>
              <a:t>Pt 1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527" y="2233673"/>
            <a:ext cx="8253095" cy="431927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80365" indent="-342265">
              <a:lnSpc>
                <a:spcPct val="100000"/>
              </a:lnSpc>
              <a:spcBef>
                <a:spcPts val="1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80365" algn="l"/>
                <a:tab pos="3810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due annually to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OSDS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November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1</a:t>
            </a:r>
            <a:r>
              <a:rPr sz="2400" spc="-37" baseline="24305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endParaRPr sz="2400" baseline="24305">
              <a:latin typeface="Trebuchet MS"/>
              <a:cs typeface="Trebuchet MS"/>
            </a:endParaRPr>
          </a:p>
          <a:p>
            <a:pPr marL="380365" marR="304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80365" algn="l"/>
                <a:tab pos="3810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Compiles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information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contracts/PO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DVBE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requirements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completed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fiscal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year,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even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ones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where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Contractors’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(STD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817)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was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not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received.</a:t>
            </a:r>
            <a:endParaRPr sz="2400">
              <a:latin typeface="Trebuchet MS"/>
              <a:cs typeface="Trebuchet MS"/>
            </a:endParaRPr>
          </a:p>
          <a:p>
            <a:pPr marL="380365" marR="50165" indent="-34290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80365" algn="l"/>
                <a:tab pos="3810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Include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contracts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issued by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DGS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any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other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department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behalf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your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department.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37465" marR="398780">
              <a:lnSpc>
                <a:spcPct val="100000"/>
              </a:lnSpc>
              <a:spcBef>
                <a:spcPts val="1630"/>
              </a:spcBef>
            </a:pPr>
            <a:r>
              <a:rPr sz="2400" b="1" dirty="0">
                <a:solidFill>
                  <a:srgbClr val="6C911D"/>
                </a:solidFill>
                <a:latin typeface="Trebuchet MS"/>
                <a:cs typeface="Trebuchet MS"/>
              </a:rPr>
              <a:t>Exceptions:</a:t>
            </a:r>
            <a:r>
              <a:rPr sz="2400" b="1" spc="-35" dirty="0">
                <a:solidFill>
                  <a:srgbClr val="6C911D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statewide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commodities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contracts,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Prime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contractors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report that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information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DGS.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552575" cy="5666740"/>
            <a:chOff x="0" y="0"/>
            <a:chExt cx="1552575" cy="56667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843280" cy="5666740"/>
            </a:xfrm>
            <a:custGeom>
              <a:avLst/>
              <a:gdLst/>
              <a:ahLst/>
              <a:cxnLst/>
              <a:rect l="l" t="t" r="r" b="b"/>
              <a:pathLst>
                <a:path w="843280" h="5666740">
                  <a:moveTo>
                    <a:pt x="842772" y="0"/>
                  </a:moveTo>
                  <a:lnTo>
                    <a:pt x="0" y="0"/>
                  </a:lnTo>
                  <a:lnTo>
                    <a:pt x="0" y="5666232"/>
                  </a:lnTo>
                  <a:lnTo>
                    <a:pt x="842772" y="0"/>
                  </a:lnTo>
                  <a:close/>
                </a:path>
              </a:pathLst>
            </a:custGeom>
            <a:solidFill>
              <a:srgbClr val="90C225">
                <a:alpha val="850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9496" y="464058"/>
              <a:ext cx="1012697" cy="534161"/>
            </a:xfrm>
            <a:prstGeom prst="rect">
              <a:avLst/>
            </a:prstGeom>
          </p:spPr>
        </p:pic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9853" rIns="0" bIns="0" rtlCol="0">
            <a:spAutoFit/>
          </a:bodyPr>
          <a:lstStyle/>
          <a:p>
            <a:pPr marL="717550">
              <a:lnSpc>
                <a:spcPct val="100000"/>
              </a:lnSpc>
              <a:spcBef>
                <a:spcPts val="100"/>
              </a:spcBef>
            </a:pPr>
            <a:r>
              <a:rPr sz="4800" spc="-10" dirty="0"/>
              <a:t>Introduction</a:t>
            </a:r>
            <a:endParaRPr sz="4800" dirty="0"/>
          </a:p>
        </p:txBody>
      </p:sp>
      <p:sp>
        <p:nvSpPr>
          <p:cNvPr id="9" name="object 9"/>
          <p:cNvSpPr txBox="1"/>
          <p:nvPr/>
        </p:nvSpPr>
        <p:spPr>
          <a:xfrm>
            <a:off x="1412242" y="2065592"/>
            <a:ext cx="10096500" cy="235204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15"/>
              </a:spcBef>
              <a:buClr>
                <a:srgbClr val="90C225"/>
              </a:buClr>
              <a:buSzPct val="80000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Mamta</a:t>
            </a:r>
            <a:r>
              <a:rPr sz="3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Srivastava</a:t>
            </a:r>
            <a:r>
              <a:rPr sz="3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3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Reports</a:t>
            </a:r>
            <a:r>
              <a:rPr sz="3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Trebuchet MS"/>
                <a:cs typeface="Trebuchet MS"/>
              </a:rPr>
              <a:t>Coordinator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19"/>
              </a:spcBef>
              <a:buClr>
                <a:srgbClr val="90C225"/>
              </a:buClr>
              <a:buSzPct val="80000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Carl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Josephson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Compliance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Quality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Assurance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Manager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85"/>
              </a:spcBef>
              <a:buClr>
                <a:srgbClr val="90C225"/>
              </a:buClr>
              <a:buSzPct val="80000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Leslie</a:t>
            </a:r>
            <a:r>
              <a:rPr sz="3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Fritz</a:t>
            </a:r>
            <a:r>
              <a:rPr sz="3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30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Training</a:t>
            </a:r>
            <a:r>
              <a:rPr sz="3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3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Development</a:t>
            </a:r>
            <a:r>
              <a:rPr sz="3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Trebuchet MS"/>
                <a:cs typeface="Trebuchet MS"/>
              </a:rPr>
              <a:t>Specialist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Marc</a:t>
            </a:r>
            <a:r>
              <a:rPr sz="3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Anderson</a:t>
            </a:r>
            <a:r>
              <a:rPr sz="3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Supervisor</a:t>
            </a:r>
            <a:r>
              <a:rPr sz="3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(Contracts</a:t>
            </a:r>
            <a:r>
              <a:rPr sz="3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404040"/>
                </a:solidFill>
                <a:latin typeface="Trebuchet MS"/>
                <a:cs typeface="Trebuchet MS"/>
              </a:rPr>
              <a:t>Management</a:t>
            </a:r>
            <a:r>
              <a:rPr sz="3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Trebuchet MS"/>
                <a:cs typeface="Trebuchet MS"/>
              </a:rPr>
              <a:t>Unit)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8449" y="6575106"/>
            <a:ext cx="107314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90C225"/>
                </a:solidFill>
                <a:latin typeface="Trebuchet MS"/>
                <a:cs typeface="Trebuchet MS"/>
              </a:rPr>
              <a:t>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0803" y="6575106"/>
            <a:ext cx="540067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Office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of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Small</a:t>
            </a:r>
            <a:r>
              <a:rPr sz="1100" b="1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Business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and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Disabled</a:t>
            </a:r>
            <a:r>
              <a:rPr sz="1100" b="1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Veteran</a:t>
            </a:r>
            <a:r>
              <a:rPr sz="1100" b="1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Business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Enterprise</a:t>
            </a:r>
            <a:r>
              <a:rPr sz="1100" b="1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585858"/>
                </a:solidFill>
                <a:latin typeface="Trebuchet MS"/>
                <a:cs typeface="Trebuchet MS"/>
              </a:rPr>
              <a:t>Services</a:t>
            </a:r>
            <a:r>
              <a:rPr sz="11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100" b="1" spc="-10" dirty="0">
                <a:solidFill>
                  <a:srgbClr val="585858"/>
                </a:solidFill>
                <a:latin typeface="Trebuchet MS"/>
                <a:cs typeface="Trebuchet MS"/>
              </a:rPr>
              <a:t>(OSDS)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4359" y="6575106"/>
            <a:ext cx="68389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10" dirty="0">
                <a:solidFill>
                  <a:srgbClr val="585858"/>
                </a:solidFill>
                <a:latin typeface="Trebuchet MS"/>
                <a:cs typeface="Trebuchet MS"/>
              </a:rPr>
              <a:t>2/16/2023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743181" y="4013453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448818" y="0"/>
                </a:moveTo>
                <a:lnTo>
                  <a:pt x="0" y="2844546"/>
                </a:lnTo>
                <a:lnTo>
                  <a:pt x="448818" y="2844546"/>
                </a:lnTo>
                <a:lnTo>
                  <a:pt x="448818" y="0"/>
                </a:lnTo>
                <a:close/>
              </a:path>
            </a:pathLst>
          </a:custGeom>
          <a:solidFill>
            <a:srgbClr val="90C225">
              <a:alpha val="8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2" y="765261"/>
            <a:ext cx="925258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110" dirty="0"/>
              <a:t>STATE</a:t>
            </a:r>
            <a:r>
              <a:rPr sz="3600" spc="-165" dirty="0"/>
              <a:t> </a:t>
            </a:r>
            <a:r>
              <a:rPr sz="3600" spc="-20" dirty="0"/>
              <a:t>DEPARTMENT’S</a:t>
            </a:r>
            <a:r>
              <a:rPr sz="3600" spc="-229" dirty="0"/>
              <a:t> </a:t>
            </a:r>
            <a:r>
              <a:rPr sz="3600" dirty="0"/>
              <a:t>CONTRACTOR</a:t>
            </a:r>
            <a:r>
              <a:rPr sz="3600" spc="-190" dirty="0"/>
              <a:t> </a:t>
            </a:r>
            <a:r>
              <a:rPr sz="3600" spc="-20" dirty="0"/>
              <a:t>DVBE </a:t>
            </a:r>
            <a:r>
              <a:rPr sz="3600" dirty="0"/>
              <a:t>SUBCONTRACTING</a:t>
            </a:r>
            <a:r>
              <a:rPr sz="3600" spc="-165" dirty="0"/>
              <a:t> </a:t>
            </a:r>
            <a:r>
              <a:rPr sz="3600" spc="-10" dirty="0"/>
              <a:t>CONSOLIDATION</a:t>
            </a:r>
            <a:r>
              <a:rPr sz="3600" spc="-145" dirty="0"/>
              <a:t> </a:t>
            </a:r>
            <a:r>
              <a:rPr sz="3600" spc="-25" dirty="0"/>
              <a:t>REPORT </a:t>
            </a:r>
            <a:r>
              <a:rPr sz="3600" dirty="0"/>
              <a:t>(DGS</a:t>
            </a:r>
            <a:r>
              <a:rPr sz="3600" spc="-10" dirty="0"/>
              <a:t> </a:t>
            </a:r>
            <a:r>
              <a:rPr sz="3600" dirty="0"/>
              <a:t>PD</a:t>
            </a:r>
            <a:r>
              <a:rPr sz="3600" spc="-5" dirty="0"/>
              <a:t> </a:t>
            </a:r>
            <a:r>
              <a:rPr sz="3600" spc="-10" dirty="0"/>
              <a:t>810D)</a:t>
            </a:r>
            <a:r>
              <a:rPr lang="en-US" sz="3600" spc="-10" dirty="0"/>
              <a:t> </a:t>
            </a:r>
            <a:r>
              <a:rPr lang="en-US" sz="3600" spc="-10" dirty="0">
                <a:solidFill>
                  <a:schemeClr val="bg1"/>
                </a:solidFill>
              </a:rPr>
              <a:t>Pt 2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5967" y="2315104"/>
            <a:ext cx="9109710" cy="409003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Each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line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represents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0000"/>
                </a:solidFill>
                <a:latin typeface="Trebuchet MS"/>
                <a:cs typeface="Trebuchet MS"/>
              </a:rPr>
              <a:t>ONE</a:t>
            </a:r>
            <a:r>
              <a:rPr sz="2000" spc="-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contractor’s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report.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Additional</a:t>
            </a:r>
            <a:r>
              <a:rPr sz="20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lines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available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separate</a:t>
            </a:r>
            <a:r>
              <a:rPr sz="20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tabs.</a:t>
            </a:r>
            <a:endParaRPr sz="2000">
              <a:latin typeface="Trebuchet MS"/>
              <a:cs typeface="Trebuchet MS"/>
            </a:endParaRPr>
          </a:p>
          <a:p>
            <a:pPr marL="354965" marR="7048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upper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right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field,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enter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total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Number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Contracts/PO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DVBE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requirements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completed</a:t>
            </a:r>
            <a:r>
              <a:rPr sz="20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during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fiscal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year.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No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longer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limited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to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STD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817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received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from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prime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contractors</a:t>
            </a:r>
            <a:endParaRPr sz="2000">
              <a:latin typeface="Trebuchet MS"/>
              <a:cs typeface="Trebuchet MS"/>
            </a:endParaRPr>
          </a:p>
          <a:p>
            <a:pPr marL="354965" marR="5080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Include</a:t>
            </a:r>
            <a:r>
              <a:rPr sz="2000" spc="-7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one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line</a:t>
            </a:r>
            <a:r>
              <a:rPr sz="2000" spc="-6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for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each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STD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817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sent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to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the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prime</a:t>
            </a:r>
            <a:r>
              <a:rPr sz="2000" spc="-5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contractor</a:t>
            </a:r>
            <a:r>
              <a:rPr sz="2000" spc="-7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if</a:t>
            </a:r>
            <a:r>
              <a:rPr sz="2000" spc="-6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received</a:t>
            </a:r>
            <a:r>
              <a:rPr sz="2000" spc="-6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A3A3A"/>
                </a:solidFill>
                <a:latin typeface="Trebuchet MS"/>
                <a:cs typeface="Trebuchet MS"/>
              </a:rPr>
              <a:t>or </a:t>
            </a:r>
            <a:r>
              <a:rPr sz="2000" spc="-20" dirty="0">
                <a:solidFill>
                  <a:srgbClr val="3A3A3A"/>
                </a:solidFill>
                <a:latin typeface="Trebuchet MS"/>
                <a:cs typeface="Trebuchet MS"/>
              </a:rPr>
              <a:t>not.</a:t>
            </a:r>
            <a:endParaRPr sz="2000">
              <a:latin typeface="Trebuchet MS"/>
              <a:cs typeface="Trebuchet MS"/>
            </a:endParaRPr>
          </a:p>
          <a:p>
            <a:pPr marL="417830" indent="-4057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417830" algn="l"/>
                <a:tab pos="418465" algn="l"/>
              </a:tabLst>
            </a:pP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All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contracts/PO</a:t>
            </a:r>
            <a:r>
              <a:rPr sz="2000" spc="-5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with</a:t>
            </a:r>
            <a:r>
              <a:rPr sz="2000" spc="-4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DVBE</a:t>
            </a:r>
            <a:r>
              <a:rPr sz="2000" spc="-3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requirements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must</a:t>
            </a:r>
            <a:r>
              <a:rPr sz="2000" spc="-4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A3A3A"/>
                </a:solidFill>
                <a:latin typeface="Trebuchet MS"/>
                <a:cs typeface="Trebuchet MS"/>
              </a:rPr>
              <a:t>be</a:t>
            </a:r>
            <a:r>
              <a:rPr sz="2000" spc="-45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Trebuchet MS"/>
                <a:cs typeface="Trebuchet MS"/>
              </a:rPr>
              <a:t>reported.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Supports</a:t>
            </a: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electronic</a:t>
            </a: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signature.</a:t>
            </a:r>
            <a:endParaRPr sz="20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000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Email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  <a:hlinkClick r:id="rId3"/>
              </a:rPr>
              <a:t>OSDSReports@dgs.ca.gov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647" y="769052"/>
            <a:ext cx="923988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STATE</a:t>
            </a:r>
            <a:r>
              <a:rPr spc="-130" dirty="0"/>
              <a:t> </a:t>
            </a:r>
            <a:r>
              <a:rPr spc="-35" dirty="0"/>
              <a:t>DEPARTMENT’S</a:t>
            </a:r>
            <a:r>
              <a:rPr spc="-175" dirty="0"/>
              <a:t> </a:t>
            </a:r>
            <a:r>
              <a:rPr spc="-20" dirty="0"/>
              <a:t>CONTRACTOR</a:t>
            </a:r>
            <a:r>
              <a:rPr spc="-165" dirty="0"/>
              <a:t> </a:t>
            </a:r>
            <a:r>
              <a:rPr spc="-20" dirty="0"/>
              <a:t>DVBE </a:t>
            </a:r>
            <a:r>
              <a:rPr spc="-10" dirty="0"/>
              <a:t>SUBCONTRACTING</a:t>
            </a:r>
            <a:r>
              <a:rPr spc="-135" dirty="0"/>
              <a:t> </a:t>
            </a:r>
            <a:r>
              <a:rPr spc="-30" dirty="0"/>
              <a:t>CONSOLIDATION</a:t>
            </a:r>
            <a:r>
              <a:rPr spc="-125" dirty="0"/>
              <a:t> </a:t>
            </a:r>
            <a:r>
              <a:rPr spc="-20" dirty="0"/>
              <a:t>REPORT</a:t>
            </a:r>
            <a:r>
              <a:rPr spc="-215" dirty="0"/>
              <a:t> </a:t>
            </a:r>
            <a:r>
              <a:rPr spc="-20" dirty="0"/>
              <a:t>(DGS </a:t>
            </a:r>
            <a:r>
              <a:rPr dirty="0"/>
              <a:t>PD</a:t>
            </a:r>
            <a:r>
              <a:rPr spc="-35" dirty="0"/>
              <a:t> </a:t>
            </a:r>
            <a:r>
              <a:rPr spc="-20" dirty="0"/>
              <a:t>810D)</a:t>
            </a:r>
            <a:r>
              <a:rPr lang="en-US" spc="-20" dirty="0"/>
              <a:t> </a:t>
            </a:r>
            <a:r>
              <a:rPr lang="en-US" spc="-20" dirty="0">
                <a:solidFill>
                  <a:schemeClr val="bg1"/>
                </a:solidFill>
              </a:rPr>
              <a:t>Pt 3</a:t>
            </a:r>
            <a:endParaRPr spc="-2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2010" y="2211824"/>
            <a:ext cx="9159240" cy="3775075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600" b="1" dirty="0">
                <a:latin typeface="Trebuchet MS"/>
                <a:cs typeface="Trebuchet MS"/>
              </a:rPr>
              <a:t>DGS</a:t>
            </a:r>
            <a:r>
              <a:rPr sz="2600" b="1" spc="-65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PD</a:t>
            </a:r>
            <a:r>
              <a:rPr sz="2600" b="1" spc="-60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810D</a:t>
            </a:r>
            <a:r>
              <a:rPr sz="2600" b="1" spc="-65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includes</a:t>
            </a:r>
            <a:r>
              <a:rPr sz="2600" b="1" spc="-55" dirty="0"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6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404040"/>
                </a:solidFill>
                <a:latin typeface="Trebuchet MS"/>
                <a:cs typeface="Trebuchet MS"/>
              </a:rPr>
              <a:t>following</a:t>
            </a:r>
            <a:r>
              <a:rPr sz="26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600" spc="-10" dirty="0">
                <a:solidFill>
                  <a:srgbClr val="404040"/>
                </a:solidFill>
                <a:latin typeface="Trebuchet MS"/>
                <a:cs typeface="Trebuchet MS"/>
              </a:rPr>
              <a:t>columns:</a:t>
            </a:r>
            <a:endParaRPr sz="26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Contractor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FI$Cal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Supplier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ID</a:t>
            </a:r>
            <a:endParaRPr sz="24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Withhold</a:t>
            </a:r>
            <a:r>
              <a:rPr sz="240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STD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817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(see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requirements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MVC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§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999.7)</a:t>
            </a:r>
            <a:endParaRPr sz="24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Date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STD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817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Received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contractors</a:t>
            </a:r>
            <a:endParaRPr sz="24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Permanent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Deduction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STD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817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Noncompliance</a:t>
            </a:r>
            <a:endParaRPr sz="2400">
              <a:latin typeface="Trebuchet MS"/>
              <a:cs typeface="Trebuchet MS"/>
            </a:endParaRPr>
          </a:p>
          <a:p>
            <a:pPr marL="354965" marR="1000760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Comment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be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used to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explain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difference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between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DVBE commitment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what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was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actual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percentage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paid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DVBE.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STATE</a:t>
            </a:r>
            <a:r>
              <a:rPr spc="-95" dirty="0"/>
              <a:t> </a:t>
            </a:r>
            <a:r>
              <a:rPr spc="-35" dirty="0"/>
              <a:t>DEPARTMENT’S</a:t>
            </a:r>
            <a:r>
              <a:rPr spc="-90" dirty="0"/>
              <a:t> </a:t>
            </a:r>
            <a:r>
              <a:rPr spc="-20" dirty="0"/>
              <a:t>REPORT</a:t>
            </a:r>
            <a:r>
              <a:rPr spc="-165" dirty="0"/>
              <a:t> </a:t>
            </a:r>
            <a:r>
              <a:rPr dirty="0"/>
              <a:t>DGS</a:t>
            </a:r>
            <a:r>
              <a:rPr spc="-105" dirty="0"/>
              <a:t> </a:t>
            </a:r>
            <a:r>
              <a:rPr dirty="0"/>
              <a:t>PD</a:t>
            </a:r>
            <a:r>
              <a:rPr spc="-105" dirty="0"/>
              <a:t> </a:t>
            </a:r>
            <a:r>
              <a:rPr spc="-20" dirty="0"/>
              <a:t>810D</a:t>
            </a:r>
          </a:p>
        </p:txBody>
      </p:sp>
      <p:pic>
        <p:nvPicPr>
          <p:cNvPr id="3" name="object 3" descr="Screenshot of the DGS PD 810D&#10;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180" y="1748790"/>
            <a:ext cx="9291065" cy="4331207"/>
          </a:xfrm>
          <a:prstGeom prst="rect">
            <a:avLst/>
          </a:prstGeom>
        </p:spPr>
      </p:pic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E1EC39F-7555-3830-E1D4-B9B0C79571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6072" y="626618"/>
            <a:ext cx="8488680" cy="49244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Reporting Required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22690" y="2711833"/>
            <a:ext cx="296799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400" b="1" spc="-35" dirty="0">
                <a:solidFill>
                  <a:srgbClr val="90C225"/>
                </a:solidFill>
                <a:latin typeface="Trebuchet MS"/>
                <a:cs typeface="Trebuchet MS"/>
              </a:rPr>
              <a:t>REPORTING </a:t>
            </a:r>
            <a:r>
              <a:rPr sz="4400" b="1" spc="-10" dirty="0">
                <a:solidFill>
                  <a:srgbClr val="90C225"/>
                </a:solidFill>
                <a:latin typeface="Trebuchet MS"/>
                <a:cs typeface="Trebuchet MS"/>
              </a:rPr>
              <a:t>REQUIRED!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4569" y="641468"/>
            <a:ext cx="6909434" cy="568896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95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22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Agencies/Departments</a:t>
            </a:r>
            <a:r>
              <a:rPr sz="2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must</a:t>
            </a:r>
            <a:r>
              <a:rPr sz="2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report.</a:t>
            </a:r>
            <a:endParaRPr sz="2200">
              <a:latin typeface="Trebuchet MS"/>
              <a:cs typeface="Trebuchet MS"/>
            </a:endParaRPr>
          </a:p>
          <a:p>
            <a:pPr marL="354965" marR="726440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Includes</a:t>
            </a:r>
            <a:r>
              <a:rPr sz="2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contracts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commitments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awarded</a:t>
            </a:r>
            <a:r>
              <a:rPr sz="2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no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earlier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than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July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1,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2014,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completed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during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fiscal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year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2022-2023.</a:t>
            </a:r>
            <a:endParaRPr sz="2200">
              <a:latin typeface="Trebuchet MS"/>
              <a:cs typeface="Trebuchet MS"/>
            </a:endParaRPr>
          </a:p>
          <a:p>
            <a:pPr marL="354965" marR="779145" indent="-342265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latin typeface="Trebuchet MS"/>
                <a:cs typeface="Trebuchet MS"/>
              </a:rPr>
              <a:t>If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you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did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not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receive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any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STD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from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prime </a:t>
            </a:r>
            <a:r>
              <a:rPr sz="2200" dirty="0">
                <a:latin typeface="Trebuchet MS"/>
                <a:cs typeface="Trebuchet MS"/>
              </a:rPr>
              <a:t>contractors,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fill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out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information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for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the </a:t>
            </a:r>
            <a:r>
              <a:rPr sz="2200" dirty="0">
                <a:latin typeface="Trebuchet MS"/>
                <a:cs typeface="Trebuchet MS"/>
              </a:rPr>
              <a:t>contracts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and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POs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with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DVBE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commitment </a:t>
            </a:r>
            <a:r>
              <a:rPr sz="2200" dirty="0">
                <a:latin typeface="Trebuchet MS"/>
                <a:cs typeface="Trebuchet MS"/>
              </a:rPr>
              <a:t>completed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during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fiscal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year.</a:t>
            </a:r>
            <a:endParaRPr sz="2200">
              <a:latin typeface="Trebuchet MS"/>
              <a:cs typeface="Trebuchet MS"/>
            </a:endParaRPr>
          </a:p>
          <a:p>
            <a:pPr marL="354965" marR="5080" indent="-342265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Permanently</a:t>
            </a:r>
            <a:r>
              <a:rPr sz="2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deduct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withheld</a:t>
            </a:r>
            <a:r>
              <a:rPr sz="2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amount</a:t>
            </a:r>
            <a:r>
              <a:rPr sz="2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when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contractor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refuses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comply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STD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817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requirement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after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given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opportunity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cure.</a:t>
            </a:r>
            <a:endParaRPr sz="2200">
              <a:latin typeface="Trebuchet MS"/>
              <a:cs typeface="Trebuchet MS"/>
            </a:endParaRPr>
          </a:p>
          <a:p>
            <a:pPr marL="354965" marR="43815" indent="-342265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  <a:tab pos="6234430" algn="l"/>
              </a:tabLst>
            </a:pP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If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no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contracts/POs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subcontractors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were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completed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during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fiscal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Trebuchet MS"/>
                <a:cs typeface="Trebuchet MS"/>
              </a:rPr>
              <a:t>year,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enter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0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number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contracts</a:t>
            </a:r>
            <a:r>
              <a:rPr sz="2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completed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field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enter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in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comment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“Nothing</a:t>
            </a:r>
            <a:r>
              <a:rPr sz="2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2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report”.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614" y="2314606"/>
            <a:ext cx="6457315" cy="55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0" dirty="0">
                <a:solidFill>
                  <a:srgbClr val="404040"/>
                </a:solidFill>
              </a:rPr>
              <a:t>Email</a:t>
            </a:r>
            <a:r>
              <a:rPr sz="3500" spc="-90" dirty="0">
                <a:solidFill>
                  <a:srgbClr val="404040"/>
                </a:solidFill>
              </a:rPr>
              <a:t> </a:t>
            </a:r>
            <a:r>
              <a:rPr sz="35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hlinkClick r:id="rId3"/>
              </a:rPr>
              <a:t>OSDSReports@dgs.ca.gov</a:t>
            </a:r>
            <a:endParaRPr sz="3500" dirty="0"/>
          </a:p>
        </p:txBody>
      </p:sp>
      <p:sp>
        <p:nvSpPr>
          <p:cNvPr id="3" name="object 3"/>
          <p:cNvSpPr txBox="1"/>
          <p:nvPr/>
        </p:nvSpPr>
        <p:spPr>
          <a:xfrm>
            <a:off x="482914" y="2853944"/>
            <a:ext cx="10471150" cy="2942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37755" marR="4318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C42E1A"/>
                </a:solidFill>
                <a:latin typeface="Trebuchet MS"/>
                <a:cs typeface="Trebuchet MS"/>
              </a:rPr>
              <a:t>DUE</a:t>
            </a:r>
            <a:r>
              <a:rPr sz="3600" b="1" spc="-15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sz="3600" b="1" spc="-20" dirty="0">
                <a:solidFill>
                  <a:srgbClr val="C42E1A"/>
                </a:solidFill>
                <a:latin typeface="Trebuchet MS"/>
                <a:cs typeface="Trebuchet MS"/>
              </a:rPr>
              <a:t>DATE </a:t>
            </a:r>
            <a:r>
              <a:rPr sz="3600" b="1" dirty="0">
                <a:solidFill>
                  <a:srgbClr val="C42E1A"/>
                </a:solidFill>
                <a:latin typeface="Trebuchet MS"/>
                <a:cs typeface="Trebuchet MS"/>
              </a:rPr>
              <a:t>NOVEMBER</a:t>
            </a:r>
            <a:r>
              <a:rPr sz="3600" b="1" spc="-15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sz="3600" b="1" spc="-25" dirty="0">
                <a:solidFill>
                  <a:srgbClr val="C42E1A"/>
                </a:solidFill>
                <a:latin typeface="Trebuchet MS"/>
                <a:cs typeface="Trebuchet MS"/>
              </a:rPr>
              <a:t>1</a:t>
            </a:r>
            <a:r>
              <a:rPr sz="3600" b="1" spc="-37" baseline="25462" dirty="0">
                <a:solidFill>
                  <a:srgbClr val="C42E1A"/>
                </a:solidFill>
                <a:latin typeface="Trebuchet MS"/>
                <a:cs typeface="Trebuchet MS"/>
              </a:rPr>
              <a:t>st</a:t>
            </a:r>
            <a:endParaRPr sz="3600" baseline="25462">
              <a:latin typeface="Trebuchet MS"/>
              <a:cs typeface="Trebuchet MS"/>
            </a:endParaRPr>
          </a:p>
          <a:p>
            <a:pPr marL="25400" marR="3813175">
              <a:lnSpc>
                <a:spcPts val="3070"/>
              </a:lnSpc>
              <a:spcBef>
                <a:spcPts val="1010"/>
              </a:spcBef>
              <a:tabLst>
                <a:tab pos="1315720" algn="l"/>
              </a:tabLst>
            </a:pP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Note: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	Do</a:t>
            </a:r>
            <a:r>
              <a:rPr sz="3200" b="1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NOT</a:t>
            </a:r>
            <a:r>
              <a:rPr sz="3200" b="1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include</a:t>
            </a:r>
            <a:r>
              <a:rPr sz="3200" b="1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32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Prime </a:t>
            </a:r>
            <a:r>
              <a:rPr sz="3200" b="1" spc="-30" dirty="0">
                <a:solidFill>
                  <a:srgbClr val="404040"/>
                </a:solidFill>
                <a:latin typeface="Trebuchet MS"/>
                <a:cs typeface="Trebuchet MS"/>
              </a:rPr>
              <a:t>Contractor’s</a:t>
            </a:r>
            <a:r>
              <a:rPr sz="3200" b="1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3200" b="1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subcontracting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reports</a:t>
            </a:r>
            <a:r>
              <a:rPr sz="3200" b="1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(STD</a:t>
            </a:r>
            <a:r>
              <a:rPr sz="32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817)</a:t>
            </a:r>
            <a:r>
              <a:rPr sz="32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3200" b="1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this</a:t>
            </a:r>
            <a:r>
              <a:rPr sz="3200" b="1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report.</a:t>
            </a:r>
            <a:endParaRPr sz="320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270"/>
              </a:spcBef>
            </a:pPr>
            <a:r>
              <a:rPr sz="3200" b="1" spc="-25" dirty="0">
                <a:solidFill>
                  <a:srgbClr val="404040"/>
                </a:solidFill>
                <a:latin typeface="Trebuchet MS"/>
                <a:cs typeface="Trebuchet MS"/>
              </a:rPr>
              <a:t>SAVE</a:t>
            </a:r>
            <a:r>
              <a:rPr sz="3200" b="1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these</a:t>
            </a:r>
            <a:r>
              <a:rPr sz="3200" b="1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reports</a:t>
            </a:r>
            <a:r>
              <a:rPr sz="3200" b="1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3200" b="1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your</a:t>
            </a:r>
            <a:r>
              <a:rPr sz="3200" b="1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records!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1141730"/>
            <a:ext cx="5695315" cy="136461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ct val="90200"/>
              </a:lnSpc>
              <a:spcBef>
                <a:spcPts val="475"/>
              </a:spcBef>
            </a:pPr>
            <a:r>
              <a:rPr dirty="0">
                <a:solidFill>
                  <a:srgbClr val="404040"/>
                </a:solidFill>
              </a:rPr>
              <a:t>For</a:t>
            </a:r>
            <a:r>
              <a:rPr spc="-12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questions</a:t>
            </a:r>
            <a:r>
              <a:rPr spc="-114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on</a:t>
            </a:r>
            <a:r>
              <a:rPr spc="-1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the</a:t>
            </a:r>
            <a:r>
              <a:rPr spc="-105" dirty="0">
                <a:solidFill>
                  <a:srgbClr val="404040"/>
                </a:solidFill>
              </a:rPr>
              <a:t> </a:t>
            </a:r>
            <a:r>
              <a:rPr spc="-20" dirty="0">
                <a:solidFill>
                  <a:srgbClr val="404040"/>
                </a:solidFill>
              </a:rPr>
              <a:t>DVBE </a:t>
            </a:r>
            <a:r>
              <a:rPr spc="-10" dirty="0">
                <a:solidFill>
                  <a:srgbClr val="404040"/>
                </a:solidFill>
              </a:rPr>
              <a:t>Program</a:t>
            </a:r>
            <a:r>
              <a:rPr spc="-160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Requirements</a:t>
            </a:r>
            <a:r>
              <a:rPr spc="-14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email: </a:t>
            </a:r>
            <a:r>
              <a:rPr sz="3000" u="sng" spc="-10" dirty="0">
                <a:solidFill>
                  <a:srgbClr val="3A3A3A"/>
                </a:solidFill>
                <a:uFill>
                  <a:solidFill>
                    <a:srgbClr val="3A3A3A"/>
                  </a:solidFill>
                </a:uFill>
                <a:hlinkClick r:id="rId4"/>
              </a:rPr>
              <a:t>SB.DVBEcompliance@dgs.ca.gov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756074" y="3556201"/>
            <a:ext cx="5788660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985" marR="5080" indent="-121920">
              <a:lnSpc>
                <a:spcPct val="116100"/>
              </a:lnSpc>
              <a:spcBef>
                <a:spcPts val="100"/>
              </a:spcBef>
            </a:pP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3200" b="1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reporting</a:t>
            </a:r>
            <a:r>
              <a:rPr sz="3200" b="1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</a:rPr>
              <a:t>questions</a:t>
            </a:r>
            <a:r>
              <a:rPr sz="3200" b="1" spc="-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rebuchet MS"/>
                <a:cs typeface="Trebuchet MS"/>
              </a:rPr>
              <a:t>email: </a:t>
            </a:r>
            <a:r>
              <a:rPr sz="320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  <a:hlinkClick r:id="rId5"/>
              </a:rPr>
              <a:t>OSDSReports@dgs.ca.gov</a:t>
            </a:r>
            <a:endParaRPr sz="3200">
              <a:latin typeface="Trebuchet MS"/>
              <a:cs typeface="Trebuchet MS"/>
            </a:endParaRPr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4656" y="-4381"/>
            <a:ext cx="4657725" cy="6868159"/>
            <a:chOff x="7534656" y="-4381"/>
            <a:chExt cx="4657725" cy="6868159"/>
          </a:xfrm>
        </p:grpSpPr>
        <p:sp>
          <p:nvSpPr>
            <p:cNvPr id="5" name="object 5"/>
            <p:cNvSpPr/>
            <p:nvPr/>
          </p:nvSpPr>
          <p:spPr>
            <a:xfrm>
              <a:off x="7534656" y="0"/>
              <a:ext cx="4657725" cy="6858000"/>
            </a:xfrm>
            <a:custGeom>
              <a:avLst/>
              <a:gdLst/>
              <a:ahLst/>
              <a:cxnLst/>
              <a:rect l="l" t="t" r="r" b="b"/>
              <a:pathLst>
                <a:path w="4657725" h="6858000">
                  <a:moveTo>
                    <a:pt x="4657344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657344" y="6858000"/>
                  </a:lnTo>
                  <a:lnTo>
                    <a:pt x="465734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590661" y="381"/>
              <a:ext cx="1060450" cy="6858000"/>
            </a:xfrm>
            <a:custGeom>
              <a:avLst/>
              <a:gdLst/>
              <a:ahLst/>
              <a:cxnLst/>
              <a:rect l="l" t="t" r="r" b="b"/>
              <a:pathLst>
                <a:path w="1060450" h="6858000">
                  <a:moveTo>
                    <a:pt x="1059916" y="0"/>
                  </a:moveTo>
                  <a:lnTo>
                    <a:pt x="0" y="6858000"/>
                  </a:lnTo>
                </a:path>
              </a:pathLst>
            </a:custGeom>
            <a:ln w="952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21728" y="3721989"/>
              <a:ext cx="4345940" cy="3136900"/>
            </a:xfrm>
            <a:custGeom>
              <a:avLst/>
              <a:gdLst/>
              <a:ahLst/>
              <a:cxnLst/>
              <a:rect l="l" t="t" r="r" b="b"/>
              <a:pathLst>
                <a:path w="4345940" h="3136900">
                  <a:moveTo>
                    <a:pt x="4345559" y="0"/>
                  </a:moveTo>
                  <a:lnTo>
                    <a:pt x="0" y="3136607"/>
                  </a:lnTo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81339" y="0"/>
              <a:ext cx="3007995" cy="6858000"/>
            </a:xfrm>
            <a:custGeom>
              <a:avLst/>
              <a:gdLst/>
              <a:ahLst/>
              <a:cxnLst/>
              <a:rect l="l" t="t" r="r" b="b"/>
              <a:pathLst>
                <a:path w="3007995" h="6858000">
                  <a:moveTo>
                    <a:pt x="3007614" y="0"/>
                  </a:moveTo>
                  <a:lnTo>
                    <a:pt x="2043214" y="0"/>
                  </a:lnTo>
                  <a:lnTo>
                    <a:pt x="0" y="6858000"/>
                  </a:lnTo>
                  <a:lnTo>
                    <a:pt x="3007614" y="6858000"/>
                  </a:lnTo>
                  <a:lnTo>
                    <a:pt x="3007614" y="0"/>
                  </a:lnTo>
                  <a:close/>
                </a:path>
              </a:pathLst>
            </a:custGeom>
            <a:solidFill>
              <a:srgbClr val="90C225">
                <a:alpha val="3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604962" y="0"/>
              <a:ext cx="2587625" cy="6858000"/>
            </a:xfrm>
            <a:custGeom>
              <a:avLst/>
              <a:gdLst/>
              <a:ahLst/>
              <a:cxnLst/>
              <a:rect l="l" t="t" r="r" b="b"/>
              <a:pathLst>
                <a:path w="2587625" h="6858000">
                  <a:moveTo>
                    <a:pt x="2587040" y="0"/>
                  </a:moveTo>
                  <a:lnTo>
                    <a:pt x="0" y="0"/>
                  </a:lnTo>
                  <a:lnTo>
                    <a:pt x="1207960" y="6858000"/>
                  </a:lnTo>
                  <a:lnTo>
                    <a:pt x="2587040" y="6858000"/>
                  </a:lnTo>
                  <a:lnTo>
                    <a:pt x="2587040" y="0"/>
                  </a:lnTo>
                  <a:close/>
                </a:path>
              </a:pathLst>
            </a:custGeom>
            <a:solidFill>
              <a:srgbClr val="90C22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932168" y="3048000"/>
              <a:ext cx="3260090" cy="3810000"/>
            </a:xfrm>
            <a:custGeom>
              <a:avLst/>
              <a:gdLst/>
              <a:ahLst/>
              <a:cxnLst/>
              <a:rect l="l" t="t" r="r" b="b"/>
              <a:pathLst>
                <a:path w="3260090" h="3810000">
                  <a:moveTo>
                    <a:pt x="3259836" y="0"/>
                  </a:moveTo>
                  <a:lnTo>
                    <a:pt x="0" y="3810000"/>
                  </a:lnTo>
                  <a:lnTo>
                    <a:pt x="3259836" y="3810000"/>
                  </a:lnTo>
                  <a:lnTo>
                    <a:pt x="3259836" y="0"/>
                  </a:lnTo>
                  <a:close/>
                </a:path>
              </a:pathLst>
            </a:custGeom>
            <a:solidFill>
              <a:srgbClr val="539F20">
                <a:alpha val="721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06696" y="6588760"/>
            <a:ext cx="188595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25" dirty="0">
                <a:solidFill>
                  <a:srgbClr val="90C225"/>
                </a:solidFill>
                <a:latin typeface="Trebuchet MS"/>
                <a:cs typeface="Trebuchet MS"/>
              </a:rPr>
              <a:t>25</a:t>
            </a:r>
            <a:endParaRPr sz="1100" dirty="0">
              <a:latin typeface="Trebuchet MS"/>
              <a:cs typeface="Trebuchet MS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37518" y="0"/>
            <a:ext cx="2851785" cy="6858000"/>
            <a:chOff x="9337518" y="0"/>
            <a:chExt cx="2851785" cy="6858000"/>
          </a:xfrm>
        </p:grpSpPr>
        <p:sp>
          <p:nvSpPr>
            <p:cNvPr id="13" name="object 13"/>
            <p:cNvSpPr/>
            <p:nvPr/>
          </p:nvSpPr>
          <p:spPr>
            <a:xfrm>
              <a:off x="9337518" y="0"/>
              <a:ext cx="2851785" cy="6858000"/>
            </a:xfrm>
            <a:custGeom>
              <a:avLst/>
              <a:gdLst/>
              <a:ahLst/>
              <a:cxnLst/>
              <a:rect l="l" t="t" r="r" b="b"/>
              <a:pathLst>
                <a:path w="2851784" h="6858000">
                  <a:moveTo>
                    <a:pt x="2851429" y="0"/>
                  </a:moveTo>
                  <a:lnTo>
                    <a:pt x="0" y="0"/>
                  </a:lnTo>
                  <a:lnTo>
                    <a:pt x="2467838" y="6858000"/>
                  </a:lnTo>
                  <a:lnTo>
                    <a:pt x="2851429" y="6858000"/>
                  </a:lnTo>
                  <a:lnTo>
                    <a:pt x="2851429" y="0"/>
                  </a:lnTo>
                  <a:close/>
                </a:path>
              </a:pathLst>
            </a:custGeom>
            <a:solidFill>
              <a:srgbClr val="3E7818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898876" y="0"/>
              <a:ext cx="1290320" cy="6858000"/>
            </a:xfrm>
            <a:custGeom>
              <a:avLst/>
              <a:gdLst/>
              <a:ahLst/>
              <a:cxnLst/>
              <a:rect l="l" t="t" r="r" b="b"/>
              <a:pathLst>
                <a:path w="1290320" h="6858000">
                  <a:moveTo>
                    <a:pt x="1290078" y="0"/>
                  </a:moveTo>
                  <a:lnTo>
                    <a:pt x="1018476" y="0"/>
                  </a:lnTo>
                  <a:lnTo>
                    <a:pt x="0" y="6858000"/>
                  </a:lnTo>
                  <a:lnTo>
                    <a:pt x="1290078" y="6858000"/>
                  </a:lnTo>
                  <a:lnTo>
                    <a:pt x="1290078" y="0"/>
                  </a:lnTo>
                  <a:close/>
                </a:path>
              </a:pathLst>
            </a:custGeom>
            <a:solidFill>
              <a:srgbClr val="C0E3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40629" y="0"/>
              <a:ext cx="1248410" cy="6858000"/>
            </a:xfrm>
            <a:custGeom>
              <a:avLst/>
              <a:gdLst/>
              <a:ahLst/>
              <a:cxnLst/>
              <a:rect l="l" t="t" r="r" b="b"/>
              <a:pathLst>
                <a:path w="1248409" h="6858000">
                  <a:moveTo>
                    <a:pt x="1248321" y="0"/>
                  </a:moveTo>
                  <a:lnTo>
                    <a:pt x="0" y="0"/>
                  </a:lnTo>
                  <a:lnTo>
                    <a:pt x="1107897" y="6858000"/>
                  </a:lnTo>
                  <a:lnTo>
                    <a:pt x="1248321" y="6858000"/>
                  </a:lnTo>
                  <a:lnTo>
                    <a:pt x="1248321" y="0"/>
                  </a:lnTo>
                  <a:close/>
                </a:path>
              </a:pathLst>
            </a:custGeom>
            <a:solidFill>
              <a:srgbClr val="90C225">
                <a:alpha val="650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371581" y="3589782"/>
              <a:ext cx="1817370" cy="3268345"/>
            </a:xfrm>
            <a:custGeom>
              <a:avLst/>
              <a:gdLst/>
              <a:ahLst/>
              <a:cxnLst/>
              <a:rect l="l" t="t" r="r" b="b"/>
              <a:pathLst>
                <a:path w="1817370" h="3268345">
                  <a:moveTo>
                    <a:pt x="1817370" y="0"/>
                  </a:moveTo>
                  <a:lnTo>
                    <a:pt x="0" y="3268217"/>
                  </a:lnTo>
                  <a:lnTo>
                    <a:pt x="1817370" y="3268217"/>
                  </a:lnTo>
                  <a:lnTo>
                    <a:pt x="1817370" y="0"/>
                  </a:lnTo>
                  <a:close/>
                </a:path>
              </a:pathLst>
            </a:custGeom>
            <a:solidFill>
              <a:srgbClr val="90C22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908397" y="2853944"/>
            <a:ext cx="26974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FFFF"/>
                </a:solidFill>
                <a:latin typeface="Trebuchet MS"/>
                <a:cs typeface="Trebuchet MS"/>
              </a:rPr>
              <a:t>Contact Information: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0681" y="1905792"/>
            <a:ext cx="4041775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THANK</a:t>
            </a:r>
            <a:r>
              <a:rPr sz="5400" spc="-120" dirty="0"/>
              <a:t> </a:t>
            </a:r>
            <a:r>
              <a:rPr sz="5400" spc="-20" dirty="0"/>
              <a:t>YOU!</a:t>
            </a:r>
            <a:endParaRPr sz="5400" dirty="0"/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550" dirty="0"/>
          </a:p>
          <a:p>
            <a:pPr marL="570230" algn="ctr">
              <a:lnSpc>
                <a:spcPct val="100000"/>
              </a:lnSpc>
            </a:pPr>
            <a:r>
              <a:rPr sz="5400" spc="-10" dirty="0"/>
              <a:t>Questions?</a:t>
            </a:r>
            <a:endParaRPr sz="5400" dirty="0"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187262" y="1711057"/>
            <a:ext cx="1518285" cy="2706370"/>
            <a:chOff x="7187262" y="1711057"/>
            <a:chExt cx="1518285" cy="2706370"/>
          </a:xfrm>
        </p:grpSpPr>
        <p:sp>
          <p:nvSpPr>
            <p:cNvPr id="4" name="object 4"/>
            <p:cNvSpPr/>
            <p:nvPr/>
          </p:nvSpPr>
          <p:spPr>
            <a:xfrm>
              <a:off x="7187921" y="1711716"/>
              <a:ext cx="1517015" cy="2705100"/>
            </a:xfrm>
            <a:custGeom>
              <a:avLst/>
              <a:gdLst/>
              <a:ahLst/>
              <a:cxnLst/>
              <a:rect l="l" t="t" r="r" b="b"/>
              <a:pathLst>
                <a:path w="1517015" h="2705100">
                  <a:moveTo>
                    <a:pt x="842571" y="2704922"/>
                  </a:moveTo>
                  <a:lnTo>
                    <a:pt x="674056" y="2704922"/>
                  </a:lnTo>
                  <a:lnTo>
                    <a:pt x="674056" y="2535865"/>
                  </a:lnTo>
                  <a:lnTo>
                    <a:pt x="842571" y="2535865"/>
                  </a:lnTo>
                  <a:lnTo>
                    <a:pt x="842571" y="2704922"/>
                  </a:lnTo>
                  <a:close/>
                </a:path>
                <a:path w="1517015" h="2705100">
                  <a:moveTo>
                    <a:pt x="168514" y="760759"/>
                  </a:moveTo>
                  <a:lnTo>
                    <a:pt x="0" y="760759"/>
                  </a:lnTo>
                  <a:lnTo>
                    <a:pt x="1645" y="709084"/>
                  </a:lnTo>
                  <a:lnTo>
                    <a:pt x="6582" y="658400"/>
                  </a:lnTo>
                  <a:lnTo>
                    <a:pt x="14811" y="608706"/>
                  </a:lnTo>
                  <a:lnTo>
                    <a:pt x="26330" y="560003"/>
                  </a:lnTo>
                  <a:lnTo>
                    <a:pt x="40976" y="512455"/>
                  </a:lnTo>
                  <a:lnTo>
                    <a:pt x="58585" y="466229"/>
                  </a:lnTo>
                  <a:lnTo>
                    <a:pt x="79155" y="421323"/>
                  </a:lnTo>
                  <a:lnTo>
                    <a:pt x="102688" y="377738"/>
                  </a:lnTo>
                  <a:lnTo>
                    <a:pt x="128936" y="335886"/>
                  </a:lnTo>
                  <a:lnTo>
                    <a:pt x="157652" y="296181"/>
                  </a:lnTo>
                  <a:lnTo>
                    <a:pt x="188838" y="258622"/>
                  </a:lnTo>
                  <a:lnTo>
                    <a:pt x="222491" y="223208"/>
                  </a:lnTo>
                  <a:lnTo>
                    <a:pt x="258284" y="190024"/>
                  </a:lnTo>
                  <a:lnTo>
                    <a:pt x="295886" y="159151"/>
                  </a:lnTo>
                  <a:lnTo>
                    <a:pt x="335300" y="130590"/>
                  </a:lnTo>
                  <a:lnTo>
                    <a:pt x="376524" y="104340"/>
                  </a:lnTo>
                  <a:lnTo>
                    <a:pt x="419393" y="80731"/>
                  </a:lnTo>
                  <a:lnTo>
                    <a:pt x="463743" y="60094"/>
                  </a:lnTo>
                  <a:lnTo>
                    <a:pt x="509574" y="42429"/>
                  </a:lnTo>
                  <a:lnTo>
                    <a:pt x="556886" y="27736"/>
                  </a:lnTo>
                  <a:lnTo>
                    <a:pt x="605516" y="16096"/>
                  </a:lnTo>
                  <a:lnTo>
                    <a:pt x="655296" y="7593"/>
                  </a:lnTo>
                  <a:lnTo>
                    <a:pt x="706229" y="2228"/>
                  </a:lnTo>
                  <a:lnTo>
                    <a:pt x="758314" y="0"/>
                  </a:lnTo>
                  <a:lnTo>
                    <a:pt x="809824" y="1650"/>
                  </a:lnTo>
                  <a:lnTo>
                    <a:pt x="860344" y="6603"/>
                  </a:lnTo>
                  <a:lnTo>
                    <a:pt x="909876" y="14858"/>
                  </a:lnTo>
                  <a:lnTo>
                    <a:pt x="958424" y="26415"/>
                  </a:lnTo>
                  <a:lnTo>
                    <a:pt x="1005821" y="41108"/>
                  </a:lnTo>
                  <a:lnTo>
                    <a:pt x="1051900" y="58773"/>
                  </a:lnTo>
                  <a:lnTo>
                    <a:pt x="1096661" y="79410"/>
                  </a:lnTo>
                  <a:lnTo>
                    <a:pt x="1140104" y="103019"/>
                  </a:lnTo>
                  <a:lnTo>
                    <a:pt x="1181818" y="129352"/>
                  </a:lnTo>
                  <a:lnTo>
                    <a:pt x="1221395" y="158161"/>
                  </a:lnTo>
                  <a:lnTo>
                    <a:pt x="1234435" y="169057"/>
                  </a:lnTo>
                  <a:lnTo>
                    <a:pt x="758314" y="169057"/>
                  </a:lnTo>
                  <a:lnTo>
                    <a:pt x="709971" y="170906"/>
                  </a:lnTo>
                  <a:lnTo>
                    <a:pt x="662892" y="176454"/>
                  </a:lnTo>
                  <a:lnTo>
                    <a:pt x="617078" y="185699"/>
                  </a:lnTo>
                  <a:lnTo>
                    <a:pt x="572527" y="198642"/>
                  </a:lnTo>
                  <a:lnTo>
                    <a:pt x="529240" y="215284"/>
                  </a:lnTo>
                  <a:lnTo>
                    <a:pt x="487638" y="235148"/>
                  </a:lnTo>
                  <a:lnTo>
                    <a:pt x="448142" y="257759"/>
                  </a:lnTo>
                  <a:lnTo>
                    <a:pt x="410753" y="283118"/>
                  </a:lnTo>
                  <a:lnTo>
                    <a:pt x="375470" y="311224"/>
                  </a:lnTo>
                  <a:lnTo>
                    <a:pt x="342294" y="342077"/>
                  </a:lnTo>
                  <a:lnTo>
                    <a:pt x="311540" y="375361"/>
                  </a:lnTo>
                  <a:lnTo>
                    <a:pt x="283524" y="410757"/>
                  </a:lnTo>
                  <a:lnTo>
                    <a:pt x="258247" y="448267"/>
                  </a:lnTo>
                  <a:lnTo>
                    <a:pt x="235709" y="487889"/>
                  </a:lnTo>
                  <a:lnTo>
                    <a:pt x="215908" y="529626"/>
                  </a:lnTo>
                  <a:lnTo>
                    <a:pt x="199268" y="573105"/>
                  </a:lnTo>
                  <a:lnTo>
                    <a:pt x="186208" y="617958"/>
                  </a:lnTo>
                  <a:lnTo>
                    <a:pt x="176729" y="664185"/>
                  </a:lnTo>
                  <a:lnTo>
                    <a:pt x="170831" y="711785"/>
                  </a:lnTo>
                  <a:lnTo>
                    <a:pt x="168514" y="760759"/>
                  </a:lnTo>
                  <a:close/>
                </a:path>
                <a:path w="1517015" h="2705100">
                  <a:moveTo>
                    <a:pt x="842571" y="2197749"/>
                  </a:moveTo>
                  <a:lnTo>
                    <a:pt x="674056" y="2197749"/>
                  </a:lnTo>
                  <a:lnTo>
                    <a:pt x="674056" y="1944163"/>
                  </a:lnTo>
                  <a:lnTo>
                    <a:pt x="675867" y="1890011"/>
                  </a:lnTo>
                  <a:lnTo>
                    <a:pt x="681297" y="1838500"/>
                  </a:lnTo>
                  <a:lnTo>
                    <a:pt x="690348" y="1789632"/>
                  </a:lnTo>
                  <a:lnTo>
                    <a:pt x="703020" y="1743407"/>
                  </a:lnTo>
                  <a:lnTo>
                    <a:pt x="718654" y="1699493"/>
                  </a:lnTo>
                  <a:lnTo>
                    <a:pt x="736591" y="1657557"/>
                  </a:lnTo>
                  <a:lnTo>
                    <a:pt x="756833" y="1617603"/>
                  </a:lnTo>
                  <a:lnTo>
                    <a:pt x="779378" y="1579632"/>
                  </a:lnTo>
                  <a:lnTo>
                    <a:pt x="803897" y="1543313"/>
                  </a:lnTo>
                  <a:lnTo>
                    <a:pt x="830062" y="1508313"/>
                  </a:lnTo>
                  <a:lnTo>
                    <a:pt x="857873" y="1474632"/>
                  </a:lnTo>
                  <a:lnTo>
                    <a:pt x="887332" y="1442273"/>
                  </a:lnTo>
                  <a:lnTo>
                    <a:pt x="917779" y="1410822"/>
                  </a:lnTo>
                  <a:lnTo>
                    <a:pt x="948552" y="1379867"/>
                  </a:lnTo>
                  <a:lnTo>
                    <a:pt x="979654" y="1349407"/>
                  </a:lnTo>
                  <a:lnTo>
                    <a:pt x="1042516" y="1289725"/>
                  </a:lnTo>
                  <a:lnTo>
                    <a:pt x="1073618" y="1260008"/>
                  </a:lnTo>
                  <a:lnTo>
                    <a:pt x="1104391" y="1230290"/>
                  </a:lnTo>
                  <a:lnTo>
                    <a:pt x="1134838" y="1200573"/>
                  </a:lnTo>
                  <a:lnTo>
                    <a:pt x="1164297" y="1170443"/>
                  </a:lnTo>
                  <a:lnTo>
                    <a:pt x="1192108" y="1139488"/>
                  </a:lnTo>
                  <a:lnTo>
                    <a:pt x="1218273" y="1107707"/>
                  </a:lnTo>
                  <a:lnTo>
                    <a:pt x="1242792" y="1075101"/>
                  </a:lnTo>
                  <a:lnTo>
                    <a:pt x="1265337" y="1041421"/>
                  </a:lnTo>
                  <a:lnTo>
                    <a:pt x="1285577" y="1006421"/>
                  </a:lnTo>
                  <a:lnTo>
                    <a:pt x="1303515" y="970100"/>
                  </a:lnTo>
                  <a:lnTo>
                    <a:pt x="1319150" y="932458"/>
                  </a:lnTo>
                  <a:lnTo>
                    <a:pt x="1331823" y="893000"/>
                  </a:lnTo>
                  <a:lnTo>
                    <a:pt x="1340874" y="851231"/>
                  </a:lnTo>
                  <a:lnTo>
                    <a:pt x="1346304" y="807151"/>
                  </a:lnTo>
                  <a:lnTo>
                    <a:pt x="1348113" y="760759"/>
                  </a:lnTo>
                  <a:lnTo>
                    <a:pt x="1346270" y="712261"/>
                  </a:lnTo>
                  <a:lnTo>
                    <a:pt x="1340740" y="665030"/>
                  </a:lnTo>
                  <a:lnTo>
                    <a:pt x="1331523" y="619068"/>
                  </a:lnTo>
                  <a:lnTo>
                    <a:pt x="1318622" y="574373"/>
                  </a:lnTo>
                  <a:lnTo>
                    <a:pt x="1302035" y="530946"/>
                  </a:lnTo>
                  <a:lnTo>
                    <a:pt x="1282237" y="489210"/>
                  </a:lnTo>
                  <a:lnTo>
                    <a:pt x="1259699" y="449587"/>
                  </a:lnTo>
                  <a:lnTo>
                    <a:pt x="1234422" y="412078"/>
                  </a:lnTo>
                  <a:lnTo>
                    <a:pt x="1206406" y="376681"/>
                  </a:lnTo>
                  <a:lnTo>
                    <a:pt x="1175650" y="343398"/>
                  </a:lnTo>
                  <a:lnTo>
                    <a:pt x="1142472" y="312545"/>
                  </a:lnTo>
                  <a:lnTo>
                    <a:pt x="1107189" y="284439"/>
                  </a:lnTo>
                  <a:lnTo>
                    <a:pt x="1069800" y="259080"/>
                  </a:lnTo>
                  <a:lnTo>
                    <a:pt x="1030306" y="236469"/>
                  </a:lnTo>
                  <a:lnTo>
                    <a:pt x="988704" y="216605"/>
                  </a:lnTo>
                  <a:lnTo>
                    <a:pt x="945365" y="199910"/>
                  </a:lnTo>
                  <a:lnTo>
                    <a:pt x="900657" y="186809"/>
                  </a:lnTo>
                  <a:lnTo>
                    <a:pt x="854579" y="177299"/>
                  </a:lnTo>
                  <a:lnTo>
                    <a:pt x="807132" y="171382"/>
                  </a:lnTo>
                  <a:lnTo>
                    <a:pt x="758314" y="169057"/>
                  </a:lnTo>
                  <a:lnTo>
                    <a:pt x="1234435" y="169057"/>
                  </a:lnTo>
                  <a:lnTo>
                    <a:pt x="1294136" y="223208"/>
                  </a:lnTo>
                  <a:lnTo>
                    <a:pt x="1327216" y="259116"/>
                  </a:lnTo>
                  <a:lnTo>
                    <a:pt x="1357991" y="296841"/>
                  </a:lnTo>
                  <a:lnTo>
                    <a:pt x="1386460" y="336381"/>
                  </a:lnTo>
                  <a:lnTo>
                    <a:pt x="1412623" y="377738"/>
                  </a:lnTo>
                  <a:lnTo>
                    <a:pt x="1436154" y="420745"/>
                  </a:lnTo>
                  <a:lnTo>
                    <a:pt x="1456726" y="465238"/>
                  </a:lnTo>
                  <a:lnTo>
                    <a:pt x="1474336" y="511217"/>
                  </a:lnTo>
                  <a:lnTo>
                    <a:pt x="1488981" y="558682"/>
                  </a:lnTo>
                  <a:lnTo>
                    <a:pt x="1500580" y="607468"/>
                  </a:lnTo>
                  <a:lnTo>
                    <a:pt x="1509054" y="657410"/>
                  </a:lnTo>
                  <a:lnTo>
                    <a:pt x="1514404" y="708507"/>
                  </a:lnTo>
                  <a:lnTo>
                    <a:pt x="1516628" y="760759"/>
                  </a:lnTo>
                  <a:lnTo>
                    <a:pt x="1514818" y="814910"/>
                  </a:lnTo>
                  <a:lnTo>
                    <a:pt x="1509389" y="866420"/>
                  </a:lnTo>
                  <a:lnTo>
                    <a:pt x="1500338" y="915289"/>
                  </a:lnTo>
                  <a:lnTo>
                    <a:pt x="1487664" y="961515"/>
                  </a:lnTo>
                  <a:lnTo>
                    <a:pt x="1472029" y="1005430"/>
                  </a:lnTo>
                  <a:lnTo>
                    <a:pt x="1454091" y="1047365"/>
                  </a:lnTo>
                  <a:lnTo>
                    <a:pt x="1433851" y="1087318"/>
                  </a:lnTo>
                  <a:lnTo>
                    <a:pt x="1411306" y="1125290"/>
                  </a:lnTo>
                  <a:lnTo>
                    <a:pt x="1386787" y="1161693"/>
                  </a:lnTo>
                  <a:lnTo>
                    <a:pt x="1360622" y="1196941"/>
                  </a:lnTo>
                  <a:lnTo>
                    <a:pt x="1332811" y="1231033"/>
                  </a:lnTo>
                  <a:lnTo>
                    <a:pt x="1303352" y="1263970"/>
                  </a:lnTo>
                  <a:lnTo>
                    <a:pt x="1272906" y="1295917"/>
                  </a:lnTo>
                  <a:lnTo>
                    <a:pt x="1242132" y="1327038"/>
                  </a:lnTo>
                  <a:lnTo>
                    <a:pt x="1211030" y="1357333"/>
                  </a:lnTo>
                  <a:lnTo>
                    <a:pt x="1179599" y="1386801"/>
                  </a:lnTo>
                  <a:lnTo>
                    <a:pt x="1148168" y="1415938"/>
                  </a:lnTo>
                  <a:lnTo>
                    <a:pt x="1117066" y="1445243"/>
                  </a:lnTo>
                  <a:lnTo>
                    <a:pt x="1086293" y="1474713"/>
                  </a:lnTo>
                  <a:lnTo>
                    <a:pt x="1055847" y="1504349"/>
                  </a:lnTo>
                  <a:lnTo>
                    <a:pt x="1026388" y="1534479"/>
                  </a:lnTo>
                  <a:lnTo>
                    <a:pt x="998576" y="1565436"/>
                  </a:lnTo>
                  <a:lnTo>
                    <a:pt x="972412" y="1597217"/>
                  </a:lnTo>
                  <a:lnTo>
                    <a:pt x="947892" y="1629821"/>
                  </a:lnTo>
                  <a:lnTo>
                    <a:pt x="925347" y="1663498"/>
                  </a:lnTo>
                  <a:lnTo>
                    <a:pt x="905107" y="1698498"/>
                  </a:lnTo>
                  <a:lnTo>
                    <a:pt x="887170" y="1734819"/>
                  </a:lnTo>
                  <a:lnTo>
                    <a:pt x="871534" y="1772464"/>
                  </a:lnTo>
                  <a:lnTo>
                    <a:pt x="858861" y="1811923"/>
                  </a:lnTo>
                  <a:lnTo>
                    <a:pt x="849810" y="1853692"/>
                  </a:lnTo>
                  <a:lnTo>
                    <a:pt x="844380" y="1897772"/>
                  </a:lnTo>
                  <a:lnTo>
                    <a:pt x="842571" y="1944163"/>
                  </a:lnTo>
                  <a:lnTo>
                    <a:pt x="842571" y="2197749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87921" y="1711716"/>
              <a:ext cx="1517015" cy="2705100"/>
            </a:xfrm>
            <a:custGeom>
              <a:avLst/>
              <a:gdLst/>
              <a:ahLst/>
              <a:cxnLst/>
              <a:rect l="l" t="t" r="r" b="b"/>
              <a:pathLst>
                <a:path w="1517015" h="2705100">
                  <a:moveTo>
                    <a:pt x="674056" y="2535865"/>
                  </a:moveTo>
                  <a:lnTo>
                    <a:pt x="842571" y="2535865"/>
                  </a:lnTo>
                  <a:lnTo>
                    <a:pt x="842571" y="2704922"/>
                  </a:lnTo>
                  <a:lnTo>
                    <a:pt x="674056" y="2704922"/>
                  </a:lnTo>
                  <a:lnTo>
                    <a:pt x="674056" y="2535865"/>
                  </a:lnTo>
                  <a:close/>
                </a:path>
                <a:path w="1517015" h="2705100">
                  <a:moveTo>
                    <a:pt x="758314" y="0"/>
                  </a:moveTo>
                  <a:lnTo>
                    <a:pt x="809824" y="1650"/>
                  </a:lnTo>
                  <a:lnTo>
                    <a:pt x="860344" y="6603"/>
                  </a:lnTo>
                  <a:lnTo>
                    <a:pt x="909876" y="14858"/>
                  </a:lnTo>
                  <a:lnTo>
                    <a:pt x="958424" y="26415"/>
                  </a:lnTo>
                  <a:lnTo>
                    <a:pt x="1005821" y="41108"/>
                  </a:lnTo>
                  <a:lnTo>
                    <a:pt x="1051900" y="58773"/>
                  </a:lnTo>
                  <a:lnTo>
                    <a:pt x="1096661" y="79410"/>
                  </a:lnTo>
                  <a:lnTo>
                    <a:pt x="1140104" y="103019"/>
                  </a:lnTo>
                  <a:lnTo>
                    <a:pt x="1181818" y="129352"/>
                  </a:lnTo>
                  <a:lnTo>
                    <a:pt x="1221395" y="158161"/>
                  </a:lnTo>
                  <a:lnTo>
                    <a:pt x="1258835" y="189447"/>
                  </a:lnTo>
                  <a:lnTo>
                    <a:pt x="1294136" y="223208"/>
                  </a:lnTo>
                  <a:lnTo>
                    <a:pt x="1327216" y="259116"/>
                  </a:lnTo>
                  <a:lnTo>
                    <a:pt x="1357991" y="296841"/>
                  </a:lnTo>
                  <a:lnTo>
                    <a:pt x="1386459" y="336381"/>
                  </a:lnTo>
                  <a:lnTo>
                    <a:pt x="1412623" y="377738"/>
                  </a:lnTo>
                  <a:lnTo>
                    <a:pt x="1436154" y="420745"/>
                  </a:lnTo>
                  <a:lnTo>
                    <a:pt x="1456726" y="465238"/>
                  </a:lnTo>
                  <a:lnTo>
                    <a:pt x="1474336" y="511217"/>
                  </a:lnTo>
                  <a:lnTo>
                    <a:pt x="1488981" y="558682"/>
                  </a:lnTo>
                  <a:lnTo>
                    <a:pt x="1500580" y="607468"/>
                  </a:lnTo>
                  <a:lnTo>
                    <a:pt x="1509054" y="657410"/>
                  </a:lnTo>
                  <a:lnTo>
                    <a:pt x="1514404" y="708507"/>
                  </a:lnTo>
                  <a:lnTo>
                    <a:pt x="1516628" y="760759"/>
                  </a:lnTo>
                  <a:lnTo>
                    <a:pt x="1514818" y="814910"/>
                  </a:lnTo>
                  <a:lnTo>
                    <a:pt x="1509388" y="866420"/>
                  </a:lnTo>
                  <a:lnTo>
                    <a:pt x="1500338" y="915289"/>
                  </a:lnTo>
                  <a:lnTo>
                    <a:pt x="1487664" y="961515"/>
                  </a:lnTo>
                  <a:lnTo>
                    <a:pt x="1472029" y="1005430"/>
                  </a:lnTo>
                  <a:lnTo>
                    <a:pt x="1454091" y="1047365"/>
                  </a:lnTo>
                  <a:lnTo>
                    <a:pt x="1433851" y="1087318"/>
                  </a:lnTo>
                  <a:lnTo>
                    <a:pt x="1411306" y="1125290"/>
                  </a:lnTo>
                  <a:lnTo>
                    <a:pt x="1386787" y="1161693"/>
                  </a:lnTo>
                  <a:lnTo>
                    <a:pt x="1360622" y="1196941"/>
                  </a:lnTo>
                  <a:lnTo>
                    <a:pt x="1332811" y="1231033"/>
                  </a:lnTo>
                  <a:lnTo>
                    <a:pt x="1303352" y="1263970"/>
                  </a:lnTo>
                  <a:lnTo>
                    <a:pt x="1272906" y="1295917"/>
                  </a:lnTo>
                  <a:lnTo>
                    <a:pt x="1242132" y="1327038"/>
                  </a:lnTo>
                  <a:lnTo>
                    <a:pt x="1211030" y="1357333"/>
                  </a:lnTo>
                  <a:lnTo>
                    <a:pt x="1179599" y="1386801"/>
                  </a:lnTo>
                  <a:lnTo>
                    <a:pt x="1148168" y="1415938"/>
                  </a:lnTo>
                  <a:lnTo>
                    <a:pt x="1117066" y="1445243"/>
                  </a:lnTo>
                  <a:lnTo>
                    <a:pt x="1086293" y="1474713"/>
                  </a:lnTo>
                  <a:lnTo>
                    <a:pt x="1055847" y="1504349"/>
                  </a:lnTo>
                  <a:lnTo>
                    <a:pt x="1026388" y="1534479"/>
                  </a:lnTo>
                  <a:lnTo>
                    <a:pt x="998576" y="1565436"/>
                  </a:lnTo>
                  <a:lnTo>
                    <a:pt x="972412" y="1597217"/>
                  </a:lnTo>
                  <a:lnTo>
                    <a:pt x="947892" y="1629821"/>
                  </a:lnTo>
                  <a:lnTo>
                    <a:pt x="925347" y="1663498"/>
                  </a:lnTo>
                  <a:lnTo>
                    <a:pt x="905107" y="1698498"/>
                  </a:lnTo>
                  <a:lnTo>
                    <a:pt x="887170" y="1734819"/>
                  </a:lnTo>
                  <a:lnTo>
                    <a:pt x="871534" y="1772464"/>
                  </a:lnTo>
                  <a:lnTo>
                    <a:pt x="858861" y="1811923"/>
                  </a:lnTo>
                  <a:lnTo>
                    <a:pt x="849810" y="1853692"/>
                  </a:lnTo>
                  <a:lnTo>
                    <a:pt x="844380" y="1897772"/>
                  </a:lnTo>
                  <a:lnTo>
                    <a:pt x="842571" y="1944163"/>
                  </a:lnTo>
                  <a:lnTo>
                    <a:pt x="842571" y="2197749"/>
                  </a:lnTo>
                  <a:lnTo>
                    <a:pt x="674056" y="2197749"/>
                  </a:lnTo>
                  <a:lnTo>
                    <a:pt x="674056" y="1944163"/>
                  </a:lnTo>
                  <a:lnTo>
                    <a:pt x="675867" y="1890011"/>
                  </a:lnTo>
                  <a:lnTo>
                    <a:pt x="681297" y="1838500"/>
                  </a:lnTo>
                  <a:lnTo>
                    <a:pt x="690348" y="1789632"/>
                  </a:lnTo>
                  <a:lnTo>
                    <a:pt x="703020" y="1743407"/>
                  </a:lnTo>
                  <a:lnTo>
                    <a:pt x="718654" y="1699493"/>
                  </a:lnTo>
                  <a:lnTo>
                    <a:pt x="736591" y="1657557"/>
                  </a:lnTo>
                  <a:lnTo>
                    <a:pt x="756833" y="1617603"/>
                  </a:lnTo>
                  <a:lnTo>
                    <a:pt x="779378" y="1579632"/>
                  </a:lnTo>
                  <a:lnTo>
                    <a:pt x="803897" y="1543313"/>
                  </a:lnTo>
                  <a:lnTo>
                    <a:pt x="830062" y="1508313"/>
                  </a:lnTo>
                  <a:lnTo>
                    <a:pt x="857873" y="1474632"/>
                  </a:lnTo>
                  <a:lnTo>
                    <a:pt x="887332" y="1442273"/>
                  </a:lnTo>
                  <a:lnTo>
                    <a:pt x="917779" y="1410822"/>
                  </a:lnTo>
                  <a:lnTo>
                    <a:pt x="948552" y="1379867"/>
                  </a:lnTo>
                  <a:lnTo>
                    <a:pt x="979654" y="1349407"/>
                  </a:lnTo>
                  <a:lnTo>
                    <a:pt x="1011085" y="1319442"/>
                  </a:lnTo>
                  <a:lnTo>
                    <a:pt x="1042516" y="1289725"/>
                  </a:lnTo>
                  <a:lnTo>
                    <a:pt x="1073618" y="1260008"/>
                  </a:lnTo>
                  <a:lnTo>
                    <a:pt x="1104391" y="1230290"/>
                  </a:lnTo>
                  <a:lnTo>
                    <a:pt x="1134838" y="1200573"/>
                  </a:lnTo>
                  <a:lnTo>
                    <a:pt x="1164297" y="1170443"/>
                  </a:lnTo>
                  <a:lnTo>
                    <a:pt x="1192108" y="1139488"/>
                  </a:lnTo>
                  <a:lnTo>
                    <a:pt x="1218273" y="1107707"/>
                  </a:lnTo>
                  <a:lnTo>
                    <a:pt x="1242792" y="1075101"/>
                  </a:lnTo>
                  <a:lnTo>
                    <a:pt x="1265337" y="1041421"/>
                  </a:lnTo>
                  <a:lnTo>
                    <a:pt x="1285577" y="1006421"/>
                  </a:lnTo>
                  <a:lnTo>
                    <a:pt x="1303515" y="970100"/>
                  </a:lnTo>
                  <a:lnTo>
                    <a:pt x="1319150" y="932458"/>
                  </a:lnTo>
                  <a:lnTo>
                    <a:pt x="1331823" y="893000"/>
                  </a:lnTo>
                  <a:lnTo>
                    <a:pt x="1340874" y="851231"/>
                  </a:lnTo>
                  <a:lnTo>
                    <a:pt x="1346304" y="807151"/>
                  </a:lnTo>
                  <a:lnTo>
                    <a:pt x="1348113" y="760759"/>
                  </a:lnTo>
                  <a:lnTo>
                    <a:pt x="1346270" y="712261"/>
                  </a:lnTo>
                  <a:lnTo>
                    <a:pt x="1340740" y="665030"/>
                  </a:lnTo>
                  <a:lnTo>
                    <a:pt x="1331523" y="619068"/>
                  </a:lnTo>
                  <a:lnTo>
                    <a:pt x="1318622" y="574373"/>
                  </a:lnTo>
                  <a:lnTo>
                    <a:pt x="1302035" y="530946"/>
                  </a:lnTo>
                  <a:lnTo>
                    <a:pt x="1282237" y="489210"/>
                  </a:lnTo>
                  <a:lnTo>
                    <a:pt x="1259699" y="449587"/>
                  </a:lnTo>
                  <a:lnTo>
                    <a:pt x="1234422" y="412078"/>
                  </a:lnTo>
                  <a:lnTo>
                    <a:pt x="1206406" y="376681"/>
                  </a:lnTo>
                  <a:lnTo>
                    <a:pt x="1175650" y="343398"/>
                  </a:lnTo>
                  <a:lnTo>
                    <a:pt x="1142472" y="312545"/>
                  </a:lnTo>
                  <a:lnTo>
                    <a:pt x="1107189" y="284439"/>
                  </a:lnTo>
                  <a:lnTo>
                    <a:pt x="1069800" y="259080"/>
                  </a:lnTo>
                  <a:lnTo>
                    <a:pt x="1030306" y="236469"/>
                  </a:lnTo>
                  <a:lnTo>
                    <a:pt x="988704" y="216605"/>
                  </a:lnTo>
                  <a:lnTo>
                    <a:pt x="945365" y="199910"/>
                  </a:lnTo>
                  <a:lnTo>
                    <a:pt x="900657" y="186809"/>
                  </a:lnTo>
                  <a:lnTo>
                    <a:pt x="854579" y="177299"/>
                  </a:lnTo>
                  <a:lnTo>
                    <a:pt x="807132" y="171382"/>
                  </a:lnTo>
                  <a:lnTo>
                    <a:pt x="758314" y="169057"/>
                  </a:lnTo>
                  <a:lnTo>
                    <a:pt x="709971" y="170906"/>
                  </a:lnTo>
                  <a:lnTo>
                    <a:pt x="662892" y="176454"/>
                  </a:lnTo>
                  <a:lnTo>
                    <a:pt x="617078" y="185699"/>
                  </a:lnTo>
                  <a:lnTo>
                    <a:pt x="572527" y="198642"/>
                  </a:lnTo>
                  <a:lnTo>
                    <a:pt x="529240" y="215284"/>
                  </a:lnTo>
                  <a:lnTo>
                    <a:pt x="487638" y="235148"/>
                  </a:lnTo>
                  <a:lnTo>
                    <a:pt x="448142" y="257759"/>
                  </a:lnTo>
                  <a:lnTo>
                    <a:pt x="410753" y="283118"/>
                  </a:lnTo>
                  <a:lnTo>
                    <a:pt x="375470" y="311224"/>
                  </a:lnTo>
                  <a:lnTo>
                    <a:pt x="342294" y="342077"/>
                  </a:lnTo>
                  <a:lnTo>
                    <a:pt x="311540" y="375361"/>
                  </a:lnTo>
                  <a:lnTo>
                    <a:pt x="283524" y="410757"/>
                  </a:lnTo>
                  <a:lnTo>
                    <a:pt x="258247" y="448267"/>
                  </a:lnTo>
                  <a:lnTo>
                    <a:pt x="235709" y="487889"/>
                  </a:lnTo>
                  <a:lnTo>
                    <a:pt x="215908" y="529626"/>
                  </a:lnTo>
                  <a:lnTo>
                    <a:pt x="199268" y="573105"/>
                  </a:lnTo>
                  <a:lnTo>
                    <a:pt x="186208" y="617958"/>
                  </a:lnTo>
                  <a:lnTo>
                    <a:pt x="176729" y="664185"/>
                  </a:lnTo>
                  <a:lnTo>
                    <a:pt x="170831" y="711785"/>
                  </a:lnTo>
                  <a:lnTo>
                    <a:pt x="168514" y="760759"/>
                  </a:lnTo>
                  <a:lnTo>
                    <a:pt x="0" y="760759"/>
                  </a:lnTo>
                  <a:lnTo>
                    <a:pt x="1645" y="709084"/>
                  </a:lnTo>
                  <a:lnTo>
                    <a:pt x="6582" y="658400"/>
                  </a:lnTo>
                  <a:lnTo>
                    <a:pt x="14811" y="608706"/>
                  </a:lnTo>
                  <a:lnTo>
                    <a:pt x="26330" y="560003"/>
                  </a:lnTo>
                  <a:lnTo>
                    <a:pt x="40976" y="512455"/>
                  </a:lnTo>
                  <a:lnTo>
                    <a:pt x="58585" y="466229"/>
                  </a:lnTo>
                  <a:lnTo>
                    <a:pt x="79155" y="421323"/>
                  </a:lnTo>
                  <a:lnTo>
                    <a:pt x="102688" y="377738"/>
                  </a:lnTo>
                  <a:lnTo>
                    <a:pt x="128936" y="335886"/>
                  </a:lnTo>
                  <a:lnTo>
                    <a:pt x="157652" y="296181"/>
                  </a:lnTo>
                  <a:lnTo>
                    <a:pt x="188838" y="258622"/>
                  </a:lnTo>
                  <a:lnTo>
                    <a:pt x="222491" y="223208"/>
                  </a:lnTo>
                  <a:lnTo>
                    <a:pt x="258284" y="190024"/>
                  </a:lnTo>
                  <a:lnTo>
                    <a:pt x="295886" y="159151"/>
                  </a:lnTo>
                  <a:lnTo>
                    <a:pt x="335300" y="130590"/>
                  </a:lnTo>
                  <a:lnTo>
                    <a:pt x="376524" y="104340"/>
                  </a:lnTo>
                  <a:lnTo>
                    <a:pt x="419393" y="80731"/>
                  </a:lnTo>
                  <a:lnTo>
                    <a:pt x="463743" y="60094"/>
                  </a:lnTo>
                  <a:lnTo>
                    <a:pt x="509574" y="42429"/>
                  </a:lnTo>
                  <a:lnTo>
                    <a:pt x="556886" y="27736"/>
                  </a:lnTo>
                  <a:lnTo>
                    <a:pt x="605516" y="16096"/>
                  </a:lnTo>
                  <a:lnTo>
                    <a:pt x="655296" y="7593"/>
                  </a:lnTo>
                  <a:lnTo>
                    <a:pt x="706229" y="2228"/>
                  </a:lnTo>
                  <a:lnTo>
                    <a:pt x="758314" y="0"/>
                  </a:lnTo>
                  <a:close/>
                </a:path>
              </a:pathLst>
            </a:custGeom>
            <a:ln w="3175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73386" y="6583618"/>
            <a:ext cx="188595" cy="18732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b="1" spc="-25" dirty="0">
                <a:solidFill>
                  <a:srgbClr val="90C225"/>
                </a:solidFill>
                <a:latin typeface="Trebuchet MS"/>
                <a:cs typeface="Trebuchet MS"/>
              </a:rPr>
              <a:t>26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496" y="464058"/>
            <a:ext cx="1012697" cy="53416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0B8A727-1179-2E27-8073-8CDE8420FD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6072" y="626618"/>
            <a:ext cx="8488680" cy="49244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Training Outline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22207" y="2729738"/>
            <a:ext cx="249237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400" b="1" spc="-10" dirty="0">
                <a:solidFill>
                  <a:srgbClr val="90C225"/>
                </a:solidFill>
                <a:latin typeface="Trebuchet MS"/>
                <a:cs typeface="Trebuchet MS"/>
              </a:rPr>
              <a:t>TRAINING OUTLINE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0543" y="1253692"/>
            <a:ext cx="5955030" cy="420052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Background</a:t>
            </a:r>
            <a:endParaRPr sz="3200">
              <a:latin typeface="Trebuchet MS"/>
              <a:cs typeface="Trebuchet MS"/>
            </a:endParaRPr>
          </a:p>
          <a:p>
            <a:pPr marL="760095" lvl="1" indent="-29083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6562"/>
              <a:buFont typeface="Wingdings"/>
              <a:buChar char=""/>
              <a:tabLst>
                <a:tab pos="760730" algn="l"/>
              </a:tabLst>
            </a:pP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Website</a:t>
            </a:r>
            <a:r>
              <a:rPr sz="32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Resources</a:t>
            </a:r>
            <a:endParaRPr sz="3200">
              <a:latin typeface="Trebuchet MS"/>
              <a:cs typeface="Trebuchet MS"/>
            </a:endParaRPr>
          </a:p>
          <a:p>
            <a:pPr marL="760095" lvl="1" indent="-29083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6562"/>
              <a:buFont typeface="Wingdings"/>
              <a:buChar char=""/>
              <a:tabLst>
                <a:tab pos="76073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Statutes</a:t>
            </a:r>
            <a:r>
              <a:rPr sz="3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32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Regulations</a:t>
            </a:r>
            <a:endParaRPr sz="32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2021</a:t>
            </a:r>
            <a:r>
              <a:rPr sz="32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Legislation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Impacting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32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Reporting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Requirements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32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Reporting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Forms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DVBE</a:t>
            </a:r>
            <a:r>
              <a:rPr sz="4400" spc="-190" dirty="0"/>
              <a:t> </a:t>
            </a:r>
            <a:r>
              <a:rPr sz="4400" spc="-10" dirty="0"/>
              <a:t>SUBCONTRACTING</a:t>
            </a:r>
            <a:r>
              <a:rPr sz="4400" spc="-170" dirty="0"/>
              <a:t> </a:t>
            </a:r>
            <a:r>
              <a:rPr sz="4400" spc="-10" dirty="0"/>
              <a:t>REPORT WEBPAGE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756074" y="2055382"/>
            <a:ext cx="8179434" cy="432816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Go</a:t>
            </a:r>
            <a:r>
              <a:rPr sz="32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2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3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u="sng" spc="-10" dirty="0">
                <a:solidFill>
                  <a:srgbClr val="90C225"/>
                </a:solidFill>
                <a:uFill>
                  <a:solidFill>
                    <a:srgbClr val="90C225"/>
                  </a:solidFill>
                </a:uFill>
                <a:latin typeface="Trebuchet MS"/>
                <a:cs typeface="Trebuchet MS"/>
                <a:hlinkClick r:id="rId3"/>
              </a:rPr>
              <a:t>https://www.dgs.ca.gov/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Search</a:t>
            </a:r>
            <a:r>
              <a:rPr sz="32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“DVBE</a:t>
            </a:r>
            <a:r>
              <a:rPr sz="32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32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Report”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Click</a:t>
            </a:r>
            <a:r>
              <a:rPr sz="32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sz="32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u="sng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File</a:t>
            </a:r>
            <a:r>
              <a:rPr sz="3200" u="sng" spc="-8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a</a:t>
            </a:r>
            <a:r>
              <a:rPr sz="3200" u="sng" spc="-8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DVBE</a:t>
            </a:r>
            <a:r>
              <a:rPr sz="3200" u="sng" spc="-9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Subcontracting</a:t>
            </a:r>
            <a:r>
              <a:rPr sz="3200" u="sng" spc="-6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spc="-1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4"/>
              </a:rPr>
              <a:t>Report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Information</a:t>
            </a:r>
            <a:r>
              <a:rPr sz="32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Available:</a:t>
            </a:r>
            <a:endParaRPr sz="3200">
              <a:latin typeface="Trebuchet MS"/>
              <a:cs typeface="Trebuchet MS"/>
            </a:endParaRPr>
          </a:p>
          <a:p>
            <a:pPr marL="760095" lvl="1" indent="-29083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6562"/>
              <a:buFont typeface="Wingdings"/>
              <a:buChar char=""/>
              <a:tabLst>
                <a:tab pos="76073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Steps</a:t>
            </a:r>
            <a:r>
              <a:rPr sz="32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32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Reporting</a:t>
            </a:r>
            <a:r>
              <a:rPr sz="32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Process</a:t>
            </a:r>
            <a:endParaRPr sz="3200">
              <a:latin typeface="Trebuchet MS"/>
              <a:cs typeface="Trebuchet MS"/>
            </a:endParaRPr>
          </a:p>
          <a:p>
            <a:pPr marL="760095" lvl="1" indent="-29083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6562"/>
              <a:buFont typeface="Wingdings"/>
              <a:buChar char=""/>
              <a:tabLst>
                <a:tab pos="76073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32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Forms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Instructions</a:t>
            </a:r>
            <a:endParaRPr sz="3200">
              <a:latin typeface="Trebuchet MS"/>
              <a:cs typeface="Trebuchet MS"/>
            </a:endParaRPr>
          </a:p>
          <a:p>
            <a:pPr marL="760095" lvl="1" indent="-29083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6562"/>
              <a:buFont typeface="Wingdings"/>
              <a:buChar char=""/>
              <a:tabLst>
                <a:tab pos="760730" algn="l"/>
              </a:tabLst>
            </a:pPr>
            <a:r>
              <a:rPr sz="3200" spc="-35" dirty="0">
                <a:solidFill>
                  <a:srgbClr val="404040"/>
                </a:solidFill>
                <a:latin typeface="Trebuchet MS"/>
                <a:cs typeface="Trebuchet MS"/>
              </a:rPr>
              <a:t>Training</a:t>
            </a:r>
            <a:r>
              <a:rPr sz="32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32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Trebuchet MS"/>
                <a:cs typeface="Trebuchet MS"/>
              </a:rPr>
              <a:t>FAQs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0633" y="205740"/>
            <a:ext cx="1006601" cy="46558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15097" y="2370876"/>
            <a:ext cx="4751070" cy="25057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z="4400" b="1" spc="-20" dirty="0">
                <a:solidFill>
                  <a:srgbClr val="90C225"/>
                </a:solidFill>
                <a:latin typeface="Trebuchet MS"/>
                <a:cs typeface="Trebuchet MS"/>
              </a:rPr>
              <a:t>DVBE </a:t>
            </a:r>
            <a:r>
              <a:rPr sz="4400" b="1" spc="-10" dirty="0">
                <a:solidFill>
                  <a:srgbClr val="90C225"/>
                </a:solidFill>
                <a:latin typeface="Trebuchet MS"/>
                <a:cs typeface="Trebuchet MS"/>
              </a:rPr>
              <a:t>SUBCONTRACTING REPORT RESOURCES</a:t>
            </a:r>
            <a:endParaRPr sz="4400">
              <a:latin typeface="Trebuchet MS"/>
              <a:cs typeface="Trebuchet MS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7239" y="232409"/>
            <a:ext cx="6922134" cy="4144645"/>
            <a:chOff x="5087239" y="232409"/>
            <a:chExt cx="6922134" cy="4144645"/>
          </a:xfrm>
        </p:grpSpPr>
        <p:sp>
          <p:nvSpPr>
            <p:cNvPr id="4" name="object 4"/>
            <p:cNvSpPr/>
            <p:nvPr/>
          </p:nvSpPr>
          <p:spPr>
            <a:xfrm>
              <a:off x="5093589" y="968883"/>
              <a:ext cx="6909434" cy="3401695"/>
            </a:xfrm>
            <a:custGeom>
              <a:avLst/>
              <a:gdLst/>
              <a:ahLst/>
              <a:cxnLst/>
              <a:rect l="l" t="t" r="r" b="b"/>
              <a:pathLst>
                <a:path w="6909434" h="3401695">
                  <a:moveTo>
                    <a:pt x="6909054" y="0"/>
                  </a:moveTo>
                  <a:lnTo>
                    <a:pt x="0" y="0"/>
                  </a:lnTo>
                  <a:lnTo>
                    <a:pt x="0" y="3401567"/>
                  </a:lnTo>
                  <a:lnTo>
                    <a:pt x="6909054" y="3401567"/>
                  </a:lnTo>
                  <a:lnTo>
                    <a:pt x="690905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93589" y="968883"/>
              <a:ext cx="6909434" cy="3401695"/>
            </a:xfrm>
            <a:custGeom>
              <a:avLst/>
              <a:gdLst/>
              <a:ahLst/>
              <a:cxnLst/>
              <a:rect l="l" t="t" r="r" b="b"/>
              <a:pathLst>
                <a:path w="6909434" h="3401695">
                  <a:moveTo>
                    <a:pt x="0" y="0"/>
                  </a:moveTo>
                  <a:lnTo>
                    <a:pt x="6909054" y="0"/>
                  </a:lnTo>
                  <a:lnTo>
                    <a:pt x="6909054" y="3401567"/>
                  </a:lnTo>
                  <a:lnTo>
                    <a:pt x="0" y="3401567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539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00294" y="261365"/>
              <a:ext cx="4914137" cy="11254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13248" y="232409"/>
              <a:ext cx="3954779" cy="12496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39156" y="275081"/>
              <a:ext cx="4836413" cy="1047750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660064" y="320253"/>
            <a:ext cx="3345179" cy="88138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140"/>
              </a:lnSpc>
              <a:spcBef>
                <a:spcPts val="585"/>
              </a:spcBef>
            </a:pPr>
            <a:r>
              <a:rPr sz="3000" dirty="0">
                <a:solidFill>
                  <a:srgbClr val="FFFFFF"/>
                </a:solidFill>
              </a:rPr>
              <a:t>Reports</a:t>
            </a:r>
            <a:r>
              <a:rPr sz="3000" spc="-80" dirty="0">
                <a:solidFill>
                  <a:srgbClr val="FFFFFF"/>
                </a:solidFill>
              </a:rPr>
              <a:t> </a:t>
            </a:r>
            <a:r>
              <a:rPr sz="3000" dirty="0">
                <a:solidFill>
                  <a:srgbClr val="FFFFFF"/>
                </a:solidFill>
              </a:rPr>
              <a:t>Forms</a:t>
            </a:r>
            <a:r>
              <a:rPr sz="3000" spc="-90" dirty="0">
                <a:solidFill>
                  <a:srgbClr val="FFFFFF"/>
                </a:solidFill>
              </a:rPr>
              <a:t> </a:t>
            </a:r>
            <a:r>
              <a:rPr sz="3000" spc="-25" dirty="0">
                <a:solidFill>
                  <a:srgbClr val="FFFFFF"/>
                </a:solidFill>
              </a:rPr>
              <a:t>and </a:t>
            </a:r>
            <a:r>
              <a:rPr sz="3000" spc="-10" dirty="0">
                <a:solidFill>
                  <a:srgbClr val="FFFFFF"/>
                </a:solidFill>
              </a:rPr>
              <a:t>Instructions</a:t>
            </a:r>
            <a:endParaRPr sz="3000" dirty="0"/>
          </a:p>
        </p:txBody>
      </p:sp>
      <p:grpSp>
        <p:nvGrp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7239" y="4486655"/>
            <a:ext cx="6922134" cy="1886585"/>
            <a:chOff x="5087239" y="4486655"/>
            <a:chExt cx="6922134" cy="1886585"/>
          </a:xfrm>
        </p:grpSpPr>
        <p:sp>
          <p:nvSpPr>
            <p:cNvPr id="11" name="object 11"/>
            <p:cNvSpPr/>
            <p:nvPr/>
          </p:nvSpPr>
          <p:spPr>
            <a:xfrm>
              <a:off x="5093589" y="4854320"/>
              <a:ext cx="6909434" cy="1512570"/>
            </a:xfrm>
            <a:custGeom>
              <a:avLst/>
              <a:gdLst/>
              <a:ahLst/>
              <a:cxnLst/>
              <a:rect l="l" t="t" r="r" b="b"/>
              <a:pathLst>
                <a:path w="6909434" h="1512570">
                  <a:moveTo>
                    <a:pt x="6909054" y="0"/>
                  </a:moveTo>
                  <a:lnTo>
                    <a:pt x="0" y="0"/>
                  </a:lnTo>
                  <a:lnTo>
                    <a:pt x="0" y="1512569"/>
                  </a:lnTo>
                  <a:lnTo>
                    <a:pt x="6909054" y="1512569"/>
                  </a:lnTo>
                  <a:lnTo>
                    <a:pt x="690905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93589" y="4854320"/>
              <a:ext cx="6909434" cy="1512570"/>
            </a:xfrm>
            <a:custGeom>
              <a:avLst/>
              <a:gdLst/>
              <a:ahLst/>
              <a:cxnLst/>
              <a:rect l="l" t="t" r="r" b="b"/>
              <a:pathLst>
                <a:path w="6909434" h="1512570">
                  <a:moveTo>
                    <a:pt x="0" y="0"/>
                  </a:moveTo>
                  <a:lnTo>
                    <a:pt x="6909054" y="0"/>
                  </a:lnTo>
                  <a:lnTo>
                    <a:pt x="6909054" y="1512569"/>
                  </a:lnTo>
                  <a:lnTo>
                    <a:pt x="0" y="151256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6B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00294" y="4486655"/>
              <a:ext cx="4914137" cy="78562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96484" y="4486655"/>
              <a:ext cx="3527297" cy="85115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39156" y="4500371"/>
              <a:ext cx="4836413" cy="707897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5616897" y="1392321"/>
            <a:ext cx="5692140" cy="47720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98450" marR="102235" indent="-285750">
              <a:lnSpc>
                <a:spcPct val="87100"/>
              </a:lnSpc>
              <a:spcBef>
                <a:spcPts val="535"/>
              </a:spcBef>
              <a:buChar char="•"/>
              <a:tabLst>
                <a:tab pos="298450" algn="l"/>
              </a:tabLst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28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Contractor's</a:t>
            </a:r>
            <a:r>
              <a:rPr sz="28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Certification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Subcontractor</a:t>
            </a:r>
            <a:r>
              <a:rPr sz="2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(STD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817),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Formerly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DGS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PD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810P</a:t>
            </a:r>
            <a:endParaRPr sz="2800">
              <a:latin typeface="Trebuchet MS"/>
              <a:cs typeface="Trebuchet MS"/>
            </a:endParaRPr>
          </a:p>
          <a:p>
            <a:pPr marL="298450" marR="476250" indent="-285750">
              <a:lnSpc>
                <a:spcPct val="87100"/>
              </a:lnSpc>
              <a:spcBef>
                <a:spcPts val="484"/>
              </a:spcBef>
              <a:buChar char="•"/>
              <a:tabLst>
                <a:tab pos="298450" algn="l"/>
              </a:tabLst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State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Department’s</a:t>
            </a:r>
            <a:r>
              <a:rPr sz="2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Contractor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Subcontracting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Consolidation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Report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(DGS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PD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810D)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404040"/>
              </a:buClr>
              <a:buFont typeface="Trebuchet MS"/>
              <a:buChar char="•"/>
            </a:pPr>
            <a:endParaRPr sz="3100">
              <a:latin typeface="Trebuchet MS"/>
              <a:cs typeface="Trebuchet MS"/>
            </a:endParaRPr>
          </a:p>
          <a:p>
            <a:pPr marL="38735">
              <a:lnSpc>
                <a:spcPct val="100000"/>
              </a:lnSpc>
            </a:pPr>
            <a:r>
              <a:rPr sz="3000" b="1" spc="-35" dirty="0">
                <a:solidFill>
                  <a:srgbClr val="FFFFFF"/>
                </a:solidFill>
                <a:latin typeface="Trebuchet MS"/>
                <a:cs typeface="Trebuchet MS"/>
              </a:rPr>
              <a:t>Training</a:t>
            </a:r>
            <a:r>
              <a:rPr sz="3000" b="1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3000" b="1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000" b="1" spc="-25" dirty="0">
                <a:solidFill>
                  <a:srgbClr val="FFFFFF"/>
                </a:solidFill>
                <a:latin typeface="Trebuchet MS"/>
                <a:cs typeface="Trebuchet MS"/>
              </a:rPr>
              <a:t>FAQ</a:t>
            </a:r>
            <a:endParaRPr sz="3000">
              <a:latin typeface="Trebuchet MS"/>
              <a:cs typeface="Trebuchet MS"/>
            </a:endParaRPr>
          </a:p>
          <a:p>
            <a:pPr marL="298450" indent="-285750">
              <a:lnSpc>
                <a:spcPct val="100000"/>
              </a:lnSpc>
              <a:spcBef>
                <a:spcPts val="1939"/>
              </a:spcBef>
              <a:buChar char="•"/>
              <a:tabLst>
                <a:tab pos="298450" algn="l"/>
              </a:tabLst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28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Training</a:t>
            </a:r>
            <a:r>
              <a:rPr sz="2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PPT</a:t>
            </a:r>
            <a:endParaRPr sz="2800">
              <a:latin typeface="Trebuchet MS"/>
              <a:cs typeface="Trebuchet MS"/>
            </a:endParaRPr>
          </a:p>
          <a:p>
            <a:pPr marL="298450" indent="-285750">
              <a:lnSpc>
                <a:spcPct val="100000"/>
              </a:lnSpc>
              <a:spcBef>
                <a:spcPts val="55"/>
              </a:spcBef>
              <a:buChar char="•"/>
              <a:tabLst>
                <a:tab pos="298450" algn="l"/>
              </a:tabLst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DVBE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Subcontracting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FAQs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4189" y="682764"/>
            <a:ext cx="772477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6264" marR="5080" indent="-1854200">
              <a:lnSpc>
                <a:spcPct val="100000"/>
              </a:lnSpc>
              <a:spcBef>
                <a:spcPts val="95"/>
              </a:spcBef>
            </a:pPr>
            <a:r>
              <a:rPr sz="4400" spc="-190" dirty="0"/>
              <a:t>STATUTORY</a:t>
            </a:r>
            <a:r>
              <a:rPr sz="4400" spc="-300" dirty="0"/>
              <a:t> </a:t>
            </a:r>
            <a:r>
              <a:rPr sz="4400" dirty="0"/>
              <a:t>AND</a:t>
            </a:r>
            <a:r>
              <a:rPr sz="4400" spc="-40" dirty="0"/>
              <a:t> </a:t>
            </a:r>
            <a:r>
              <a:rPr sz="4400" spc="-75" dirty="0"/>
              <a:t>REGULATORY </a:t>
            </a:r>
            <a:r>
              <a:rPr sz="4400" spc="-10" dirty="0"/>
              <a:t>REQUIREMENTS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756072" y="2133410"/>
            <a:ext cx="8598535" cy="4093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650"/>
              </a:lnSpc>
              <a:spcBef>
                <a:spcPts val="9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Military</a:t>
            </a:r>
            <a:r>
              <a:rPr sz="32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Trebuchet MS"/>
                <a:cs typeface="Trebuchet MS"/>
              </a:rPr>
              <a:t>Veterans</a:t>
            </a:r>
            <a:r>
              <a:rPr sz="32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Code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32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999.5(d),</a:t>
            </a:r>
            <a:endParaRPr sz="3200">
              <a:latin typeface="Trebuchet MS"/>
              <a:cs typeface="Trebuchet MS"/>
            </a:endParaRPr>
          </a:p>
          <a:p>
            <a:pPr marL="355600">
              <a:lnSpc>
                <a:spcPts val="3650"/>
              </a:lnSpc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999.55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32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999.7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Government</a:t>
            </a:r>
            <a:r>
              <a:rPr sz="32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Code</a:t>
            </a:r>
            <a:r>
              <a:rPr sz="32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14841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Code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32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Regulations</a:t>
            </a:r>
            <a:r>
              <a:rPr sz="32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32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1896.78(e)</a:t>
            </a:r>
            <a:endParaRPr sz="3200">
              <a:latin typeface="Trebuchet MS"/>
              <a:cs typeface="Trebuchet MS"/>
            </a:endParaRPr>
          </a:p>
          <a:p>
            <a:pPr marL="355600" marR="5080" indent="-342900">
              <a:lnSpc>
                <a:spcPts val="3460"/>
              </a:lnSpc>
              <a:spcBef>
                <a:spcPts val="1050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  <a:tab pos="2268220" algn="l"/>
                <a:tab pos="7452359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Consolidated</a:t>
            </a:r>
            <a:r>
              <a:rPr sz="32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State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Contracting</a:t>
            </a:r>
            <a:r>
              <a:rPr sz="32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Manual</a:t>
            </a:r>
            <a:r>
              <a:rPr sz="32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(SCM) </a:t>
            </a:r>
            <a:r>
              <a:rPr sz="3200" spc="-20" dirty="0">
                <a:solidFill>
                  <a:srgbClr val="404040"/>
                </a:solidFill>
                <a:latin typeface="Trebuchet MS"/>
                <a:cs typeface="Trebuchet MS"/>
              </a:rPr>
              <a:t>Volume</a:t>
            </a:r>
            <a:r>
              <a:rPr sz="32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50" dirty="0">
                <a:solidFill>
                  <a:srgbClr val="404040"/>
                </a:solidFill>
                <a:latin typeface="Trebuchet MS"/>
                <a:cs typeface="Trebuchet MS"/>
              </a:rPr>
              <a:t>2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	Chapter</a:t>
            </a:r>
            <a:r>
              <a:rPr sz="32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12,</a:t>
            </a:r>
            <a:r>
              <a:rPr sz="32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32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1203.1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3200" u="sng" spc="-2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3"/>
              </a:rPr>
              <a:t>Link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ts val="3650"/>
              </a:lnSpc>
              <a:spcBef>
                <a:spcPts val="555"/>
              </a:spcBef>
              <a:buClr>
                <a:srgbClr val="90C225"/>
              </a:buClr>
              <a:buSzPct val="79687"/>
              <a:buFont typeface="Wingdings 3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BB.</a:t>
            </a:r>
            <a:r>
              <a:rPr sz="3200" spc="-6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No.</a:t>
            </a:r>
            <a:r>
              <a:rPr sz="3200" spc="-6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P-05-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21</a:t>
            </a:r>
            <a:r>
              <a:rPr sz="3200" spc="-75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-</a:t>
            </a:r>
            <a:r>
              <a:rPr sz="3200" spc="-55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SUBJECT</a:t>
            </a:r>
            <a:r>
              <a:rPr sz="3200" b="1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:</a:t>
            </a:r>
            <a:r>
              <a:rPr sz="3200" b="1" spc="-5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200" u="sng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New</a:t>
            </a:r>
            <a:r>
              <a:rPr sz="3200" u="sng" spc="-6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spc="-2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DVBE</a:t>
            </a:r>
            <a:endParaRPr sz="3200">
              <a:latin typeface="Trebuchet MS"/>
              <a:cs typeface="Trebuchet MS"/>
            </a:endParaRPr>
          </a:p>
          <a:p>
            <a:pPr marL="355600">
              <a:lnSpc>
                <a:spcPts val="3650"/>
              </a:lnSpc>
            </a:pPr>
            <a:r>
              <a:rPr sz="3200" u="sng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Contracting</a:t>
            </a:r>
            <a:r>
              <a:rPr sz="3200" u="sng" spc="-125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and</a:t>
            </a:r>
            <a:r>
              <a:rPr sz="3200" u="sng" spc="-14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spc="-1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Reporting</a:t>
            </a:r>
            <a:r>
              <a:rPr sz="3200" u="sng" spc="-12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3200" u="sng" spc="-10" dirty="0">
                <a:solidFill>
                  <a:srgbClr val="539F20"/>
                </a:solidFill>
                <a:uFill>
                  <a:solidFill>
                    <a:srgbClr val="539F20"/>
                  </a:solidFill>
                </a:uFill>
                <a:latin typeface="Trebuchet MS"/>
                <a:cs typeface="Trebuchet MS"/>
                <a:hlinkClick r:id="rId4"/>
              </a:rPr>
              <a:t>Requirements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2251" y="320802"/>
            <a:ext cx="1006589" cy="49606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2860" y="682764"/>
            <a:ext cx="789694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SCM</a:t>
            </a:r>
            <a:r>
              <a:rPr sz="4400" spc="-150" dirty="0"/>
              <a:t> </a:t>
            </a:r>
            <a:r>
              <a:rPr sz="4400" spc="-30" dirty="0"/>
              <a:t>Volume</a:t>
            </a:r>
            <a:r>
              <a:rPr sz="4400" spc="-140" dirty="0"/>
              <a:t> </a:t>
            </a:r>
            <a:r>
              <a:rPr sz="4400" dirty="0"/>
              <a:t>2</a:t>
            </a:r>
            <a:r>
              <a:rPr sz="4400" spc="-145" dirty="0"/>
              <a:t> </a:t>
            </a:r>
            <a:r>
              <a:rPr sz="4400" dirty="0"/>
              <a:t>Chapter</a:t>
            </a:r>
            <a:r>
              <a:rPr sz="4400" spc="-135" dirty="0"/>
              <a:t> </a:t>
            </a:r>
            <a:r>
              <a:rPr sz="4400" spc="-25" dirty="0"/>
              <a:t>12</a:t>
            </a:r>
            <a:r>
              <a:rPr lang="en-US" sz="4400" spc="-25" dirty="0"/>
              <a:t> </a:t>
            </a:r>
            <a:r>
              <a:rPr lang="en-US" sz="4400" spc="-25" dirty="0">
                <a:solidFill>
                  <a:schemeClr val="bg1"/>
                </a:solidFill>
              </a:rPr>
              <a:t>Pt 1</a:t>
            </a:r>
            <a:endParaRPr sz="44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4600" y="1365525"/>
            <a:ext cx="9366250" cy="51790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39370" indent="-342265">
              <a:lnSpc>
                <a:spcPts val="2590"/>
              </a:lnSpc>
              <a:spcBef>
                <a:spcPts val="42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rebuchet MS"/>
                <a:cs typeface="Trebuchet MS"/>
              </a:rPr>
              <a:t>Include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applicable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DVBE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Program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Requirements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in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the </a:t>
            </a:r>
            <a:r>
              <a:rPr sz="2400" dirty="0">
                <a:latin typeface="Trebuchet MS"/>
                <a:cs typeface="Trebuchet MS"/>
              </a:rPr>
              <a:t>solicitation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(verbal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or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written) whenever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solicitation </a:t>
            </a:r>
            <a:r>
              <a:rPr sz="2400" spc="-10" dirty="0">
                <a:latin typeface="Trebuchet MS"/>
                <a:cs typeface="Trebuchet MS"/>
              </a:rPr>
              <a:t>includes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DVBE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participation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requirements.</a:t>
            </a:r>
            <a:endParaRPr sz="2400">
              <a:latin typeface="Trebuchet MS"/>
              <a:cs typeface="Trebuchet MS"/>
            </a:endParaRPr>
          </a:p>
          <a:p>
            <a:pPr marL="354965" marR="621665" indent="-342265">
              <a:lnSpc>
                <a:spcPts val="259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rebuchet MS"/>
                <a:cs typeface="Trebuchet MS"/>
              </a:rPr>
              <a:t>Include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contract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language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and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specific payment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provisions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to </a:t>
            </a:r>
            <a:r>
              <a:rPr sz="2400" dirty="0">
                <a:latin typeface="Trebuchet MS"/>
                <a:cs typeface="Trebuchet MS"/>
              </a:rPr>
              <a:t>describe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requirements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including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Prime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Contractor’s Certification-</a:t>
            </a:r>
            <a:r>
              <a:rPr sz="2400" dirty="0">
                <a:latin typeface="Trebuchet MS"/>
                <a:cs typeface="Trebuchet MS"/>
              </a:rPr>
              <a:t>DVBE</a:t>
            </a:r>
            <a:r>
              <a:rPr sz="2400" spc="5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Subcontracting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Report</a:t>
            </a:r>
            <a:endParaRPr sz="2400">
              <a:latin typeface="Trebuchet MS"/>
              <a:cs typeface="Trebuchet MS"/>
            </a:endParaRPr>
          </a:p>
          <a:p>
            <a:pPr marL="354965" marR="5080" indent="-342900">
              <a:lnSpc>
                <a:spcPts val="2590"/>
              </a:lnSpc>
              <a:spcBef>
                <a:spcPts val="10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  <a:tab pos="2592070" algn="l"/>
              </a:tabLst>
            </a:pP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10" dirty="0">
                <a:latin typeface="Trebuchet MS"/>
                <a:cs typeface="Trebuchet MS"/>
              </a:rPr>
              <a:t> completed</a:t>
            </a:r>
            <a:r>
              <a:rPr sz="2400" dirty="0">
                <a:latin typeface="Trebuchet MS"/>
                <a:cs typeface="Trebuchet MS"/>
              </a:rPr>
              <a:t>	STD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817 is required</a:t>
            </a:r>
            <a:r>
              <a:rPr sz="2400" spc="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to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be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submitted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by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prime </a:t>
            </a:r>
            <a:r>
              <a:rPr sz="2400" dirty="0">
                <a:latin typeface="Trebuchet MS"/>
                <a:cs typeface="Trebuchet MS"/>
              </a:rPr>
              <a:t>contractor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to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contract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manager.</a:t>
            </a:r>
            <a:endParaRPr sz="2400">
              <a:latin typeface="Trebuchet MS"/>
              <a:cs typeface="Trebuchet MS"/>
            </a:endParaRPr>
          </a:p>
          <a:p>
            <a:pPr marL="354965" marR="243840" indent="-342900">
              <a:lnSpc>
                <a:spcPts val="2590"/>
              </a:lnSpc>
              <a:spcBef>
                <a:spcPts val="10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  <a:tab pos="2322830" algn="l"/>
                <a:tab pos="6789420" algn="l"/>
              </a:tabLst>
            </a:pPr>
            <a:r>
              <a:rPr sz="2400" dirty="0">
                <a:latin typeface="Trebuchet MS"/>
                <a:cs typeface="Trebuchet MS"/>
              </a:rPr>
              <a:t>Withhold $10,000,</a:t>
            </a:r>
            <a:r>
              <a:rPr sz="2400" spc="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or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full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payment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if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less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than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$10,000,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from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spc="-50" dirty="0">
                <a:latin typeface="Trebuchet MS"/>
                <a:cs typeface="Trebuchet MS"/>
              </a:rPr>
              <a:t>a </a:t>
            </a:r>
            <a:r>
              <a:rPr sz="2400" dirty="0">
                <a:latin typeface="Trebuchet MS"/>
                <a:cs typeface="Trebuchet MS"/>
              </a:rPr>
              <a:t>prime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contractor’s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final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payment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pending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receipt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of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complete </a:t>
            </a:r>
            <a:r>
              <a:rPr sz="2400" dirty="0">
                <a:latin typeface="Trebuchet MS"/>
                <a:cs typeface="Trebuchet MS"/>
              </a:rPr>
              <a:t>and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accurate</a:t>
            </a:r>
            <a:r>
              <a:rPr sz="2400" dirty="0">
                <a:latin typeface="Trebuchet MS"/>
                <a:cs typeface="Trebuchet MS"/>
              </a:rPr>
              <a:t>	STD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817.</a:t>
            </a:r>
            <a:r>
              <a:rPr sz="2400" spc="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Do not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withhold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more than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$10,000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for </a:t>
            </a:r>
            <a:r>
              <a:rPr sz="2400" dirty="0">
                <a:latin typeface="Trebuchet MS"/>
                <a:cs typeface="Trebuchet MS"/>
              </a:rPr>
              <a:t>the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purposes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of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ensuring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compliance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with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the</a:t>
            </a:r>
            <a:r>
              <a:rPr sz="2400" dirty="0">
                <a:latin typeface="Trebuchet MS"/>
                <a:cs typeface="Trebuchet MS"/>
              </a:rPr>
              <a:t>	STD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817 </a:t>
            </a:r>
            <a:r>
              <a:rPr sz="2400" dirty="0">
                <a:latin typeface="Trebuchet MS"/>
                <a:cs typeface="Trebuchet MS"/>
              </a:rPr>
              <a:t>certification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requirement.</a:t>
            </a:r>
            <a:endParaRPr sz="24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68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rebuchet MS"/>
                <a:cs typeface="Trebuchet MS"/>
              </a:rPr>
              <a:t>Receive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and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review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STD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817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for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completeness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and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accuracy.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9606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2860" y="682764"/>
            <a:ext cx="7896939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SCM</a:t>
            </a:r>
            <a:r>
              <a:rPr sz="4400" spc="-150" dirty="0"/>
              <a:t> </a:t>
            </a:r>
            <a:r>
              <a:rPr sz="4400" spc="-30" dirty="0"/>
              <a:t>Volume</a:t>
            </a:r>
            <a:r>
              <a:rPr sz="4400" spc="-140" dirty="0"/>
              <a:t> </a:t>
            </a:r>
            <a:r>
              <a:rPr sz="4400" dirty="0"/>
              <a:t>2</a:t>
            </a:r>
            <a:r>
              <a:rPr sz="4400" spc="-145" dirty="0"/>
              <a:t> </a:t>
            </a:r>
            <a:r>
              <a:rPr sz="4400" dirty="0"/>
              <a:t>Chapter</a:t>
            </a:r>
            <a:r>
              <a:rPr sz="4400" spc="-135" dirty="0"/>
              <a:t> </a:t>
            </a:r>
            <a:r>
              <a:rPr sz="4400" spc="-25" dirty="0"/>
              <a:t>12</a:t>
            </a:r>
            <a:r>
              <a:rPr lang="en-US" sz="4400" spc="-25" dirty="0"/>
              <a:t> </a:t>
            </a:r>
            <a:r>
              <a:rPr lang="en-US" sz="4400" spc="-25" dirty="0">
                <a:solidFill>
                  <a:schemeClr val="bg1"/>
                </a:solidFill>
              </a:rPr>
              <a:t>Pt 2</a:t>
            </a:r>
            <a:endParaRPr sz="44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4600" y="1369335"/>
            <a:ext cx="9385935" cy="49669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4965" marR="10160" indent="-342265">
              <a:lnSpc>
                <a:spcPts val="2380"/>
              </a:lnSpc>
              <a:spcBef>
                <a:spcPts val="395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  <a:tab pos="939800" algn="l"/>
              </a:tabLst>
            </a:pPr>
            <a:r>
              <a:rPr sz="2200" dirty="0">
                <a:latin typeface="Trebuchet MS"/>
                <a:cs typeface="Trebuchet MS"/>
              </a:rPr>
              <a:t>Authorize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payment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of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withhold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upon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review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and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determination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that </a:t>
            </a:r>
            <a:r>
              <a:rPr sz="2200" spc="-25" dirty="0">
                <a:latin typeface="Trebuchet MS"/>
                <a:cs typeface="Trebuchet MS"/>
              </a:rPr>
              <a:t>the</a:t>
            </a:r>
            <a:r>
              <a:rPr sz="2200" dirty="0">
                <a:latin typeface="Trebuchet MS"/>
                <a:cs typeface="Trebuchet MS"/>
              </a:rPr>
              <a:t>	STD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received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is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accurate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and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complete.</a:t>
            </a:r>
            <a:endParaRPr sz="2200" dirty="0">
              <a:latin typeface="Trebuchet MS"/>
              <a:cs typeface="Trebuchet MS"/>
            </a:endParaRPr>
          </a:p>
          <a:p>
            <a:pPr marL="354965" marR="38735" indent="-342900">
              <a:lnSpc>
                <a:spcPts val="2380"/>
              </a:lnSpc>
              <a:spcBef>
                <a:spcPts val="990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  <a:tab pos="4889500" algn="l"/>
              </a:tabLst>
            </a:pPr>
            <a:r>
              <a:rPr sz="2200" dirty="0">
                <a:latin typeface="Trebuchet MS"/>
                <a:cs typeface="Trebuchet MS"/>
              </a:rPr>
              <a:t>If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STD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is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received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but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is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found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by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department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be </a:t>
            </a:r>
            <a:r>
              <a:rPr sz="2200" dirty="0">
                <a:latin typeface="Trebuchet MS"/>
                <a:cs typeface="Trebuchet MS"/>
              </a:rPr>
              <a:t>incomplete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or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inaccurate,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or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if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the</a:t>
            </a:r>
            <a:r>
              <a:rPr sz="2200" dirty="0">
                <a:latin typeface="Trebuchet MS"/>
                <a:cs typeface="Trebuchet MS"/>
              </a:rPr>
              <a:t>	STD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is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not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received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by</a:t>
            </a:r>
            <a:r>
              <a:rPr sz="2200" spc="-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final </a:t>
            </a:r>
            <a:r>
              <a:rPr sz="2200" dirty="0">
                <a:latin typeface="Trebuchet MS"/>
                <a:cs typeface="Trebuchet MS"/>
              </a:rPr>
              <a:t>invoice,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department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must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send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prime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contractor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cure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notice </a:t>
            </a:r>
            <a:r>
              <a:rPr sz="2200" dirty="0">
                <a:latin typeface="Trebuchet MS"/>
                <a:cs typeface="Trebuchet MS"/>
              </a:rPr>
              <a:t>allowing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least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15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calendar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days,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but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not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more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than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30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calendar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days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meet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certification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requirements.</a:t>
            </a:r>
            <a:r>
              <a:rPr sz="2200" spc="-7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notice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must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inform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the </a:t>
            </a:r>
            <a:r>
              <a:rPr sz="2200" dirty="0">
                <a:latin typeface="Trebuchet MS"/>
                <a:cs typeface="Trebuchet MS"/>
              </a:rPr>
              <a:t>prime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contractor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of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consequence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of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permanent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deduction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if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the </a:t>
            </a:r>
            <a:r>
              <a:rPr sz="2200" dirty="0">
                <a:latin typeface="Trebuchet MS"/>
                <a:cs typeface="Trebuchet MS"/>
              </a:rPr>
              <a:t>prime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refuses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comply.</a:t>
            </a:r>
            <a:endParaRPr sz="2200" dirty="0">
              <a:latin typeface="Trebuchet MS"/>
              <a:cs typeface="Trebuchet MS"/>
            </a:endParaRPr>
          </a:p>
          <a:p>
            <a:pPr marL="354965" marR="338455" indent="-342265">
              <a:lnSpc>
                <a:spcPts val="2380"/>
              </a:lnSpc>
              <a:spcBef>
                <a:spcPts val="975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latin typeface="Trebuchet MS"/>
                <a:cs typeface="Trebuchet MS"/>
              </a:rPr>
              <a:t>Permanently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deduct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withheld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amount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when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prime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contractor </a:t>
            </a:r>
            <a:r>
              <a:rPr sz="2200" dirty="0">
                <a:latin typeface="Trebuchet MS"/>
                <a:cs typeface="Trebuchet MS"/>
              </a:rPr>
              <a:t>refuses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comply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with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STD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requirement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after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given </a:t>
            </a:r>
            <a:r>
              <a:rPr sz="2200" dirty="0">
                <a:latin typeface="Trebuchet MS"/>
                <a:cs typeface="Trebuchet MS"/>
              </a:rPr>
              <a:t>opportunity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cure.</a:t>
            </a:r>
            <a:endParaRPr sz="2200" dirty="0">
              <a:latin typeface="Trebuchet MS"/>
              <a:cs typeface="Trebuchet MS"/>
            </a:endParaRPr>
          </a:p>
          <a:p>
            <a:pPr marL="354965" marR="5080" indent="-342265">
              <a:lnSpc>
                <a:spcPts val="2380"/>
              </a:lnSpc>
              <a:spcBef>
                <a:spcPts val="990"/>
              </a:spcBef>
              <a:buClr>
                <a:srgbClr val="90C225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state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department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receiving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goods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or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services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must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retain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in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25" dirty="0">
                <a:latin typeface="Trebuchet MS"/>
                <a:cs typeface="Trebuchet MS"/>
              </a:rPr>
              <a:t>the </a:t>
            </a:r>
            <a:r>
              <a:rPr sz="2200" dirty="0">
                <a:latin typeface="Trebuchet MS"/>
                <a:cs typeface="Trebuchet MS"/>
              </a:rPr>
              <a:t>procurement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file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all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records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related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to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the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Prime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Contractors' </a:t>
            </a:r>
            <a:r>
              <a:rPr sz="2200" dirty="0">
                <a:latin typeface="Trebuchet MS"/>
                <a:cs typeface="Trebuchet MS"/>
              </a:rPr>
              <a:t>Certification-</a:t>
            </a:r>
            <a:r>
              <a:rPr sz="2200" spc="-6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DVBE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Contract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Report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(STD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817)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submittal.</a:t>
            </a:r>
            <a:endParaRPr sz="2200" dirty="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9606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2" y="626618"/>
            <a:ext cx="8845128" cy="1391528"/>
          </a:xfrm>
          <a:prstGeom prst="rect">
            <a:avLst/>
          </a:prstGeom>
        </p:spPr>
        <p:txBody>
          <a:bodyPr vert="horz" wrap="square" lIns="0" tIns="1588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2021</a:t>
            </a:r>
            <a:r>
              <a:rPr sz="4000" spc="-15" dirty="0"/>
              <a:t> </a:t>
            </a:r>
            <a:r>
              <a:rPr sz="4000" dirty="0"/>
              <a:t>Legislation</a:t>
            </a:r>
            <a:r>
              <a:rPr sz="4000" spc="-45" dirty="0"/>
              <a:t> </a:t>
            </a:r>
            <a:r>
              <a:rPr sz="4000" dirty="0"/>
              <a:t>Impacting</a:t>
            </a:r>
            <a:r>
              <a:rPr sz="4000" spc="-40" dirty="0"/>
              <a:t> </a:t>
            </a:r>
            <a:r>
              <a:rPr sz="4000" spc="-25" dirty="0"/>
              <a:t>the </a:t>
            </a:r>
            <a:r>
              <a:rPr sz="4000" spc="-10" dirty="0"/>
              <a:t>Report</a:t>
            </a:r>
            <a:r>
              <a:rPr lang="en-US" sz="4000" spc="-10" dirty="0"/>
              <a:t> </a:t>
            </a:r>
            <a:r>
              <a:rPr lang="en-US" sz="4000" spc="-10" dirty="0">
                <a:solidFill>
                  <a:schemeClr val="bg1"/>
                </a:solidFill>
              </a:rPr>
              <a:t>Pt 1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4" y="2182940"/>
            <a:ext cx="8375015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Font typeface="Wingdings 3"/>
              <a:buChar char=""/>
              <a:tabLst>
                <a:tab pos="355600" algn="l"/>
              </a:tabLst>
            </a:pP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AB</a:t>
            </a:r>
            <a:r>
              <a:rPr sz="28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230</a:t>
            </a:r>
            <a:r>
              <a:rPr sz="28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(Brough,</a:t>
            </a:r>
            <a:r>
              <a:rPr sz="28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Chapter</a:t>
            </a:r>
            <a:r>
              <a:rPr sz="2800" b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676,</a:t>
            </a:r>
            <a:r>
              <a:rPr sz="28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Statutes</a:t>
            </a:r>
            <a:r>
              <a:rPr sz="2800" b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8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spc="-10" dirty="0">
                <a:solidFill>
                  <a:srgbClr val="404040"/>
                </a:solidFill>
                <a:latin typeface="Trebuchet MS"/>
                <a:cs typeface="Trebuchet MS"/>
              </a:rPr>
              <a:t>2019)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amended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999.5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Military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Veterans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Code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Sections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14839</a:t>
            </a:r>
            <a:r>
              <a:rPr sz="2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14841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Government</a:t>
            </a:r>
            <a:r>
              <a:rPr sz="2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Code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added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10230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to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Public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Contract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Code.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0C225"/>
              </a:buClr>
              <a:buFont typeface="Wingdings 3"/>
              <a:buChar char=""/>
            </a:pPr>
            <a:endParaRPr sz="2850">
              <a:latin typeface="Trebuchet MS"/>
              <a:cs typeface="Trebuchet MS"/>
            </a:endParaRPr>
          </a:p>
          <a:p>
            <a:pPr marL="354965" marR="283210" indent="-342900" algn="just">
              <a:lnSpc>
                <a:spcPct val="100000"/>
              </a:lnSpc>
              <a:buClr>
                <a:srgbClr val="90C225"/>
              </a:buClr>
              <a:buFont typeface="Wingdings 3"/>
              <a:buChar char=""/>
              <a:tabLst>
                <a:tab pos="355600" algn="l"/>
              </a:tabLst>
            </a:pP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AB</a:t>
            </a:r>
            <a:r>
              <a:rPr sz="28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1365</a:t>
            </a:r>
            <a:r>
              <a:rPr sz="28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spc="-35" dirty="0">
                <a:solidFill>
                  <a:srgbClr val="404040"/>
                </a:solidFill>
                <a:latin typeface="Trebuchet MS"/>
                <a:cs typeface="Trebuchet MS"/>
              </a:rPr>
              <a:t>(Veterans</a:t>
            </a:r>
            <a:r>
              <a:rPr sz="2800" b="1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Affairs</a:t>
            </a:r>
            <a:r>
              <a:rPr sz="2800" b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Committee,</a:t>
            </a:r>
            <a:r>
              <a:rPr sz="2800" b="1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spc="-10" dirty="0">
                <a:solidFill>
                  <a:srgbClr val="404040"/>
                </a:solidFill>
                <a:latin typeface="Trebuchet MS"/>
                <a:cs typeface="Trebuchet MS"/>
              </a:rPr>
              <a:t>Chapter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689,</a:t>
            </a:r>
            <a:r>
              <a:rPr sz="2800" b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Statutes</a:t>
            </a:r>
            <a:r>
              <a:rPr sz="2800" b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8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404040"/>
                </a:solidFill>
                <a:latin typeface="Trebuchet MS"/>
                <a:cs typeface="Trebuchet MS"/>
              </a:rPr>
              <a:t>2019)</a:t>
            </a:r>
            <a:r>
              <a:rPr sz="28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added</a:t>
            </a:r>
            <a:r>
              <a:rPr sz="2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Section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999.55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to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8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Military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Veterans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Code.</a:t>
            </a:r>
            <a:endParaRPr sz="2800">
              <a:latin typeface="Trebuchet MS"/>
              <a:cs typeface="Trebuchet MS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20802"/>
            <a:ext cx="1006589" cy="43433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Office</a:t>
            </a:r>
            <a:r>
              <a:rPr spc="-3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Small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Disabled</a:t>
            </a:r>
            <a:r>
              <a:rPr spc="-30" dirty="0"/>
              <a:t> </a:t>
            </a:r>
            <a:r>
              <a:rPr dirty="0"/>
              <a:t>Veteran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35" dirty="0"/>
              <a:t> </a:t>
            </a:r>
            <a:r>
              <a:rPr dirty="0"/>
              <a:t>Enterprise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spc="-10" dirty="0"/>
              <a:t>(OSDS)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10" dirty="0"/>
              <a:t>2/16/2023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2157</Words>
  <Application>Microsoft Office PowerPoint</Application>
  <PresentationFormat>Widescreen</PresentationFormat>
  <Paragraphs>253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Wingdings 3</vt:lpstr>
      <vt:lpstr>Office Theme</vt:lpstr>
      <vt:lpstr>Disabled Veteran Business Enterprise (DVBE) Subcontracting Report</vt:lpstr>
      <vt:lpstr>Introduction</vt:lpstr>
      <vt:lpstr>Training Outline</vt:lpstr>
      <vt:lpstr>DVBE SUBCONTRACTING REPORT WEBPAGE</vt:lpstr>
      <vt:lpstr>Reports Forms and Instructions</vt:lpstr>
      <vt:lpstr>STATUTORY AND REGULATORY REQUIREMENTS</vt:lpstr>
      <vt:lpstr>SCM Volume 2 Chapter 12 Pt 1</vt:lpstr>
      <vt:lpstr>SCM Volume 2 Chapter 12 Pt 2</vt:lpstr>
      <vt:lpstr>2021 Legislation Impacting the Report Pt 1</vt:lpstr>
      <vt:lpstr>2021 Legislation Impacting the Report Pt 2</vt:lpstr>
      <vt:lpstr>PRIME CONTRACTOR'S CERTIFICATION - DVBE SUBCONTRACTOR REPORT (STD 817), FORMERLY DGS PD 810P</vt:lpstr>
      <vt:lpstr>PRIME CONTRACTOR'S CERTIFICATION - DVBE SUBCONTRACTOR REPORT (STD 817)</vt:lpstr>
      <vt:lpstr>PRIME CONTRACTOR'S CERTIFICATION - DVBE SUBCONTRACTOR REPORT (STD 817) Cont.</vt:lpstr>
      <vt:lpstr>PRIME CONTRACTOR'S CERTIFICATION - DVBE SUBCONTRACTOR REPORT (STD 817)- Cont.</vt:lpstr>
      <vt:lpstr>PRIME CONTRACTOR'S CERTIFICATION - DVBE SUBCONTRACTOR REPORT (STD 817) Form</vt:lpstr>
      <vt:lpstr>Leveraged Procurement Agreements with DVBE subcontractors- Departments</vt:lpstr>
      <vt:lpstr>Leveraged Procurement Agreements with DVBE subcontractors- Department of General Services (DGS)</vt:lpstr>
      <vt:lpstr>STATE DEPARTMENT’S CONTRACTOR DVBE SUBCONTRACTING CONSOLIDATION REPORT (DGS PD 810D)</vt:lpstr>
      <vt:lpstr>STATE DEPARTMENT’S CONTRACTOR DVBE SUBCONTRACTING CONSOLIDATION REPORT (DGS PD 810D) Pt 1</vt:lpstr>
      <vt:lpstr>STATE DEPARTMENT’S CONTRACTOR DVBE SUBCONTRACTING CONSOLIDATION REPORT (DGS PD 810D) Pt 2</vt:lpstr>
      <vt:lpstr>STATE DEPARTMENT’S CONTRACTOR DVBE SUBCONTRACTING CONSOLIDATION REPORT (DGS PD 810D) Pt 3</vt:lpstr>
      <vt:lpstr>STATE DEPARTMENT’S REPORT DGS PD 810D</vt:lpstr>
      <vt:lpstr>Reporting Required</vt:lpstr>
      <vt:lpstr>Email OSDSReports@dgs.ca.gov</vt:lpstr>
      <vt:lpstr>For questions on the DVBE Program Requirements email: SB.DVBEcompliance@dgs.ca.gov</vt:lpstr>
      <vt:lpstr>THANK YOU!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Disabled Veteran Business Enterprise  (DVBE) Subcontracting Report</dc:title>
  <dc:creator>Srivastava, Mamta@DGS</dc:creator>
  <cp:lastModifiedBy>Houston, Elliott@DGS</cp:lastModifiedBy>
  <cp:revision>2</cp:revision>
  <dcterms:created xsi:type="dcterms:W3CDTF">2023-03-24T16:53:37Z</dcterms:created>
  <dcterms:modified xsi:type="dcterms:W3CDTF">2023-03-28T15:42:29Z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2023-03-24T00:00:00Z</vt:filetime>
  </property>
  <property fmtid="{D5CDD505-2E9C-101B-9397-08002B2CF9AE}" pid="5" name="Producer">
    <vt:lpwstr>Adobe PDF Library 22.3.90</vt:lpwstr>
  </property>
</Properties>
</file>