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3" r:id="rId1"/>
  </p:sldMasterIdLst>
  <p:notesMasterIdLst>
    <p:notesMasterId r:id="rId21"/>
  </p:notesMasterIdLst>
  <p:sldIdLst>
    <p:sldId id="256" r:id="rId2"/>
    <p:sldId id="487" r:id="rId3"/>
    <p:sldId id="496" r:id="rId4"/>
    <p:sldId id="257" r:id="rId5"/>
    <p:sldId id="495" r:id="rId6"/>
    <p:sldId id="260" r:id="rId7"/>
    <p:sldId id="494" r:id="rId8"/>
    <p:sldId id="269" r:id="rId9"/>
    <p:sldId id="268" r:id="rId10"/>
    <p:sldId id="497" r:id="rId11"/>
    <p:sldId id="270" r:id="rId12"/>
    <p:sldId id="493" r:id="rId13"/>
    <p:sldId id="271" r:id="rId14"/>
    <p:sldId id="261" r:id="rId15"/>
    <p:sldId id="262" r:id="rId16"/>
    <p:sldId id="488" r:id="rId17"/>
    <p:sldId id="489" r:id="rId18"/>
    <p:sldId id="490" r:id="rId19"/>
    <p:sldId id="491"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4" autoAdjust="0"/>
    <p:restoredTop sz="94712" autoAdjust="0"/>
  </p:normalViewPr>
  <p:slideViewPr>
    <p:cSldViewPr snapToGrid="0">
      <p:cViewPr varScale="1">
        <p:scale>
          <a:sx n="103" d="100"/>
          <a:sy n="103" d="100"/>
        </p:scale>
        <p:origin x="126" y="216"/>
      </p:cViewPr>
      <p:guideLst/>
    </p:cSldViewPr>
  </p:slideViewPr>
  <p:outlineViewPr>
    <p:cViewPr>
      <p:scale>
        <a:sx n="33" d="100"/>
        <a:sy n="33" d="100"/>
      </p:scale>
      <p:origin x="0" y="-13698"/>
    </p:cViewPr>
  </p:outlineViewPr>
  <p:notesTextViewPr>
    <p:cViewPr>
      <p:scale>
        <a:sx n="1" d="1"/>
        <a:sy n="1" d="1"/>
      </p:scale>
      <p:origin x="0" y="0"/>
    </p:cViewPr>
  </p:notesTextViewPr>
  <p:sorterViewPr>
    <p:cViewPr>
      <p:scale>
        <a:sx n="160" d="100"/>
        <a:sy n="16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E8D15F-1848-4A3A-B606-6A8AADE55912}" type="datetimeFigureOut">
              <a:rPr lang="en-US" smtClean="0"/>
              <a:t>7/25/2022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2C5A5D-1A9C-45EC-97CB-F2AA2A62AB6D}" type="slidenum">
              <a:rPr lang="en-US" smtClean="0"/>
              <a:t>‹#›</a:t>
            </a:fld>
            <a:endParaRPr lang="en-US" dirty="0"/>
          </a:p>
        </p:txBody>
      </p:sp>
    </p:spTree>
    <p:extLst>
      <p:ext uri="{BB962C8B-B14F-4D97-AF65-F5344CB8AC3E}">
        <p14:creationId xmlns:p14="http://schemas.microsoft.com/office/powerpoint/2010/main" val="1116262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p:spPr>
        <p:txBody>
          <a:bodyPr/>
          <a:lstStyle/>
          <a:p>
            <a:endParaRPr lang="en-US" altLang="en-US" dirty="0"/>
          </a:p>
        </p:txBody>
      </p:sp>
      <p:sp>
        <p:nvSpPr>
          <p:cNvPr id="4" name="Slide Number Placeholder 3"/>
          <p:cNvSpPr>
            <a:spLocks noGrp="1"/>
          </p:cNvSpPr>
          <p:nvPr>
            <p:ph type="sldNum" sz="quarter" idx="5"/>
          </p:nvPr>
        </p:nvSpPr>
        <p:spPr/>
        <p:txBody>
          <a:bodyPr/>
          <a:lstStyle/>
          <a:p>
            <a:pPr>
              <a:defRPr/>
            </a:pPr>
            <a:fld id="{6DBF2B34-AB4A-4C7C-9309-9BEB2211F419}" type="slidenum">
              <a:rPr lang="en-US" smtClean="0"/>
              <a:pPr>
                <a:defRPr/>
              </a:pPr>
              <a:t>2</a:t>
            </a:fld>
            <a:endParaRPr lang="en-US" dirty="0"/>
          </a:p>
        </p:txBody>
      </p:sp>
      <p:sp>
        <p:nvSpPr>
          <p:cNvPr id="2" name="Date Placeholder 1"/>
          <p:cNvSpPr>
            <a:spLocks noGrp="1"/>
          </p:cNvSpPr>
          <p:nvPr>
            <p:ph type="dt"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r>
              <a:rPr lang="en-US" dirty="0"/>
              <a:t>02.26.19     OFFICE OF SMALL BUSINESS AND DVBE SERVICES, DGS</a:t>
            </a:r>
          </a:p>
        </p:txBody>
      </p:sp>
    </p:spTree>
    <p:extLst>
      <p:ext uri="{BB962C8B-B14F-4D97-AF65-F5344CB8AC3E}">
        <p14:creationId xmlns:p14="http://schemas.microsoft.com/office/powerpoint/2010/main" val="23463980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p:spPr>
        <p:txBody>
          <a:bodyPr/>
          <a:lstStyle/>
          <a:p>
            <a:endParaRPr lang="en-US" altLang="en-US" dirty="0"/>
          </a:p>
        </p:txBody>
      </p:sp>
      <p:sp>
        <p:nvSpPr>
          <p:cNvPr id="4" name="Slide Number Placeholder 3"/>
          <p:cNvSpPr>
            <a:spLocks noGrp="1"/>
          </p:cNvSpPr>
          <p:nvPr>
            <p:ph type="sldNum" sz="quarter" idx="5"/>
          </p:nvPr>
        </p:nvSpPr>
        <p:spPr/>
        <p:txBody>
          <a:bodyPr/>
          <a:lstStyle/>
          <a:p>
            <a:pPr>
              <a:defRPr/>
            </a:pPr>
            <a:fld id="{6DBF2B34-AB4A-4C7C-9309-9BEB2211F419}" type="slidenum">
              <a:rPr lang="en-US" smtClean="0"/>
              <a:pPr>
                <a:defRPr/>
              </a:pPr>
              <a:t>3</a:t>
            </a:fld>
            <a:endParaRPr lang="en-US" dirty="0"/>
          </a:p>
        </p:txBody>
      </p:sp>
      <p:sp>
        <p:nvSpPr>
          <p:cNvPr id="2" name="Date Placeholder 1"/>
          <p:cNvSpPr>
            <a:spLocks noGrp="1"/>
          </p:cNvSpPr>
          <p:nvPr>
            <p:ph type="dt"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r>
              <a:rPr lang="en-US" dirty="0"/>
              <a:t>02.26.19     OFFICE OF SMALL BUSINESS AND DVBE SERVICES, DGS</a:t>
            </a:r>
          </a:p>
        </p:txBody>
      </p:sp>
    </p:spTree>
    <p:extLst>
      <p:ext uri="{BB962C8B-B14F-4D97-AF65-F5344CB8AC3E}">
        <p14:creationId xmlns:p14="http://schemas.microsoft.com/office/powerpoint/2010/main" val="26760983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sz="1200"/>
            </a:lvl1pPr>
          </a:lstStyle>
          <a:p>
            <a:fld id="{59FD5089-E211-4489-BC3B-8C68AC396DB2}" type="datetime1">
              <a:rPr lang="en-US" smtClean="0"/>
              <a:pPr/>
              <a:t>7/25/2022</a:t>
            </a:fld>
            <a:endParaRPr lang="en-US" dirty="0"/>
          </a:p>
        </p:txBody>
      </p:sp>
      <p:sp>
        <p:nvSpPr>
          <p:cNvPr id="5" name="Footer Placeholder 4"/>
          <p:cNvSpPr>
            <a:spLocks noGrp="1"/>
          </p:cNvSpPr>
          <p:nvPr>
            <p:ph type="ftr" sz="quarter" idx="11"/>
          </p:nvPr>
        </p:nvSpPr>
        <p:spPr/>
        <p:txBody>
          <a:bodyPr/>
          <a:lstStyle>
            <a:lvl1pPr>
              <a:defRPr sz="1200"/>
            </a:lvl1pPr>
          </a:lstStyle>
          <a:p>
            <a:r>
              <a:rPr lang="en-US" dirty="0"/>
              <a:t>Office Of Small Business And DVBE Services, DGS </a:t>
            </a:r>
          </a:p>
        </p:txBody>
      </p:sp>
      <p:sp>
        <p:nvSpPr>
          <p:cNvPr id="6" name="Slide Number Placeholder 5"/>
          <p:cNvSpPr>
            <a:spLocks noGrp="1"/>
          </p:cNvSpPr>
          <p:nvPr>
            <p:ph type="sldNum" sz="quarter" idx="12"/>
          </p:nvPr>
        </p:nvSpPr>
        <p:spPr/>
        <p:txBody>
          <a:bodyPr/>
          <a:lstStyle>
            <a:lvl1pPr>
              <a:defRPr/>
            </a:lvl1pPr>
          </a:lstStyle>
          <a:p>
            <a:r>
              <a:rPr lang="en-US" dirty="0"/>
              <a:t>12</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027" name="Picture 3">
            <a:extLst>
              <a:ext uri="{FF2B5EF4-FFF2-40B4-BE49-F238E27FC236}">
                <a16:creationId xmlns:a16="http://schemas.microsoft.com/office/drawing/2014/main" id="{33C22D95-EC48-497F-85B2-A095B6FD1B6F}"/>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14773" y="206734"/>
            <a:ext cx="1882870" cy="3642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24095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BEE9DA-C649-4644-A06A-E1C7DFE4D23F}" type="datetime1">
              <a:rPr lang="en-US" smtClean="0"/>
              <a:t>7/25/2022</a:t>
            </a:fld>
            <a:endParaRPr lang="en-US" dirty="0"/>
          </a:p>
        </p:txBody>
      </p:sp>
      <p:sp>
        <p:nvSpPr>
          <p:cNvPr id="5" name="Footer Placeholder 4"/>
          <p:cNvSpPr>
            <a:spLocks noGrp="1"/>
          </p:cNvSpPr>
          <p:nvPr>
            <p:ph type="ftr" sz="quarter" idx="11"/>
          </p:nvPr>
        </p:nvSpPr>
        <p:spPr/>
        <p:txBody>
          <a:bodyPr/>
          <a:lstStyle/>
          <a:p>
            <a:r>
              <a:rPr lang="en-US" dirty="0"/>
              <a:t>Office Of Small Business And DVBE Services, DGS </a:t>
            </a:r>
          </a:p>
        </p:txBody>
      </p:sp>
      <p:sp>
        <p:nvSpPr>
          <p:cNvPr id="6" name="Slide Number Placeholder 5"/>
          <p:cNvSpPr>
            <a:spLocks noGrp="1"/>
          </p:cNvSpPr>
          <p:nvPr>
            <p:ph type="sldNum" sz="quarter" idx="12"/>
          </p:nvPr>
        </p:nvSpPr>
        <p:spPr/>
        <p:txBody>
          <a:bodyPr/>
          <a:lstStyle/>
          <a:p>
            <a:fld id="{F78C660C-FE7A-48D0-9DA8-982BA834B554}" type="slidenum">
              <a:rPr lang="en-US" smtClean="0"/>
              <a:t>‹#›</a:t>
            </a:fld>
            <a:endParaRPr lang="en-US" dirty="0"/>
          </a:p>
        </p:txBody>
      </p:sp>
    </p:spTree>
    <p:extLst>
      <p:ext uri="{BB962C8B-B14F-4D97-AF65-F5344CB8AC3E}">
        <p14:creationId xmlns:p14="http://schemas.microsoft.com/office/powerpoint/2010/main" val="9057085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B48EB-DDE3-4F4A-9304-4E82A2BBA893}" type="datetime1">
              <a:rPr lang="en-US" smtClean="0"/>
              <a:t>7/25/2022</a:t>
            </a:fld>
            <a:endParaRPr lang="en-US" dirty="0"/>
          </a:p>
        </p:txBody>
      </p:sp>
      <p:sp>
        <p:nvSpPr>
          <p:cNvPr id="5" name="Footer Placeholder 4"/>
          <p:cNvSpPr>
            <a:spLocks noGrp="1"/>
          </p:cNvSpPr>
          <p:nvPr>
            <p:ph type="ftr" sz="quarter" idx="11"/>
          </p:nvPr>
        </p:nvSpPr>
        <p:spPr/>
        <p:txBody>
          <a:bodyPr/>
          <a:lstStyle/>
          <a:p>
            <a:r>
              <a:rPr lang="en-US" dirty="0"/>
              <a:t>Office Of Small Business And DVBE Services, DGS </a:t>
            </a:r>
          </a:p>
        </p:txBody>
      </p:sp>
      <p:sp>
        <p:nvSpPr>
          <p:cNvPr id="6" name="Slide Number Placeholder 5"/>
          <p:cNvSpPr>
            <a:spLocks noGrp="1"/>
          </p:cNvSpPr>
          <p:nvPr>
            <p:ph type="sldNum" sz="quarter" idx="12"/>
          </p:nvPr>
        </p:nvSpPr>
        <p:spPr/>
        <p:txBody>
          <a:bodyPr/>
          <a:lstStyle/>
          <a:p>
            <a:fld id="{F78C660C-FE7A-48D0-9DA8-982BA834B554}" type="slidenum">
              <a:rPr lang="en-US" smtClean="0"/>
              <a:t>‹#›</a:t>
            </a:fld>
            <a:endParaRPr lang="en-US" dirty="0"/>
          </a:p>
        </p:txBody>
      </p:sp>
    </p:spTree>
    <p:extLst>
      <p:ext uri="{BB962C8B-B14F-4D97-AF65-F5344CB8AC3E}">
        <p14:creationId xmlns:p14="http://schemas.microsoft.com/office/powerpoint/2010/main" val="1840626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191F0C-98CB-4BA5-AC7A-A2F69226A531}" type="datetime1">
              <a:rPr lang="en-US" smtClean="0"/>
              <a:t>7/25/2022</a:t>
            </a:fld>
            <a:endParaRPr lang="en-US" dirty="0"/>
          </a:p>
        </p:txBody>
      </p:sp>
      <p:sp>
        <p:nvSpPr>
          <p:cNvPr id="5" name="Footer Placeholder 4"/>
          <p:cNvSpPr>
            <a:spLocks noGrp="1"/>
          </p:cNvSpPr>
          <p:nvPr>
            <p:ph type="ftr" sz="quarter" idx="11"/>
          </p:nvPr>
        </p:nvSpPr>
        <p:spPr/>
        <p:txBody>
          <a:bodyPr/>
          <a:lstStyle/>
          <a:p>
            <a:r>
              <a:rPr lang="en-US" dirty="0"/>
              <a:t>Office Of Small Business And DVBE Services, DGS </a:t>
            </a:r>
          </a:p>
        </p:txBody>
      </p:sp>
      <p:sp>
        <p:nvSpPr>
          <p:cNvPr id="6" name="Slide Number Placeholder 5"/>
          <p:cNvSpPr>
            <a:spLocks noGrp="1"/>
          </p:cNvSpPr>
          <p:nvPr>
            <p:ph type="sldNum" sz="quarter" idx="12"/>
          </p:nvPr>
        </p:nvSpPr>
        <p:spPr/>
        <p:txBody>
          <a:bodyPr/>
          <a:lstStyle/>
          <a:p>
            <a:fld id="{F78C660C-FE7A-48D0-9DA8-982BA834B554}" type="slidenum">
              <a:rPr lang="en-US" smtClean="0"/>
              <a:t>‹#›</a:t>
            </a:fld>
            <a:endParaRPr lang="en-US" dirty="0"/>
          </a:p>
        </p:txBody>
      </p:sp>
    </p:spTree>
    <p:extLst>
      <p:ext uri="{BB962C8B-B14F-4D97-AF65-F5344CB8AC3E}">
        <p14:creationId xmlns:p14="http://schemas.microsoft.com/office/powerpoint/2010/main" val="1811312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0784CE-F897-4E64-94E1-9A9BBF5B738D}" type="datetime1">
              <a:rPr lang="en-US" smtClean="0"/>
              <a:t>7/25/2022</a:t>
            </a:fld>
            <a:endParaRPr lang="en-US" dirty="0"/>
          </a:p>
        </p:txBody>
      </p:sp>
      <p:sp>
        <p:nvSpPr>
          <p:cNvPr id="5" name="Footer Placeholder 4"/>
          <p:cNvSpPr>
            <a:spLocks noGrp="1"/>
          </p:cNvSpPr>
          <p:nvPr>
            <p:ph type="ftr" sz="quarter" idx="11"/>
          </p:nvPr>
        </p:nvSpPr>
        <p:spPr/>
        <p:txBody>
          <a:bodyPr/>
          <a:lstStyle/>
          <a:p>
            <a:r>
              <a:rPr lang="en-US" dirty="0"/>
              <a:t>Office Of Small Business And DVBE Services, DGS </a:t>
            </a:r>
          </a:p>
        </p:txBody>
      </p:sp>
      <p:sp>
        <p:nvSpPr>
          <p:cNvPr id="6" name="Slide Number Placeholder 5"/>
          <p:cNvSpPr>
            <a:spLocks noGrp="1"/>
          </p:cNvSpPr>
          <p:nvPr>
            <p:ph type="sldNum" sz="quarter" idx="12"/>
          </p:nvPr>
        </p:nvSpPr>
        <p:spPr/>
        <p:txBody>
          <a:bodyPr/>
          <a:lstStyle/>
          <a:p>
            <a:fld id="{F78C660C-FE7A-48D0-9DA8-982BA834B554}"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9820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5517FC8-B2DF-447F-A28B-4F1676D8DA3F}" type="datetime1">
              <a:rPr lang="en-US" smtClean="0"/>
              <a:t>7/25/2022</a:t>
            </a:fld>
            <a:endParaRPr lang="en-US" dirty="0"/>
          </a:p>
        </p:txBody>
      </p:sp>
      <p:sp>
        <p:nvSpPr>
          <p:cNvPr id="6" name="Footer Placeholder 5"/>
          <p:cNvSpPr>
            <a:spLocks noGrp="1"/>
          </p:cNvSpPr>
          <p:nvPr>
            <p:ph type="ftr" sz="quarter" idx="11"/>
          </p:nvPr>
        </p:nvSpPr>
        <p:spPr/>
        <p:txBody>
          <a:bodyPr/>
          <a:lstStyle/>
          <a:p>
            <a:r>
              <a:rPr lang="en-US" dirty="0"/>
              <a:t>Office Of Small Business And DVBE Services, DGS </a:t>
            </a:r>
          </a:p>
        </p:txBody>
      </p:sp>
      <p:sp>
        <p:nvSpPr>
          <p:cNvPr id="7" name="Slide Number Placeholder 6"/>
          <p:cNvSpPr>
            <a:spLocks noGrp="1"/>
          </p:cNvSpPr>
          <p:nvPr>
            <p:ph type="sldNum" sz="quarter" idx="12"/>
          </p:nvPr>
        </p:nvSpPr>
        <p:spPr/>
        <p:txBody>
          <a:bodyPr/>
          <a:lstStyle/>
          <a:p>
            <a:fld id="{F78C660C-FE7A-48D0-9DA8-982BA834B554}" type="slidenum">
              <a:rPr lang="en-US" smtClean="0"/>
              <a:t>‹#›</a:t>
            </a:fld>
            <a:endParaRPr lang="en-US" dirty="0"/>
          </a:p>
        </p:txBody>
      </p:sp>
    </p:spTree>
    <p:extLst>
      <p:ext uri="{BB962C8B-B14F-4D97-AF65-F5344CB8AC3E}">
        <p14:creationId xmlns:p14="http://schemas.microsoft.com/office/powerpoint/2010/main" val="2547918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E6CFB3C-7217-4B1F-A672-9B6CD9815EB7}" type="datetime1">
              <a:rPr lang="en-US" smtClean="0"/>
              <a:t>7/25/2022</a:t>
            </a:fld>
            <a:endParaRPr lang="en-US" dirty="0"/>
          </a:p>
        </p:txBody>
      </p:sp>
      <p:sp>
        <p:nvSpPr>
          <p:cNvPr id="8" name="Footer Placeholder 7"/>
          <p:cNvSpPr>
            <a:spLocks noGrp="1"/>
          </p:cNvSpPr>
          <p:nvPr>
            <p:ph type="ftr" sz="quarter" idx="11"/>
          </p:nvPr>
        </p:nvSpPr>
        <p:spPr/>
        <p:txBody>
          <a:bodyPr/>
          <a:lstStyle/>
          <a:p>
            <a:r>
              <a:rPr lang="en-US" dirty="0"/>
              <a:t>Office Of Small Business And DVBE Services, DGS </a:t>
            </a:r>
          </a:p>
        </p:txBody>
      </p:sp>
      <p:sp>
        <p:nvSpPr>
          <p:cNvPr id="9" name="Slide Number Placeholder 8"/>
          <p:cNvSpPr>
            <a:spLocks noGrp="1"/>
          </p:cNvSpPr>
          <p:nvPr>
            <p:ph type="sldNum" sz="quarter" idx="12"/>
          </p:nvPr>
        </p:nvSpPr>
        <p:spPr/>
        <p:txBody>
          <a:bodyPr/>
          <a:lstStyle/>
          <a:p>
            <a:fld id="{F78C660C-FE7A-48D0-9DA8-982BA834B554}" type="slidenum">
              <a:rPr lang="en-US" smtClean="0"/>
              <a:t>‹#›</a:t>
            </a:fld>
            <a:endParaRPr lang="en-US" dirty="0"/>
          </a:p>
        </p:txBody>
      </p:sp>
    </p:spTree>
    <p:extLst>
      <p:ext uri="{BB962C8B-B14F-4D97-AF65-F5344CB8AC3E}">
        <p14:creationId xmlns:p14="http://schemas.microsoft.com/office/powerpoint/2010/main" val="404752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345576C-39ED-40D1-8E27-40CC5F937CED}" type="datetime1">
              <a:rPr lang="en-US" smtClean="0"/>
              <a:t>7/25/2022</a:t>
            </a:fld>
            <a:endParaRPr lang="en-US" dirty="0"/>
          </a:p>
        </p:txBody>
      </p:sp>
      <p:sp>
        <p:nvSpPr>
          <p:cNvPr id="4" name="Footer Placeholder 3"/>
          <p:cNvSpPr>
            <a:spLocks noGrp="1"/>
          </p:cNvSpPr>
          <p:nvPr>
            <p:ph type="ftr" sz="quarter" idx="11"/>
          </p:nvPr>
        </p:nvSpPr>
        <p:spPr/>
        <p:txBody>
          <a:bodyPr/>
          <a:lstStyle/>
          <a:p>
            <a:r>
              <a:rPr lang="en-US" dirty="0"/>
              <a:t>Office Of Small Business And DVBE Services, DGS </a:t>
            </a:r>
          </a:p>
        </p:txBody>
      </p:sp>
      <p:sp>
        <p:nvSpPr>
          <p:cNvPr id="5" name="Slide Number Placeholder 4"/>
          <p:cNvSpPr>
            <a:spLocks noGrp="1"/>
          </p:cNvSpPr>
          <p:nvPr>
            <p:ph type="sldNum" sz="quarter" idx="12"/>
          </p:nvPr>
        </p:nvSpPr>
        <p:spPr/>
        <p:txBody>
          <a:bodyPr/>
          <a:lstStyle/>
          <a:p>
            <a:fld id="{F78C660C-FE7A-48D0-9DA8-982BA834B554}" type="slidenum">
              <a:rPr lang="en-US" smtClean="0"/>
              <a:t>‹#›</a:t>
            </a:fld>
            <a:endParaRPr lang="en-US" dirty="0"/>
          </a:p>
        </p:txBody>
      </p:sp>
    </p:spTree>
    <p:extLst>
      <p:ext uri="{BB962C8B-B14F-4D97-AF65-F5344CB8AC3E}">
        <p14:creationId xmlns:p14="http://schemas.microsoft.com/office/powerpoint/2010/main" val="26332529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18CC832-6BA5-45E8-9597-4792BDE07123}" type="datetime1">
              <a:rPr lang="en-US" smtClean="0"/>
              <a:t>7/25/2022</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dirty="0"/>
              <a:t>Office Of Small Business And DVBE Services, DGS </a:t>
            </a:r>
          </a:p>
        </p:txBody>
      </p:sp>
      <p:sp>
        <p:nvSpPr>
          <p:cNvPr id="9" name="Slide Number Placeholder 8"/>
          <p:cNvSpPr>
            <a:spLocks noGrp="1"/>
          </p:cNvSpPr>
          <p:nvPr>
            <p:ph type="sldNum" sz="quarter" idx="12"/>
          </p:nvPr>
        </p:nvSpPr>
        <p:spPr/>
        <p:txBody>
          <a:bodyPr/>
          <a:lstStyle/>
          <a:p>
            <a:fld id="{F78C660C-FE7A-48D0-9DA8-982BA834B554}" type="slidenum">
              <a:rPr lang="en-US" smtClean="0"/>
              <a:t>‹#›</a:t>
            </a:fld>
            <a:endParaRPr lang="en-US" dirty="0"/>
          </a:p>
        </p:txBody>
      </p:sp>
    </p:spTree>
    <p:extLst>
      <p:ext uri="{BB962C8B-B14F-4D97-AF65-F5344CB8AC3E}">
        <p14:creationId xmlns:p14="http://schemas.microsoft.com/office/powerpoint/2010/main" val="1736276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E0C80BD-3FE3-4641-B4C1-ABBD6B172C42}" type="datetime1">
              <a:rPr lang="en-US" smtClean="0"/>
              <a:t>7/25/2022</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dirty="0"/>
              <a:t>Office Of Small Business And DVBE Services, DGS </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78C660C-FE7A-48D0-9DA8-982BA834B554}" type="slidenum">
              <a:rPr lang="en-US" smtClean="0"/>
              <a:t>‹#›</a:t>
            </a:fld>
            <a:endParaRPr lang="en-US" dirty="0"/>
          </a:p>
        </p:txBody>
      </p:sp>
    </p:spTree>
    <p:extLst>
      <p:ext uri="{BB962C8B-B14F-4D97-AF65-F5344CB8AC3E}">
        <p14:creationId xmlns:p14="http://schemas.microsoft.com/office/powerpoint/2010/main" val="1768623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99E1BF5-CCE2-40BC-9B43-55B43D6684F0}" type="datetime1">
              <a:rPr lang="en-US" smtClean="0"/>
              <a:t>7/25/2022</a:t>
            </a:fld>
            <a:endParaRPr lang="en-US" dirty="0"/>
          </a:p>
        </p:txBody>
      </p:sp>
      <p:sp>
        <p:nvSpPr>
          <p:cNvPr id="6" name="Footer Placeholder 5"/>
          <p:cNvSpPr>
            <a:spLocks noGrp="1"/>
          </p:cNvSpPr>
          <p:nvPr>
            <p:ph type="ftr" sz="quarter" idx="11"/>
          </p:nvPr>
        </p:nvSpPr>
        <p:spPr/>
        <p:txBody>
          <a:bodyPr/>
          <a:lstStyle/>
          <a:p>
            <a:r>
              <a:rPr lang="en-US" dirty="0"/>
              <a:t>Office Of Small Business And DVBE Services, DGS </a:t>
            </a:r>
          </a:p>
        </p:txBody>
      </p:sp>
      <p:sp>
        <p:nvSpPr>
          <p:cNvPr id="7" name="Slide Number Placeholder 6"/>
          <p:cNvSpPr>
            <a:spLocks noGrp="1"/>
          </p:cNvSpPr>
          <p:nvPr>
            <p:ph type="sldNum" sz="quarter" idx="12"/>
          </p:nvPr>
        </p:nvSpPr>
        <p:spPr/>
        <p:txBody>
          <a:bodyPr/>
          <a:lstStyle/>
          <a:p>
            <a:fld id="{F78C660C-FE7A-48D0-9DA8-982BA834B554}" type="slidenum">
              <a:rPr lang="en-US" smtClean="0"/>
              <a:t>‹#›</a:t>
            </a:fld>
            <a:endParaRPr lang="en-US" dirty="0"/>
          </a:p>
        </p:txBody>
      </p:sp>
    </p:spTree>
    <p:extLst>
      <p:ext uri="{BB962C8B-B14F-4D97-AF65-F5344CB8AC3E}">
        <p14:creationId xmlns:p14="http://schemas.microsoft.com/office/powerpoint/2010/main" val="4180611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0" y="6459784"/>
            <a:ext cx="1828800" cy="365760"/>
          </a:xfrm>
          <a:prstGeom prst="rect">
            <a:avLst/>
          </a:prstGeom>
        </p:spPr>
        <p:txBody>
          <a:bodyPr vert="horz" lIns="91440" tIns="45720" rIns="91440" bIns="45720" rtlCol="0" anchor="ctr"/>
          <a:lstStyle>
            <a:lvl1pPr algn="ctr">
              <a:defRPr sz="1200">
                <a:solidFill>
                  <a:schemeClr val="tx1"/>
                </a:solidFill>
              </a:defRPr>
            </a:lvl1pPr>
          </a:lstStyle>
          <a:p>
            <a:fld id="{A1F52948-8A0F-4B0D-911D-451BE687CFFB}" type="datetime1">
              <a:rPr lang="en-US" smtClean="0"/>
              <a:pPr/>
              <a:t>7/25/2022</a:t>
            </a:fld>
            <a:endParaRPr lang="en-US" dirty="0"/>
          </a:p>
        </p:txBody>
      </p:sp>
      <p:sp>
        <p:nvSpPr>
          <p:cNvPr id="5" name="Footer Placeholder 4"/>
          <p:cNvSpPr>
            <a:spLocks noGrp="1"/>
          </p:cNvSpPr>
          <p:nvPr>
            <p:ph type="ftr" sz="quarter" idx="3"/>
          </p:nvPr>
        </p:nvSpPr>
        <p:spPr>
          <a:xfrm>
            <a:off x="3352800" y="6459784"/>
            <a:ext cx="5486400" cy="365760"/>
          </a:xfrm>
          <a:prstGeom prst="rect">
            <a:avLst/>
          </a:prstGeom>
        </p:spPr>
        <p:txBody>
          <a:bodyPr vert="horz" lIns="91440" tIns="45720" rIns="91440" bIns="45720" rtlCol="0" anchor="ctr"/>
          <a:lstStyle>
            <a:lvl1pPr algn="ctr">
              <a:defRPr sz="1200" cap="all" baseline="0">
                <a:solidFill>
                  <a:schemeClr val="tx1"/>
                </a:solidFill>
              </a:defRPr>
            </a:lvl1pPr>
          </a:lstStyle>
          <a:p>
            <a:r>
              <a:rPr lang="en-US" dirty="0"/>
              <a:t>Office Of Small Business And DVBE Services, DGS </a:t>
            </a:r>
          </a:p>
        </p:txBody>
      </p:sp>
      <p:sp>
        <p:nvSpPr>
          <p:cNvPr id="6" name="Slide Number Placeholder 5"/>
          <p:cNvSpPr>
            <a:spLocks noGrp="1"/>
          </p:cNvSpPr>
          <p:nvPr>
            <p:ph type="sldNum" sz="quarter" idx="4"/>
          </p:nvPr>
        </p:nvSpPr>
        <p:spPr>
          <a:xfrm>
            <a:off x="11277600" y="6459785"/>
            <a:ext cx="914400" cy="365125"/>
          </a:xfrm>
          <a:prstGeom prst="rect">
            <a:avLst/>
          </a:prstGeom>
        </p:spPr>
        <p:txBody>
          <a:bodyPr vert="horz" lIns="91440" tIns="45720" rIns="91440" bIns="45720" rtlCol="0" anchor="ctr"/>
          <a:lstStyle>
            <a:lvl1pPr algn="l">
              <a:defRPr sz="1200">
                <a:solidFill>
                  <a:schemeClr val="tx1"/>
                </a:solidFill>
              </a:defRPr>
            </a:lvl1pPr>
          </a:lstStyle>
          <a:p>
            <a:fld id="{F78C660C-FE7A-48D0-9DA8-982BA834B554}"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4182962"/>
      </p:ext>
    </p:extLst>
  </p:cSld>
  <p:clrMap bg1="lt1" tx1="dk1" bg2="lt2" tx2="dk2" accent1="accent1" accent2="accent2" accent3="accent3" accent4="accent4" accent5="accent5" accent6="accent6" hlink="hlink" folHlink="folHlink"/>
  <p:sldLayoutIdLst>
    <p:sldLayoutId id="2147483904" r:id="rId1"/>
    <p:sldLayoutId id="2147483905" r:id="rId2"/>
    <p:sldLayoutId id="2147483906" r:id="rId3"/>
    <p:sldLayoutId id="2147483907" r:id="rId4"/>
    <p:sldLayoutId id="2147483908" r:id="rId5"/>
    <p:sldLayoutId id="2147483909" r:id="rId6"/>
    <p:sldLayoutId id="2147483910" r:id="rId7"/>
    <p:sldLayoutId id="2147483911" r:id="rId8"/>
    <p:sldLayoutId id="2147483912" r:id="rId9"/>
    <p:sldLayoutId id="2147483913" r:id="rId10"/>
    <p:sldLayoutId id="2147483914" r:id="rId11"/>
  </p:sldLayoutIdLst>
  <p:hf hdr="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FiscalServiceCenter@fiscal.ca.gov" TargetMode="External"/><Relationship Id="rId2" Type="http://schemas.openxmlformats.org/officeDocument/2006/relationships/hyperlink" Target="https://gcc02.safelinks.protection.outlook.com/?url=https%3A%2F%2Ffiscal.ca.gov%2Fuser-support%2Ffiscal-service-center%2Fend-user-access%2F&amp;data=04%7C01%7CMamta.Srivastava%40dgs.ca.gov%7C21e2432569ae4564fed908d9838e2651%7Cea45f7b107d749a8b8f537136ec9382d%7C0%7C0%7C637685468821592964%7CUnknown%7CTWFpbGZsb3d8eyJWIjoiMC4wLjAwMDAiLCJQIjoiV2luMzIiLCJBTiI6Ik1haWwiLCJXVCI6Mn0%3D%7C1000&amp;sdata=P21n7AX%2BkGfgZZDBTgoEkGMdmkTiTqyqLvrmeu90pys%3D&amp;reserved=0"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fiscal.ca.gov/"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dgs.ca.gov/-/media/Divisions/PD/OSDS/Certification/CAR/21-22_-FISCal-Staff-CAR-Training_17052022.pptx?la=en&amp;hash=7A8C6C5BAD5402C23F6E812D94CF884C125482FE" TargetMode="External"/><Relationship Id="rId2" Type="http://schemas.openxmlformats.org/officeDocument/2006/relationships/hyperlink" Target="mailto:osdsreports@dgs.ca.gov"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dgs.ca.gov/PD/Services/Page-Content/Procurement-Division-Services-List-Folder/File-a-Consolidated-Annual-Report?search=consolidated%20annual%20report"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dgs.ca.gov/-/media/Divisions/PD/OSDS/Certification/CAR/FIsCalSCPRS_User_s_Guide_to_CAR_Reporting.pdf?la=en&amp;hash=C01155BD60437D577A5DFA1EAE2904BDACD414CB" TargetMode="External"/><Relationship Id="rId2" Type="http://schemas.openxmlformats.org/officeDocument/2006/relationships/hyperlink" Target="https://www.dgs.ca.gov/-/media/Divisions/PD/OSDS/Certification/CAR/21-22_-FISCal-Staff-CAR-Training_17052022.pptx?la=en&amp;hash=7A8C6C5BAD5402C23F6E812D94CF884C125482FE" TargetMode="External"/><Relationship Id="rId1" Type="http://schemas.openxmlformats.org/officeDocument/2006/relationships/slideLayout" Target="../slideLayouts/slideLayout2.xml"/><Relationship Id="rId4" Type="http://schemas.openxmlformats.org/officeDocument/2006/relationships/hyperlink" Target="https://www.dgs.ca.gov/PD/Services/Page-Content/Procurement-Division-Services-List-Folder/File-a-Consolidated-Annual-Report"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mailto:OSDSReports@dgs.ca.gov"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dgs.ca.gov/PD/Services/Page-Content/Procurement-Division-Services-List-Folder/File-a-Consolidated-Annual-Report" TargetMode="External"/><Relationship Id="rId2" Type="http://schemas.openxmlformats.org/officeDocument/2006/relationships/hyperlink" Target="https://www.dgs.ca.gov/-/media/Divisions/PD/OSDS/Certification/CAR/Annual_CAR_Training_PP_2019.pdf?la=en&amp;hash=3E577FB37DE87427197C2B384D9F260F92868723"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9B3B9-7315-4BBC-970E-C05CFE438B66}"/>
              </a:ext>
            </a:extLst>
          </p:cNvPr>
          <p:cNvSpPr>
            <a:spLocks noGrp="1"/>
          </p:cNvSpPr>
          <p:nvPr>
            <p:ph type="ctrTitle"/>
          </p:nvPr>
        </p:nvSpPr>
        <p:spPr>
          <a:ln>
            <a:noFill/>
          </a:ln>
        </p:spPr>
        <p:txBody>
          <a:bodyPr>
            <a:noAutofit/>
          </a:bodyPr>
          <a:lstStyle/>
          <a:p>
            <a:pPr algn="l"/>
            <a:r>
              <a:rPr lang="en-US" sz="6500" spc="0" dirty="0">
                <a:ln w="0"/>
                <a:solidFill>
                  <a:schemeClr val="tx2"/>
                </a:solidFill>
                <a:effectLst>
                  <a:outerShdw blurRad="38100" dist="19050" dir="2700000" algn="tl" rotWithShape="0">
                    <a:schemeClr val="dk1">
                      <a:alpha val="40000"/>
                    </a:schemeClr>
                  </a:outerShdw>
                </a:effectLst>
              </a:rPr>
              <a:t>Consolidated Annual Report training- Form 810 – Intake Pages</a:t>
            </a:r>
          </a:p>
        </p:txBody>
      </p:sp>
      <p:sp>
        <p:nvSpPr>
          <p:cNvPr id="3" name="Subtitle 2">
            <a:extLst>
              <a:ext uri="{FF2B5EF4-FFF2-40B4-BE49-F238E27FC236}">
                <a16:creationId xmlns:a16="http://schemas.microsoft.com/office/drawing/2014/main" id="{C2024B6D-32C3-4980-9BBA-F95964A98BB5}"/>
              </a:ext>
            </a:extLst>
          </p:cNvPr>
          <p:cNvSpPr>
            <a:spLocks noGrp="1"/>
          </p:cNvSpPr>
          <p:nvPr>
            <p:ph type="subTitle" idx="1"/>
          </p:nvPr>
        </p:nvSpPr>
        <p:spPr/>
        <p:txBody>
          <a:bodyPr>
            <a:normAutofit/>
          </a:bodyPr>
          <a:lstStyle/>
          <a:p>
            <a:pPr algn="just"/>
            <a:r>
              <a:rPr lang="en-US" sz="2000" b="1" cap="none" dirty="0"/>
              <a:t>For departments that do not transact in the Financial information system for California (FI$Cal)</a:t>
            </a:r>
          </a:p>
        </p:txBody>
      </p:sp>
      <p:sp>
        <p:nvSpPr>
          <p:cNvPr id="9" name="Date Placeholder 8">
            <a:extLst>
              <a:ext uri="{FF2B5EF4-FFF2-40B4-BE49-F238E27FC236}">
                <a16:creationId xmlns:a16="http://schemas.microsoft.com/office/drawing/2014/main" id="{06BFF6DA-AC42-49B8-B754-CBD46BBBDC78}"/>
              </a:ext>
            </a:extLst>
          </p:cNvPr>
          <p:cNvSpPr>
            <a:spLocks noGrp="1"/>
          </p:cNvSpPr>
          <p:nvPr>
            <p:ph type="dt" sz="half" idx="10"/>
          </p:nvPr>
        </p:nvSpPr>
        <p:spPr/>
        <p:txBody>
          <a:bodyPr/>
          <a:lstStyle/>
          <a:p>
            <a:fld id="{CA00C98F-2F43-4944-B8DE-D5A4412093E1}" type="datetime1">
              <a:rPr lang="en-US" sz="1200" smtClean="0"/>
              <a:t>7/25/2022</a:t>
            </a:fld>
            <a:endParaRPr lang="en-US" sz="1200" dirty="0"/>
          </a:p>
        </p:txBody>
      </p:sp>
      <p:sp>
        <p:nvSpPr>
          <p:cNvPr id="10" name="Footer Placeholder 9">
            <a:extLst>
              <a:ext uri="{FF2B5EF4-FFF2-40B4-BE49-F238E27FC236}">
                <a16:creationId xmlns:a16="http://schemas.microsoft.com/office/drawing/2014/main" id="{B0BF4112-8C20-43DB-AA3F-B3C377280C76}"/>
              </a:ext>
            </a:extLst>
          </p:cNvPr>
          <p:cNvSpPr>
            <a:spLocks noGrp="1"/>
          </p:cNvSpPr>
          <p:nvPr>
            <p:ph type="ftr" sz="quarter" idx="11"/>
          </p:nvPr>
        </p:nvSpPr>
        <p:spPr/>
        <p:txBody>
          <a:bodyPr/>
          <a:lstStyle/>
          <a:p>
            <a:r>
              <a:rPr lang="en-US" sz="1200" dirty="0"/>
              <a:t>Office Of Small Business And DVBE Services, DGS </a:t>
            </a:r>
          </a:p>
        </p:txBody>
      </p:sp>
      <p:sp>
        <p:nvSpPr>
          <p:cNvPr id="7" name="Slide Number Placeholder 6">
            <a:extLst>
              <a:ext uri="{FF2B5EF4-FFF2-40B4-BE49-F238E27FC236}">
                <a16:creationId xmlns:a16="http://schemas.microsoft.com/office/drawing/2014/main" id="{B8E1BE5C-B86D-447C-8F1F-3F97E5D108A6}"/>
              </a:ext>
            </a:extLst>
          </p:cNvPr>
          <p:cNvSpPr>
            <a:spLocks noGrp="1"/>
          </p:cNvSpPr>
          <p:nvPr>
            <p:ph type="sldNum" sz="quarter" idx="12"/>
          </p:nvPr>
        </p:nvSpPr>
        <p:spPr/>
        <p:txBody>
          <a:bodyPr>
            <a:noAutofit/>
          </a:bodyPr>
          <a:lstStyle/>
          <a:p>
            <a:pPr>
              <a:spcAft>
                <a:spcPts val="600"/>
              </a:spcAft>
            </a:pPr>
            <a:fld id="{F78C660C-FE7A-48D0-9DA8-982BA834B554}" type="slidenum">
              <a:rPr lang="en-US" sz="1200"/>
              <a:pPr>
                <a:spcAft>
                  <a:spcPts val="600"/>
                </a:spcAft>
              </a:pPr>
              <a:t>1</a:t>
            </a:fld>
            <a:endParaRPr lang="en-US" sz="1200" dirty="0"/>
          </a:p>
        </p:txBody>
      </p:sp>
    </p:spTree>
    <p:extLst>
      <p:ext uri="{BB962C8B-B14F-4D97-AF65-F5344CB8AC3E}">
        <p14:creationId xmlns:p14="http://schemas.microsoft.com/office/powerpoint/2010/main" val="2875061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E8BB1DE8-B42F-47B4-8E52-FCF0E1191AC1}"/>
              </a:ext>
            </a:extLst>
          </p:cNvPr>
          <p:cNvSpPr>
            <a:spLocks noGrp="1"/>
          </p:cNvSpPr>
          <p:nvPr>
            <p:ph type="title"/>
          </p:nvPr>
        </p:nvSpPr>
        <p:spPr/>
        <p:txBody>
          <a:bodyPr>
            <a:normAutofit/>
          </a:bodyPr>
          <a:lstStyle/>
          <a:p>
            <a:r>
              <a:rPr lang="en-US" sz="5200" b="1" cap="none" dirty="0">
                <a:solidFill>
                  <a:schemeClr val="tx2"/>
                </a:solidFill>
              </a:rPr>
              <a:t>To access the Form 810 Intake Pages </a:t>
            </a:r>
            <a:endParaRPr lang="en-US" sz="5200" dirty="0">
              <a:solidFill>
                <a:schemeClr val="tx2"/>
              </a:solidFill>
            </a:endParaRPr>
          </a:p>
        </p:txBody>
      </p:sp>
      <p:sp>
        <p:nvSpPr>
          <p:cNvPr id="3" name="Content Placeholder 2">
            <a:extLst>
              <a:ext uri="{FF2B5EF4-FFF2-40B4-BE49-F238E27FC236}">
                <a16:creationId xmlns:a16="http://schemas.microsoft.com/office/drawing/2014/main" id="{555A5119-ADEC-49D8-9C9B-E7017602D0D5}"/>
              </a:ext>
            </a:extLst>
          </p:cNvPr>
          <p:cNvSpPr>
            <a:spLocks noGrp="1"/>
          </p:cNvSpPr>
          <p:nvPr>
            <p:ph idx="1"/>
          </p:nvPr>
        </p:nvSpPr>
        <p:spPr>
          <a:xfrm>
            <a:off x="1097278" y="1989221"/>
            <a:ext cx="10749817" cy="4868777"/>
          </a:xfrm>
        </p:spPr>
        <p:txBody>
          <a:bodyPr anchor="ctr">
            <a:normAutofit fontScale="55000" lnSpcReduction="20000"/>
          </a:bodyPr>
          <a:lstStyle/>
          <a:p>
            <a:pPr marL="0" marR="0" indent="0">
              <a:lnSpc>
                <a:spcPct val="110000"/>
              </a:lnSpc>
              <a:spcBef>
                <a:spcPts val="0"/>
              </a:spcBef>
              <a:spcAft>
                <a:spcPts val="800"/>
              </a:spcAft>
              <a:buNone/>
            </a:pPr>
            <a:r>
              <a:rPr lang="en-US" sz="4700" dirty="0">
                <a:solidFill>
                  <a:schemeClr val="tx1"/>
                </a:solidFill>
              </a:rPr>
              <a:t>In order to access the CAR Intake pages in FI$Cal each department needs to have at least one user that is mapped to the SCPRS Processor role.  </a:t>
            </a:r>
          </a:p>
          <a:p>
            <a:pPr marL="0" marR="0">
              <a:lnSpc>
                <a:spcPct val="70000"/>
              </a:lnSpc>
              <a:spcBef>
                <a:spcPts val="0"/>
              </a:spcBef>
              <a:spcAft>
                <a:spcPts val="800"/>
              </a:spcAft>
            </a:pPr>
            <a:r>
              <a:rPr lang="en-US" sz="4700" dirty="0">
                <a:solidFill>
                  <a:schemeClr val="tx1"/>
                </a:solidFill>
              </a:rPr>
              <a:t> </a:t>
            </a:r>
          </a:p>
          <a:p>
            <a:pPr marL="0" marR="0" indent="0">
              <a:lnSpc>
                <a:spcPct val="110000"/>
              </a:lnSpc>
              <a:spcBef>
                <a:spcPts val="0"/>
              </a:spcBef>
              <a:spcAft>
                <a:spcPts val="800"/>
              </a:spcAft>
              <a:buNone/>
            </a:pPr>
            <a:r>
              <a:rPr lang="en-US" sz="4700" dirty="0">
                <a:solidFill>
                  <a:schemeClr val="tx1"/>
                </a:solidFill>
              </a:rPr>
              <a:t>For security purposes, all system access and role mapping must be done between the department/CSU and FI$Cal.  OSDS is not able to assist with this process.</a:t>
            </a:r>
          </a:p>
          <a:p>
            <a:pPr marL="0" marR="0">
              <a:lnSpc>
                <a:spcPct val="70000"/>
              </a:lnSpc>
              <a:spcBef>
                <a:spcPts val="0"/>
              </a:spcBef>
              <a:spcAft>
                <a:spcPts val="800"/>
              </a:spcAft>
            </a:pPr>
            <a:r>
              <a:rPr lang="en-US" sz="4700" dirty="0">
                <a:solidFill>
                  <a:schemeClr val="tx1"/>
                </a:solidFill>
              </a:rPr>
              <a:t> </a:t>
            </a:r>
          </a:p>
          <a:p>
            <a:pPr marL="0" marR="0" indent="0">
              <a:lnSpc>
                <a:spcPct val="110000"/>
              </a:lnSpc>
              <a:spcBef>
                <a:spcPts val="0"/>
              </a:spcBef>
              <a:spcAft>
                <a:spcPts val="800"/>
              </a:spcAft>
              <a:buNone/>
            </a:pPr>
            <a:r>
              <a:rPr lang="en-US" sz="4700" dirty="0">
                <a:solidFill>
                  <a:schemeClr val="tx1"/>
                </a:solidFill>
              </a:rPr>
              <a:t>For more information regarding FI$Cal access :  </a:t>
            </a:r>
            <a:r>
              <a:rPr lang="en-US" sz="4700" dirty="0">
                <a:solidFill>
                  <a:schemeClr val="tx2"/>
                </a:solidFill>
                <a:hlinkClick r:id="rId2">
                  <a:extLst>
                    <a:ext uri="{A12FA001-AC4F-418D-AE19-62706E023703}">
                      <ahyp:hlinkClr xmlns:ahyp="http://schemas.microsoft.com/office/drawing/2018/hyperlinkcolor" val="tx"/>
                    </a:ext>
                  </a:extLst>
                </a:hlinkClick>
              </a:rPr>
              <a:t>https://fiscal.ca.gov/user-support/fiscal-service-center/end-user-access/</a:t>
            </a:r>
            <a:endParaRPr lang="en-US" sz="4700" dirty="0">
              <a:solidFill>
                <a:schemeClr val="tx2"/>
              </a:solidFill>
            </a:endParaRPr>
          </a:p>
          <a:p>
            <a:pPr marL="0" marR="0">
              <a:lnSpc>
                <a:spcPct val="70000"/>
              </a:lnSpc>
              <a:spcBef>
                <a:spcPts val="0"/>
              </a:spcBef>
              <a:spcAft>
                <a:spcPts val="800"/>
              </a:spcAft>
            </a:pPr>
            <a:r>
              <a:rPr lang="en-US" sz="4700" dirty="0">
                <a:solidFill>
                  <a:schemeClr val="tx1"/>
                </a:solidFill>
              </a:rPr>
              <a:t> </a:t>
            </a:r>
          </a:p>
          <a:p>
            <a:pPr marL="0" marR="0" indent="0">
              <a:lnSpc>
                <a:spcPct val="110000"/>
              </a:lnSpc>
              <a:spcBef>
                <a:spcPts val="0"/>
              </a:spcBef>
              <a:spcAft>
                <a:spcPts val="800"/>
              </a:spcAft>
              <a:buNone/>
            </a:pPr>
            <a:r>
              <a:rPr lang="en-US" sz="4700" dirty="0">
                <a:solidFill>
                  <a:schemeClr val="tx1"/>
                </a:solidFill>
              </a:rPr>
              <a:t>Questions should be directed to the FI$Cal Service Center:  </a:t>
            </a:r>
            <a:r>
              <a:rPr lang="en-US" sz="4700" dirty="0">
                <a:solidFill>
                  <a:schemeClr val="tx2"/>
                </a:solidFill>
                <a:hlinkClick r:id="rId3">
                  <a:extLst>
                    <a:ext uri="{A12FA001-AC4F-418D-AE19-62706E023703}">
                      <ahyp:hlinkClr xmlns:ahyp="http://schemas.microsoft.com/office/drawing/2018/hyperlinkcolor" val="tx"/>
                    </a:ext>
                  </a:extLst>
                </a:hlinkClick>
              </a:rPr>
              <a:t>FiscalServiceCenter@fiscal.ca.gov</a:t>
            </a:r>
            <a:endParaRPr lang="en-US" sz="4700" dirty="0">
              <a:solidFill>
                <a:schemeClr val="tx2"/>
              </a:solidFill>
            </a:endParaRPr>
          </a:p>
          <a:p>
            <a:pPr marL="0" indent="0">
              <a:buNone/>
            </a:pPr>
            <a:endParaRPr lang="en-US" dirty="0">
              <a:solidFill>
                <a:schemeClr val="bg1"/>
              </a:solidFill>
            </a:endParaRPr>
          </a:p>
          <a:p>
            <a:endParaRPr lang="en-US" dirty="0">
              <a:solidFill>
                <a:schemeClr val="bg1"/>
              </a:solidFill>
            </a:endParaRPr>
          </a:p>
        </p:txBody>
      </p:sp>
      <p:sp>
        <p:nvSpPr>
          <p:cNvPr id="4" name="Date Placeholder 3">
            <a:extLst>
              <a:ext uri="{FF2B5EF4-FFF2-40B4-BE49-F238E27FC236}">
                <a16:creationId xmlns:a16="http://schemas.microsoft.com/office/drawing/2014/main" id="{3EC42AF0-6B40-46AA-BA75-0300C22FFBF8}"/>
              </a:ext>
            </a:extLst>
          </p:cNvPr>
          <p:cNvSpPr>
            <a:spLocks noGrp="1"/>
          </p:cNvSpPr>
          <p:nvPr>
            <p:ph type="dt" sz="half" idx="10"/>
          </p:nvPr>
        </p:nvSpPr>
        <p:spPr/>
        <p:txBody>
          <a:bodyPr>
            <a:normAutofit/>
          </a:bodyPr>
          <a:lstStyle/>
          <a:p>
            <a:pPr algn="l">
              <a:spcAft>
                <a:spcPts val="600"/>
              </a:spcAft>
            </a:pPr>
            <a:fld id="{207B587A-EA13-4720-ABC3-D3BF265BCC47}" type="datetime1">
              <a:rPr lang="en-US" smtClean="0"/>
              <a:t>7/25/2022</a:t>
            </a:fld>
            <a:endParaRPr lang="en-US" dirty="0"/>
          </a:p>
        </p:txBody>
      </p:sp>
      <p:sp>
        <p:nvSpPr>
          <p:cNvPr id="5" name="Footer Placeholder 4">
            <a:extLst>
              <a:ext uri="{FF2B5EF4-FFF2-40B4-BE49-F238E27FC236}">
                <a16:creationId xmlns:a16="http://schemas.microsoft.com/office/drawing/2014/main" id="{E7E41203-07A8-4121-90EF-BBF24E818DC4}"/>
              </a:ext>
            </a:extLst>
          </p:cNvPr>
          <p:cNvSpPr>
            <a:spLocks noGrp="1"/>
          </p:cNvSpPr>
          <p:nvPr>
            <p:ph type="ftr" sz="quarter" idx="11"/>
          </p:nvPr>
        </p:nvSpPr>
        <p:spPr/>
        <p:txBody>
          <a:bodyPr>
            <a:normAutofit/>
          </a:bodyPr>
          <a:lstStyle/>
          <a:p>
            <a:pPr>
              <a:spcAft>
                <a:spcPts val="600"/>
              </a:spcAft>
            </a:pPr>
            <a:r>
              <a:rPr lang="en-US" dirty="0"/>
              <a:t>Office Of Small Business And DVBE Services, DGS </a:t>
            </a:r>
          </a:p>
        </p:txBody>
      </p:sp>
      <p:sp>
        <p:nvSpPr>
          <p:cNvPr id="6" name="Slide Number Placeholder 5">
            <a:extLst>
              <a:ext uri="{FF2B5EF4-FFF2-40B4-BE49-F238E27FC236}">
                <a16:creationId xmlns:a16="http://schemas.microsoft.com/office/drawing/2014/main" id="{FB962F03-1B01-48B8-988F-78BF95DB9BB2}"/>
              </a:ext>
            </a:extLst>
          </p:cNvPr>
          <p:cNvSpPr>
            <a:spLocks noGrp="1"/>
          </p:cNvSpPr>
          <p:nvPr>
            <p:ph type="sldNum" sz="quarter" idx="12"/>
          </p:nvPr>
        </p:nvSpPr>
        <p:spPr/>
        <p:txBody>
          <a:bodyPr>
            <a:normAutofit/>
          </a:bodyPr>
          <a:lstStyle/>
          <a:p>
            <a:pPr>
              <a:lnSpc>
                <a:spcPct val="90000"/>
              </a:lnSpc>
              <a:spcAft>
                <a:spcPts val="600"/>
              </a:spcAft>
            </a:pPr>
            <a:fld id="{F78C660C-FE7A-48D0-9DA8-982BA834B554}" type="slidenum">
              <a:rPr lang="en-US" smtClean="0"/>
              <a:pPr>
                <a:lnSpc>
                  <a:spcPct val="90000"/>
                </a:lnSpc>
                <a:spcAft>
                  <a:spcPts val="600"/>
                </a:spcAft>
              </a:pPr>
              <a:t>10</a:t>
            </a:fld>
            <a:endParaRPr lang="en-US" dirty="0"/>
          </a:p>
        </p:txBody>
      </p:sp>
    </p:spTree>
    <p:extLst>
      <p:ext uri="{BB962C8B-B14F-4D97-AF65-F5344CB8AC3E}">
        <p14:creationId xmlns:p14="http://schemas.microsoft.com/office/powerpoint/2010/main" val="16757159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E8BB1DE8-B42F-47B4-8E52-FCF0E1191AC1}"/>
              </a:ext>
            </a:extLst>
          </p:cNvPr>
          <p:cNvSpPr>
            <a:spLocks noGrp="1"/>
          </p:cNvSpPr>
          <p:nvPr>
            <p:ph type="title"/>
          </p:nvPr>
        </p:nvSpPr>
        <p:spPr/>
        <p:txBody>
          <a:bodyPr>
            <a:normAutofit/>
          </a:bodyPr>
          <a:lstStyle/>
          <a:p>
            <a:r>
              <a:rPr lang="en-US" sz="5200" b="1" cap="none" dirty="0">
                <a:solidFill>
                  <a:schemeClr val="tx2"/>
                </a:solidFill>
              </a:rPr>
              <a:t>To access the Form 810 Intake Pages (cont.)</a:t>
            </a:r>
            <a:endParaRPr lang="en-US" sz="5200" dirty="0">
              <a:solidFill>
                <a:schemeClr val="tx2"/>
              </a:solidFill>
            </a:endParaRPr>
          </a:p>
        </p:txBody>
      </p:sp>
      <p:sp>
        <p:nvSpPr>
          <p:cNvPr id="3" name="Content Placeholder 2">
            <a:extLst>
              <a:ext uri="{FF2B5EF4-FFF2-40B4-BE49-F238E27FC236}">
                <a16:creationId xmlns:a16="http://schemas.microsoft.com/office/drawing/2014/main" id="{555A5119-ADEC-49D8-9C9B-E7017602D0D5}"/>
              </a:ext>
            </a:extLst>
          </p:cNvPr>
          <p:cNvSpPr>
            <a:spLocks noGrp="1"/>
          </p:cNvSpPr>
          <p:nvPr>
            <p:ph idx="1"/>
          </p:nvPr>
        </p:nvSpPr>
        <p:spPr/>
        <p:txBody>
          <a:bodyPr anchor="ctr">
            <a:normAutofit/>
          </a:bodyPr>
          <a:lstStyle/>
          <a:p>
            <a:pPr marL="0" indent="0">
              <a:buNone/>
            </a:pPr>
            <a:endParaRPr lang="en-US" sz="2800" dirty="0">
              <a:solidFill>
                <a:schemeClr val="tx1"/>
              </a:solidFill>
            </a:endParaRPr>
          </a:p>
          <a:p>
            <a:pPr marL="0" indent="0">
              <a:buNone/>
            </a:pPr>
            <a:r>
              <a:rPr lang="en-US" sz="4000" dirty="0">
                <a:solidFill>
                  <a:schemeClr val="tx1"/>
                </a:solidFill>
              </a:rPr>
              <a:t>SCPRS processors may access FI$Cal by using the FI$Cal webpage: </a:t>
            </a:r>
            <a:r>
              <a:rPr lang="en-US" sz="4000" dirty="0">
                <a:solidFill>
                  <a:schemeClr val="tx2"/>
                </a:solidFill>
                <a:hlinkClick r:id="rId2">
                  <a:extLst>
                    <a:ext uri="{A12FA001-AC4F-418D-AE19-62706E023703}">
                      <ahyp:hlinkClr xmlns:ahyp="http://schemas.microsoft.com/office/drawing/2018/hyperlinkcolor" val="tx"/>
                    </a:ext>
                  </a:extLst>
                </a:hlinkClick>
              </a:rPr>
              <a:t>www. Fiscal.ca.gov</a:t>
            </a:r>
            <a:endParaRPr lang="en-US" sz="4000" dirty="0">
              <a:solidFill>
                <a:schemeClr val="tx2"/>
              </a:solidFill>
            </a:endParaRPr>
          </a:p>
          <a:p>
            <a:pPr marL="0" indent="0">
              <a:buNone/>
            </a:pPr>
            <a:r>
              <a:rPr lang="en-US" sz="4000" dirty="0">
                <a:solidFill>
                  <a:schemeClr val="tx1"/>
                </a:solidFill>
              </a:rPr>
              <a:t>After logging in into FI$Cal, to access the Form 810 Intake Pages you will need:</a:t>
            </a:r>
          </a:p>
          <a:p>
            <a:pPr>
              <a:buFont typeface="Wingdings" panose="05000000000000000000" pitchFamily="2" charset="2"/>
              <a:buChar char="Ø"/>
            </a:pPr>
            <a:r>
              <a:rPr lang="en-US" sz="4000" dirty="0">
                <a:solidFill>
                  <a:schemeClr val="tx1"/>
                </a:solidFill>
              </a:rPr>
              <a:t>Business unit number of your department </a:t>
            </a:r>
          </a:p>
          <a:p>
            <a:pPr>
              <a:buFont typeface="Wingdings" panose="05000000000000000000" pitchFamily="2" charset="2"/>
              <a:buChar char="§"/>
            </a:pPr>
            <a:endParaRPr lang="en-US" sz="4000" dirty="0">
              <a:solidFill>
                <a:schemeClr val="tx1"/>
              </a:solidFill>
            </a:endParaRPr>
          </a:p>
          <a:p>
            <a:pPr marL="0" indent="0">
              <a:buNone/>
            </a:pPr>
            <a:endParaRPr lang="en-US" dirty="0">
              <a:solidFill>
                <a:schemeClr val="bg1"/>
              </a:solidFill>
            </a:endParaRPr>
          </a:p>
          <a:p>
            <a:endParaRPr lang="en-US" dirty="0">
              <a:solidFill>
                <a:schemeClr val="bg1"/>
              </a:solidFill>
            </a:endParaRPr>
          </a:p>
        </p:txBody>
      </p:sp>
      <p:sp>
        <p:nvSpPr>
          <p:cNvPr id="4" name="Date Placeholder 3">
            <a:extLst>
              <a:ext uri="{FF2B5EF4-FFF2-40B4-BE49-F238E27FC236}">
                <a16:creationId xmlns:a16="http://schemas.microsoft.com/office/drawing/2014/main" id="{3EC42AF0-6B40-46AA-BA75-0300C22FFBF8}"/>
              </a:ext>
            </a:extLst>
          </p:cNvPr>
          <p:cNvSpPr>
            <a:spLocks noGrp="1"/>
          </p:cNvSpPr>
          <p:nvPr>
            <p:ph type="dt" sz="half" idx="10"/>
          </p:nvPr>
        </p:nvSpPr>
        <p:spPr/>
        <p:txBody>
          <a:bodyPr>
            <a:normAutofit/>
          </a:bodyPr>
          <a:lstStyle/>
          <a:p>
            <a:pPr algn="l">
              <a:spcAft>
                <a:spcPts val="600"/>
              </a:spcAft>
            </a:pPr>
            <a:fld id="{207B587A-EA13-4720-ABC3-D3BF265BCC47}" type="datetime1">
              <a:rPr lang="en-US" smtClean="0"/>
              <a:t>7/25/2022</a:t>
            </a:fld>
            <a:endParaRPr lang="en-US" dirty="0"/>
          </a:p>
        </p:txBody>
      </p:sp>
      <p:sp>
        <p:nvSpPr>
          <p:cNvPr id="5" name="Footer Placeholder 4">
            <a:extLst>
              <a:ext uri="{FF2B5EF4-FFF2-40B4-BE49-F238E27FC236}">
                <a16:creationId xmlns:a16="http://schemas.microsoft.com/office/drawing/2014/main" id="{E7E41203-07A8-4121-90EF-BBF24E818DC4}"/>
              </a:ext>
            </a:extLst>
          </p:cNvPr>
          <p:cNvSpPr>
            <a:spLocks noGrp="1"/>
          </p:cNvSpPr>
          <p:nvPr>
            <p:ph type="ftr" sz="quarter" idx="11"/>
          </p:nvPr>
        </p:nvSpPr>
        <p:spPr/>
        <p:txBody>
          <a:bodyPr>
            <a:normAutofit/>
          </a:bodyPr>
          <a:lstStyle/>
          <a:p>
            <a:pPr>
              <a:spcAft>
                <a:spcPts val="600"/>
              </a:spcAft>
            </a:pPr>
            <a:r>
              <a:rPr lang="en-US" dirty="0"/>
              <a:t>Office Of Small Business And DVBE Services, DGS </a:t>
            </a:r>
          </a:p>
        </p:txBody>
      </p:sp>
      <p:sp>
        <p:nvSpPr>
          <p:cNvPr id="6" name="Slide Number Placeholder 5">
            <a:extLst>
              <a:ext uri="{FF2B5EF4-FFF2-40B4-BE49-F238E27FC236}">
                <a16:creationId xmlns:a16="http://schemas.microsoft.com/office/drawing/2014/main" id="{FB962F03-1B01-48B8-988F-78BF95DB9BB2}"/>
              </a:ext>
            </a:extLst>
          </p:cNvPr>
          <p:cNvSpPr>
            <a:spLocks noGrp="1"/>
          </p:cNvSpPr>
          <p:nvPr>
            <p:ph type="sldNum" sz="quarter" idx="12"/>
          </p:nvPr>
        </p:nvSpPr>
        <p:spPr/>
        <p:txBody>
          <a:bodyPr>
            <a:normAutofit/>
          </a:bodyPr>
          <a:lstStyle/>
          <a:p>
            <a:pPr>
              <a:lnSpc>
                <a:spcPct val="90000"/>
              </a:lnSpc>
              <a:spcAft>
                <a:spcPts val="600"/>
              </a:spcAft>
            </a:pPr>
            <a:fld id="{F78C660C-FE7A-48D0-9DA8-982BA834B554}" type="slidenum">
              <a:rPr lang="en-US" smtClean="0"/>
              <a:pPr>
                <a:lnSpc>
                  <a:spcPct val="90000"/>
                </a:lnSpc>
                <a:spcAft>
                  <a:spcPts val="600"/>
                </a:spcAft>
              </a:pPr>
              <a:t>11</a:t>
            </a:fld>
            <a:endParaRPr lang="en-US" dirty="0"/>
          </a:p>
        </p:txBody>
      </p:sp>
    </p:spTree>
    <p:extLst>
      <p:ext uri="{BB962C8B-B14F-4D97-AF65-F5344CB8AC3E}">
        <p14:creationId xmlns:p14="http://schemas.microsoft.com/office/powerpoint/2010/main" val="15854101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E8BB1DE8-B42F-47B4-8E52-FCF0E1191AC1}"/>
              </a:ext>
            </a:extLst>
          </p:cNvPr>
          <p:cNvSpPr>
            <a:spLocks noGrp="1"/>
          </p:cNvSpPr>
          <p:nvPr>
            <p:ph type="title"/>
          </p:nvPr>
        </p:nvSpPr>
        <p:spPr/>
        <p:txBody>
          <a:bodyPr>
            <a:normAutofit/>
          </a:bodyPr>
          <a:lstStyle/>
          <a:p>
            <a:r>
              <a:rPr lang="en-US" sz="5200" b="1" cap="none" dirty="0">
                <a:solidFill>
                  <a:schemeClr val="tx2"/>
                </a:solidFill>
              </a:rPr>
              <a:t>Where are the Form 810 Intake pages located in the system?</a:t>
            </a:r>
            <a:endParaRPr lang="en-US" sz="5200" dirty="0">
              <a:solidFill>
                <a:schemeClr val="tx2"/>
              </a:solidFill>
            </a:endParaRPr>
          </a:p>
        </p:txBody>
      </p:sp>
      <p:sp>
        <p:nvSpPr>
          <p:cNvPr id="11" name="TextBox 10">
            <a:extLst>
              <a:ext uri="{FF2B5EF4-FFF2-40B4-BE49-F238E27FC236}">
                <a16:creationId xmlns:a16="http://schemas.microsoft.com/office/drawing/2014/main" id="{36939FF1-A3BD-4B43-8EA0-D4803B59ED42}"/>
              </a:ext>
            </a:extLst>
          </p:cNvPr>
          <p:cNvSpPr txBox="1"/>
          <p:nvPr/>
        </p:nvSpPr>
        <p:spPr>
          <a:xfrm>
            <a:off x="1108910" y="1651883"/>
            <a:ext cx="8917406" cy="707886"/>
          </a:xfrm>
          <a:prstGeom prst="rect">
            <a:avLst/>
          </a:prstGeom>
          <a:noFill/>
        </p:spPr>
        <p:txBody>
          <a:bodyPr wrap="square">
            <a:spAutoFit/>
          </a:bodyPr>
          <a:lstStyle/>
          <a:p>
            <a:pPr marL="0" indent="0">
              <a:buNone/>
            </a:pPr>
            <a:r>
              <a:rPr lang="en-US" sz="1800" dirty="0"/>
              <a:t>To </a:t>
            </a:r>
            <a:r>
              <a:rPr lang="en-US" sz="1800" dirty="0">
                <a:latin typeface="Calibri" panose="020F0502020204030204" pitchFamily="34" charset="0"/>
                <a:cs typeface="Times New Roman" panose="02020603050405020304" pitchFamily="18" charset="0"/>
              </a:rPr>
              <a:t>a</a:t>
            </a:r>
            <a:r>
              <a:rPr lang="en-US" sz="1800" dirty="0">
                <a:effectLst/>
                <a:latin typeface="Calibri" panose="020F0502020204030204" pitchFamily="34" charset="0"/>
                <a:ea typeface="Calibri" panose="020F0502020204030204" pitchFamily="34" charset="0"/>
                <a:cs typeface="Times New Roman" panose="02020603050405020304" pitchFamily="18" charset="0"/>
              </a:rPr>
              <a:t>ccess the intake pages, use the following navigation: </a:t>
            </a:r>
            <a:r>
              <a:rPr lang="en-US" sz="2000" u="sng" dirty="0">
                <a:effectLst/>
                <a:latin typeface="Calibri" panose="020F0502020204030204" pitchFamily="34" charset="0"/>
                <a:ea typeface="Calibri" panose="020F0502020204030204" pitchFamily="34" charset="0"/>
                <a:cs typeface="Times New Roman" panose="02020603050405020304" pitchFamily="18" charset="0"/>
              </a:rPr>
              <a:t>Main Menu &gt; FI$Cal Processes &gt; FI$Cal Extension &gt; PO &gt; Form 810 - Intake Pages</a:t>
            </a:r>
          </a:p>
        </p:txBody>
      </p:sp>
      <p:sp>
        <p:nvSpPr>
          <p:cNvPr id="3" name="Content Placeholder 2" descr="Fiscal Navigation - Main Menu - FISCal Processes - PO - Form 810 - Intake Pages">
            <a:extLst>
              <a:ext uri="{FF2B5EF4-FFF2-40B4-BE49-F238E27FC236}">
                <a16:creationId xmlns:a16="http://schemas.microsoft.com/office/drawing/2014/main" id="{555A5119-ADEC-49D8-9C9B-E7017602D0D5}"/>
              </a:ext>
            </a:extLst>
          </p:cNvPr>
          <p:cNvSpPr>
            <a:spLocks noGrp="1"/>
          </p:cNvSpPr>
          <p:nvPr>
            <p:ph idx="1"/>
          </p:nvPr>
        </p:nvSpPr>
        <p:spPr/>
        <p:txBody>
          <a:bodyPr anchor="ctr">
            <a:normAutofit/>
          </a:bodyPr>
          <a:lstStyle/>
          <a:p>
            <a:pPr marL="0" indent="0">
              <a:buNone/>
            </a:pPr>
            <a:endParaRPr lang="en-US" sz="2800" dirty="0">
              <a:solidFill>
                <a:schemeClr val="tx1"/>
              </a:solidFill>
            </a:endParaRPr>
          </a:p>
          <a:p>
            <a:pPr marL="0" indent="0">
              <a:buNone/>
            </a:pPr>
            <a:endParaRPr lang="en-US" dirty="0">
              <a:solidFill>
                <a:schemeClr val="bg1"/>
              </a:solidFill>
            </a:endParaRPr>
          </a:p>
          <a:p>
            <a:endParaRPr lang="en-US" dirty="0">
              <a:solidFill>
                <a:schemeClr val="bg1"/>
              </a:solidFill>
            </a:endParaRPr>
          </a:p>
        </p:txBody>
      </p:sp>
      <p:pic>
        <p:nvPicPr>
          <p:cNvPr id="7" name="Picture 6" descr="Screenshot of Form 810 Intake page.">
            <a:extLst>
              <a:ext uri="{FF2B5EF4-FFF2-40B4-BE49-F238E27FC236}">
                <a16:creationId xmlns:a16="http://schemas.microsoft.com/office/drawing/2014/main" id="{A8F605E9-EA0D-419A-8DB4-162F2FBA3526}"/>
              </a:ext>
            </a:extLst>
          </p:cNvPr>
          <p:cNvPicPr/>
          <p:nvPr/>
        </p:nvPicPr>
        <p:blipFill>
          <a:blip r:embed="rId2"/>
          <a:stretch>
            <a:fillRect/>
          </a:stretch>
        </p:blipFill>
        <p:spPr>
          <a:xfrm>
            <a:off x="1127230" y="2326105"/>
            <a:ext cx="9580875" cy="3986463"/>
          </a:xfrm>
          <a:prstGeom prst="rect">
            <a:avLst/>
          </a:prstGeom>
        </p:spPr>
      </p:pic>
      <p:sp>
        <p:nvSpPr>
          <p:cNvPr id="4" name="Date Placeholder 3">
            <a:extLst>
              <a:ext uri="{FF2B5EF4-FFF2-40B4-BE49-F238E27FC236}">
                <a16:creationId xmlns:a16="http://schemas.microsoft.com/office/drawing/2014/main" id="{3EC42AF0-6B40-46AA-BA75-0300C22FFBF8}"/>
              </a:ext>
            </a:extLst>
          </p:cNvPr>
          <p:cNvSpPr>
            <a:spLocks noGrp="1"/>
          </p:cNvSpPr>
          <p:nvPr>
            <p:ph type="dt" sz="half" idx="10"/>
          </p:nvPr>
        </p:nvSpPr>
        <p:spPr/>
        <p:txBody>
          <a:bodyPr>
            <a:normAutofit/>
          </a:bodyPr>
          <a:lstStyle/>
          <a:p>
            <a:pPr algn="l">
              <a:spcAft>
                <a:spcPts val="600"/>
              </a:spcAft>
            </a:pPr>
            <a:fld id="{207B587A-EA13-4720-ABC3-D3BF265BCC47}" type="datetime1">
              <a:rPr lang="en-US" smtClean="0"/>
              <a:t>7/25/2022</a:t>
            </a:fld>
            <a:endParaRPr lang="en-US" dirty="0"/>
          </a:p>
        </p:txBody>
      </p:sp>
      <p:sp>
        <p:nvSpPr>
          <p:cNvPr id="5" name="Footer Placeholder 4">
            <a:extLst>
              <a:ext uri="{FF2B5EF4-FFF2-40B4-BE49-F238E27FC236}">
                <a16:creationId xmlns:a16="http://schemas.microsoft.com/office/drawing/2014/main" id="{E7E41203-07A8-4121-90EF-BBF24E818DC4}"/>
              </a:ext>
            </a:extLst>
          </p:cNvPr>
          <p:cNvSpPr>
            <a:spLocks noGrp="1"/>
          </p:cNvSpPr>
          <p:nvPr>
            <p:ph type="ftr" sz="quarter" idx="11"/>
          </p:nvPr>
        </p:nvSpPr>
        <p:spPr/>
        <p:txBody>
          <a:bodyPr>
            <a:normAutofit/>
          </a:bodyPr>
          <a:lstStyle/>
          <a:p>
            <a:pPr>
              <a:spcAft>
                <a:spcPts val="600"/>
              </a:spcAft>
            </a:pPr>
            <a:r>
              <a:rPr lang="en-US" dirty="0"/>
              <a:t>Office Of Small Business And DVBE Services, DGS </a:t>
            </a:r>
          </a:p>
        </p:txBody>
      </p:sp>
      <p:sp>
        <p:nvSpPr>
          <p:cNvPr id="6" name="Slide Number Placeholder 5">
            <a:extLst>
              <a:ext uri="{FF2B5EF4-FFF2-40B4-BE49-F238E27FC236}">
                <a16:creationId xmlns:a16="http://schemas.microsoft.com/office/drawing/2014/main" id="{FB962F03-1B01-48B8-988F-78BF95DB9BB2}"/>
              </a:ext>
            </a:extLst>
          </p:cNvPr>
          <p:cNvSpPr>
            <a:spLocks noGrp="1"/>
          </p:cNvSpPr>
          <p:nvPr>
            <p:ph type="sldNum" sz="quarter" idx="12"/>
          </p:nvPr>
        </p:nvSpPr>
        <p:spPr/>
        <p:txBody>
          <a:bodyPr>
            <a:normAutofit/>
          </a:bodyPr>
          <a:lstStyle/>
          <a:p>
            <a:pPr>
              <a:lnSpc>
                <a:spcPct val="90000"/>
              </a:lnSpc>
              <a:spcAft>
                <a:spcPts val="600"/>
              </a:spcAft>
            </a:pPr>
            <a:fld id="{F78C660C-FE7A-48D0-9DA8-982BA834B554}" type="slidenum">
              <a:rPr lang="en-US" smtClean="0"/>
              <a:pPr>
                <a:lnSpc>
                  <a:spcPct val="90000"/>
                </a:lnSpc>
                <a:spcAft>
                  <a:spcPts val="600"/>
                </a:spcAft>
              </a:pPr>
              <a:t>12</a:t>
            </a:fld>
            <a:endParaRPr lang="en-US" dirty="0"/>
          </a:p>
        </p:txBody>
      </p:sp>
      <p:sp>
        <p:nvSpPr>
          <p:cNvPr id="8" name="Rectangle 7">
            <a:extLst>
              <a:ext uri="{FF2B5EF4-FFF2-40B4-BE49-F238E27FC236}">
                <a16:creationId xmlns:a16="http://schemas.microsoft.com/office/drawing/2014/main" id="{2C75A271-AC45-417A-92E7-B753CC60A637}"/>
              </a:ext>
              <a:ext uri="{C183D7F6-B498-43B3-948B-1728B52AA6E4}">
                <adec:decorative xmlns:adec="http://schemas.microsoft.com/office/drawing/2017/decorative" val="1"/>
              </a:ext>
            </a:extLst>
          </p:cNvPr>
          <p:cNvSpPr/>
          <p:nvPr/>
        </p:nvSpPr>
        <p:spPr>
          <a:xfrm>
            <a:off x="1917032" y="2326105"/>
            <a:ext cx="5919536" cy="14025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411784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FFF65-B4F9-41A5-880B-F901D3D769D8}"/>
              </a:ext>
            </a:extLst>
          </p:cNvPr>
          <p:cNvSpPr>
            <a:spLocks noGrp="1"/>
          </p:cNvSpPr>
          <p:nvPr>
            <p:ph type="title"/>
          </p:nvPr>
        </p:nvSpPr>
        <p:spPr>
          <a:xfrm>
            <a:off x="0" y="1772653"/>
            <a:ext cx="4828182" cy="4563978"/>
          </a:xfrm>
          <a:prstGeom prst="ellipse">
            <a:avLst/>
          </a:prstGeom>
          <a:solidFill>
            <a:schemeClr val="accent2"/>
          </a:solidFill>
          <a:ln>
            <a:noFill/>
          </a:ln>
        </p:spPr>
        <p:txBody>
          <a:bodyPr>
            <a:normAutofit fontScale="90000"/>
          </a:bodyPr>
          <a:lstStyle/>
          <a:p>
            <a:pPr algn="ctr">
              <a:lnSpc>
                <a:spcPct val="100000"/>
              </a:lnSpc>
            </a:pPr>
            <a:br>
              <a:rPr lang="en-US" sz="3600" dirty="0">
                <a:solidFill>
                  <a:srgbClr val="FFFFFF"/>
                </a:solidFill>
              </a:rPr>
            </a:br>
            <a:r>
              <a:rPr lang="en-US" sz="5400" b="1" cap="none" dirty="0">
                <a:solidFill>
                  <a:schemeClr val="tx2"/>
                </a:solidFill>
              </a:rPr>
              <a:t>How to use the Form 810 – Intake Pages?</a:t>
            </a:r>
            <a:endParaRPr lang="en-US" sz="5400" b="1" dirty="0">
              <a:solidFill>
                <a:schemeClr val="tx2"/>
              </a:solidFill>
            </a:endParaRPr>
          </a:p>
        </p:txBody>
      </p:sp>
      <p:sp>
        <p:nvSpPr>
          <p:cNvPr id="3" name="Content Placeholder 2">
            <a:extLst>
              <a:ext uri="{FF2B5EF4-FFF2-40B4-BE49-F238E27FC236}">
                <a16:creationId xmlns:a16="http://schemas.microsoft.com/office/drawing/2014/main" id="{555A5119-ADEC-49D8-9C9B-E7017602D0D5}"/>
              </a:ext>
            </a:extLst>
          </p:cNvPr>
          <p:cNvSpPr>
            <a:spLocks noGrp="1"/>
          </p:cNvSpPr>
          <p:nvPr>
            <p:ph idx="1"/>
          </p:nvPr>
        </p:nvSpPr>
        <p:spPr>
          <a:xfrm>
            <a:off x="5165558" y="1444752"/>
            <a:ext cx="5746833" cy="4787606"/>
          </a:xfrm>
        </p:spPr>
        <p:txBody>
          <a:bodyPr anchor="ctr">
            <a:normAutofit/>
          </a:bodyPr>
          <a:lstStyle/>
          <a:p>
            <a:pPr marL="0" indent="0" algn="ctr">
              <a:buNone/>
            </a:pPr>
            <a:r>
              <a:rPr lang="en-US" sz="4000" i="1" dirty="0">
                <a:solidFill>
                  <a:schemeClr val="tx2">
                    <a:lumMod val="75000"/>
                  </a:schemeClr>
                </a:solidFill>
              </a:rPr>
              <a:t>See a live demo after this presentation</a:t>
            </a:r>
            <a:r>
              <a:rPr lang="en-US" sz="4000" i="1" dirty="0">
                <a:solidFill>
                  <a:schemeClr val="accent3"/>
                </a:solidFill>
              </a:rPr>
              <a:t>!</a:t>
            </a:r>
          </a:p>
          <a:p>
            <a:pPr marL="0" indent="0">
              <a:buNone/>
            </a:pPr>
            <a:endParaRPr lang="en-US" dirty="0">
              <a:solidFill>
                <a:srgbClr val="404040"/>
              </a:solidFill>
            </a:endParaRPr>
          </a:p>
        </p:txBody>
      </p:sp>
      <p:sp>
        <p:nvSpPr>
          <p:cNvPr id="4" name="Date Placeholder 3">
            <a:extLst>
              <a:ext uri="{FF2B5EF4-FFF2-40B4-BE49-F238E27FC236}">
                <a16:creationId xmlns:a16="http://schemas.microsoft.com/office/drawing/2014/main" id="{3EC42AF0-6B40-46AA-BA75-0300C22FFBF8}"/>
              </a:ext>
            </a:extLst>
          </p:cNvPr>
          <p:cNvSpPr>
            <a:spLocks noGrp="1"/>
          </p:cNvSpPr>
          <p:nvPr>
            <p:ph type="dt" sz="half" idx="10"/>
          </p:nvPr>
        </p:nvSpPr>
        <p:spPr/>
        <p:txBody>
          <a:bodyPr>
            <a:normAutofit/>
          </a:bodyPr>
          <a:lstStyle/>
          <a:p>
            <a:pPr>
              <a:spcAft>
                <a:spcPts val="600"/>
              </a:spcAft>
            </a:pPr>
            <a:fld id="{DC5C89A3-649D-464B-80F3-141FDD1330D4}" type="datetime1">
              <a:rPr lang="en-US" smtClean="0"/>
              <a:t>7/25/2022</a:t>
            </a:fld>
            <a:endParaRPr lang="en-US" dirty="0"/>
          </a:p>
        </p:txBody>
      </p:sp>
      <p:sp>
        <p:nvSpPr>
          <p:cNvPr id="5" name="Footer Placeholder 4">
            <a:extLst>
              <a:ext uri="{FF2B5EF4-FFF2-40B4-BE49-F238E27FC236}">
                <a16:creationId xmlns:a16="http://schemas.microsoft.com/office/drawing/2014/main" id="{E7E41203-07A8-4121-90EF-BBF24E818DC4}"/>
              </a:ext>
            </a:extLst>
          </p:cNvPr>
          <p:cNvSpPr>
            <a:spLocks noGrp="1"/>
          </p:cNvSpPr>
          <p:nvPr>
            <p:ph type="ftr" sz="quarter" idx="11"/>
          </p:nvPr>
        </p:nvSpPr>
        <p:spPr/>
        <p:txBody>
          <a:bodyPr>
            <a:normAutofit/>
          </a:bodyPr>
          <a:lstStyle/>
          <a:p>
            <a:pPr>
              <a:spcAft>
                <a:spcPts val="600"/>
              </a:spcAft>
            </a:pPr>
            <a:r>
              <a:rPr lang="en-US" dirty="0"/>
              <a:t>Office Of Small Business And DVBE Services, DGS </a:t>
            </a:r>
          </a:p>
        </p:txBody>
      </p:sp>
      <p:sp>
        <p:nvSpPr>
          <p:cNvPr id="6" name="Slide Number Placeholder 5">
            <a:extLst>
              <a:ext uri="{FF2B5EF4-FFF2-40B4-BE49-F238E27FC236}">
                <a16:creationId xmlns:a16="http://schemas.microsoft.com/office/drawing/2014/main" id="{FB962F03-1B01-48B8-988F-78BF95DB9BB2}"/>
              </a:ext>
            </a:extLst>
          </p:cNvPr>
          <p:cNvSpPr>
            <a:spLocks noGrp="1"/>
          </p:cNvSpPr>
          <p:nvPr>
            <p:ph type="sldNum" sz="quarter" idx="12"/>
          </p:nvPr>
        </p:nvSpPr>
        <p:spPr/>
        <p:txBody>
          <a:bodyPr>
            <a:normAutofit/>
          </a:bodyPr>
          <a:lstStyle/>
          <a:p>
            <a:pPr>
              <a:lnSpc>
                <a:spcPct val="90000"/>
              </a:lnSpc>
              <a:spcAft>
                <a:spcPts val="600"/>
              </a:spcAft>
            </a:pPr>
            <a:fld id="{F78C660C-FE7A-48D0-9DA8-982BA834B554}" type="slidenum">
              <a:rPr lang="en-US" smtClean="0"/>
              <a:pPr>
                <a:lnSpc>
                  <a:spcPct val="90000"/>
                </a:lnSpc>
                <a:spcAft>
                  <a:spcPts val="600"/>
                </a:spcAft>
              </a:pPr>
              <a:t>13</a:t>
            </a:fld>
            <a:endParaRPr lang="en-US" dirty="0"/>
          </a:p>
        </p:txBody>
      </p:sp>
    </p:spTree>
    <p:extLst>
      <p:ext uri="{BB962C8B-B14F-4D97-AF65-F5344CB8AC3E}">
        <p14:creationId xmlns:p14="http://schemas.microsoft.com/office/powerpoint/2010/main" val="5150713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7ADD0-22A8-4225-92C6-A80A147D448A}"/>
              </a:ext>
            </a:extLst>
          </p:cNvPr>
          <p:cNvSpPr>
            <a:spLocks noGrp="1"/>
          </p:cNvSpPr>
          <p:nvPr>
            <p:ph type="title"/>
          </p:nvPr>
        </p:nvSpPr>
        <p:spPr/>
        <p:txBody>
          <a:bodyPr>
            <a:normAutofit/>
          </a:bodyPr>
          <a:lstStyle/>
          <a:p>
            <a:r>
              <a:rPr lang="en-US" sz="5200" b="1" cap="none" dirty="0">
                <a:solidFill>
                  <a:schemeClr val="tx2"/>
                </a:solidFill>
              </a:rPr>
              <a:t>Cover Letter</a:t>
            </a:r>
          </a:p>
        </p:txBody>
      </p:sp>
      <p:sp>
        <p:nvSpPr>
          <p:cNvPr id="3" name="Content Placeholder 2">
            <a:extLst>
              <a:ext uri="{FF2B5EF4-FFF2-40B4-BE49-F238E27FC236}">
                <a16:creationId xmlns:a16="http://schemas.microsoft.com/office/drawing/2014/main" id="{3D5AA046-CF9D-4D39-873B-50E36EB30BC6}"/>
              </a:ext>
            </a:extLst>
          </p:cNvPr>
          <p:cNvSpPr>
            <a:spLocks noGrp="1"/>
          </p:cNvSpPr>
          <p:nvPr>
            <p:ph idx="1"/>
          </p:nvPr>
        </p:nvSpPr>
        <p:spPr>
          <a:xfrm>
            <a:off x="1097280" y="1764631"/>
            <a:ext cx="10058400" cy="4628147"/>
          </a:xfrm>
        </p:spPr>
        <p:txBody>
          <a:bodyPr>
            <a:normAutofit fontScale="85000" lnSpcReduction="10000"/>
          </a:bodyPr>
          <a:lstStyle/>
          <a:p>
            <a:pPr marL="457200" indent="-457200">
              <a:lnSpc>
                <a:spcPct val="110000"/>
              </a:lnSpc>
              <a:buFont typeface="Wingdings" panose="05000000000000000000" pitchFamily="2" charset="2"/>
              <a:buChar char="Ø"/>
            </a:pPr>
            <a:r>
              <a:rPr lang="en-US" sz="4000" dirty="0">
                <a:solidFill>
                  <a:schemeClr val="tx1"/>
                </a:solidFill>
                <a:latin typeface="Arial" panose="020B0604020202020204" pitchFamily="34" charset="0"/>
                <a:cs typeface="Arial" panose="020B0604020202020204" pitchFamily="34" charset="0"/>
              </a:rPr>
              <a:t>Non-FI$Cal Departments are required to submit a Cover Letter.</a:t>
            </a:r>
          </a:p>
          <a:p>
            <a:pPr marL="457200" indent="-457200">
              <a:lnSpc>
                <a:spcPct val="110000"/>
              </a:lnSpc>
              <a:buFont typeface="Wingdings" panose="05000000000000000000" pitchFamily="2" charset="2"/>
              <a:buChar char="Ø"/>
            </a:pPr>
            <a:r>
              <a:rPr lang="en-US" sz="4000" dirty="0">
                <a:solidFill>
                  <a:schemeClr val="tx1"/>
                </a:solidFill>
                <a:latin typeface="Arial" panose="020B0604020202020204" pitchFamily="34" charset="0"/>
                <a:cs typeface="Arial" panose="020B0604020202020204" pitchFamily="34" charset="0"/>
              </a:rPr>
              <a:t>Includes an analysis of trends and any anomalies in the SB/MB or DVBE participation. </a:t>
            </a:r>
          </a:p>
          <a:p>
            <a:pPr>
              <a:lnSpc>
                <a:spcPct val="110000"/>
              </a:lnSpc>
              <a:buFont typeface="Wingdings" panose="05000000000000000000" pitchFamily="2" charset="2"/>
              <a:buChar char="Ø"/>
            </a:pPr>
            <a:r>
              <a:rPr lang="en-US" sz="4000" dirty="0">
                <a:solidFill>
                  <a:schemeClr val="tx1"/>
                </a:solidFill>
                <a:latin typeface="Arial" panose="020B0604020202020204" pitchFamily="34" charset="0"/>
                <a:cs typeface="Arial" panose="020B0604020202020204" pitchFamily="34" charset="0"/>
              </a:rPr>
              <a:t>Email to us at: </a:t>
            </a:r>
            <a:r>
              <a:rPr lang="en-US" sz="4000" dirty="0">
                <a:solidFill>
                  <a:schemeClr val="tx2"/>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osdsreports@dgs.ca.gov</a:t>
            </a:r>
            <a:endParaRPr lang="en-US" sz="4000" dirty="0">
              <a:solidFill>
                <a:schemeClr val="tx1"/>
              </a:solidFill>
              <a:latin typeface="Arial" panose="020B0604020202020204" pitchFamily="34" charset="0"/>
              <a:cs typeface="Arial" panose="020B0604020202020204" pitchFamily="34" charset="0"/>
            </a:endParaRPr>
          </a:p>
          <a:p>
            <a:pPr marL="0" indent="0">
              <a:lnSpc>
                <a:spcPct val="110000"/>
              </a:lnSpc>
              <a:buNone/>
            </a:pPr>
            <a:r>
              <a:rPr lang="en-US" sz="3200" dirty="0">
                <a:solidFill>
                  <a:schemeClr val="tx2"/>
                </a:solidFill>
                <a:latin typeface="Arial" panose="020B0604020202020204" pitchFamily="34" charset="0"/>
                <a:cs typeface="Arial" panose="020B0604020202020204" pitchFamily="34" charset="0"/>
              </a:rPr>
              <a:t>Note: See the CAR training for more info:</a:t>
            </a:r>
          </a:p>
          <a:p>
            <a:pPr marL="0" indent="0">
              <a:lnSpc>
                <a:spcPct val="110000"/>
              </a:lnSpc>
              <a:buNone/>
            </a:pPr>
            <a:r>
              <a:rPr lang="en-US" sz="2800" dirty="0">
                <a:solidFill>
                  <a:schemeClr val="tx2"/>
                </a:solidFill>
                <a:effectLst/>
                <a:hlinkClick r:id="rId3"/>
              </a:rPr>
              <a:t>CAR Reporting Training for FI$Cal/SCPRS Users </a:t>
            </a:r>
            <a:endParaRPr lang="en-US" sz="3200" dirty="0">
              <a:solidFill>
                <a:schemeClr val="tx1"/>
              </a:solidFill>
              <a:latin typeface="Arial" panose="020B0604020202020204" pitchFamily="34" charset="0"/>
              <a:cs typeface="Arial" panose="020B0604020202020204" pitchFamily="34" charset="0"/>
            </a:endParaRPr>
          </a:p>
          <a:p>
            <a:pPr marL="0" indent="0">
              <a:buNone/>
            </a:pPr>
            <a:endParaRPr lang="en-US" sz="3200" dirty="0">
              <a:solidFill>
                <a:schemeClr val="tx1"/>
              </a:solidFill>
              <a:latin typeface="Arial" panose="020B0604020202020204" pitchFamily="34" charset="0"/>
              <a:cs typeface="Arial" panose="020B0604020202020204" pitchFamily="34" charset="0"/>
            </a:endParaRPr>
          </a:p>
          <a:p>
            <a:pPr marL="0" indent="0">
              <a:buNone/>
            </a:pPr>
            <a:endParaRPr lang="en-US" sz="3200" dirty="0">
              <a:solidFill>
                <a:schemeClr val="tx1"/>
              </a:solidFill>
              <a:latin typeface="Arial" panose="020B0604020202020204" pitchFamily="34" charset="0"/>
              <a:cs typeface="Arial" panose="020B0604020202020204" pitchFamily="34" charset="0"/>
            </a:endParaRPr>
          </a:p>
          <a:p>
            <a:endParaRPr lang="en-US" dirty="0">
              <a:solidFill>
                <a:srgbClr val="404040"/>
              </a:solidFill>
            </a:endParaRPr>
          </a:p>
        </p:txBody>
      </p:sp>
      <p:sp>
        <p:nvSpPr>
          <p:cNvPr id="4" name="Date Placeholder 3">
            <a:extLst>
              <a:ext uri="{FF2B5EF4-FFF2-40B4-BE49-F238E27FC236}">
                <a16:creationId xmlns:a16="http://schemas.microsoft.com/office/drawing/2014/main" id="{5B09549B-0909-40D5-9654-F80D7FE39FF2}"/>
              </a:ext>
            </a:extLst>
          </p:cNvPr>
          <p:cNvSpPr>
            <a:spLocks noGrp="1"/>
          </p:cNvSpPr>
          <p:nvPr>
            <p:ph type="dt" sz="half" idx="10"/>
          </p:nvPr>
        </p:nvSpPr>
        <p:spPr/>
        <p:txBody>
          <a:bodyPr>
            <a:normAutofit/>
          </a:bodyPr>
          <a:lstStyle/>
          <a:p>
            <a:pPr>
              <a:spcAft>
                <a:spcPts val="600"/>
              </a:spcAft>
            </a:pPr>
            <a:fld id="{D8427A51-A98E-4ABE-B03D-3470EB35B44A}" type="datetime1">
              <a:rPr lang="en-US" smtClean="0"/>
              <a:t>7/25/2022</a:t>
            </a:fld>
            <a:endParaRPr lang="en-US" dirty="0"/>
          </a:p>
        </p:txBody>
      </p:sp>
      <p:sp>
        <p:nvSpPr>
          <p:cNvPr id="5" name="Footer Placeholder 4">
            <a:extLst>
              <a:ext uri="{FF2B5EF4-FFF2-40B4-BE49-F238E27FC236}">
                <a16:creationId xmlns:a16="http://schemas.microsoft.com/office/drawing/2014/main" id="{1D79AEA5-F074-4AA9-9A2B-A86A3E755CF8}"/>
              </a:ext>
            </a:extLst>
          </p:cNvPr>
          <p:cNvSpPr>
            <a:spLocks noGrp="1"/>
          </p:cNvSpPr>
          <p:nvPr>
            <p:ph type="ftr" sz="quarter" idx="11"/>
          </p:nvPr>
        </p:nvSpPr>
        <p:spPr/>
        <p:txBody>
          <a:bodyPr>
            <a:normAutofit/>
          </a:bodyPr>
          <a:lstStyle/>
          <a:p>
            <a:pPr>
              <a:spcAft>
                <a:spcPts val="600"/>
              </a:spcAft>
            </a:pPr>
            <a:r>
              <a:rPr lang="en-US" dirty="0"/>
              <a:t>Office Of Small Business And DVBE Services, DGS </a:t>
            </a:r>
          </a:p>
        </p:txBody>
      </p:sp>
      <p:sp>
        <p:nvSpPr>
          <p:cNvPr id="6" name="Slide Number Placeholder 5">
            <a:extLst>
              <a:ext uri="{FF2B5EF4-FFF2-40B4-BE49-F238E27FC236}">
                <a16:creationId xmlns:a16="http://schemas.microsoft.com/office/drawing/2014/main" id="{5B64D0CE-ED97-4290-B948-651FE8977FB1}"/>
              </a:ext>
            </a:extLst>
          </p:cNvPr>
          <p:cNvSpPr>
            <a:spLocks noGrp="1"/>
          </p:cNvSpPr>
          <p:nvPr>
            <p:ph type="sldNum" sz="quarter" idx="12"/>
          </p:nvPr>
        </p:nvSpPr>
        <p:spPr/>
        <p:txBody>
          <a:bodyPr>
            <a:normAutofit/>
          </a:bodyPr>
          <a:lstStyle/>
          <a:p>
            <a:pPr>
              <a:lnSpc>
                <a:spcPct val="90000"/>
              </a:lnSpc>
              <a:spcAft>
                <a:spcPts val="600"/>
              </a:spcAft>
            </a:pPr>
            <a:fld id="{F78C660C-FE7A-48D0-9DA8-982BA834B554}" type="slidenum">
              <a:rPr lang="en-US" smtClean="0"/>
              <a:pPr>
                <a:lnSpc>
                  <a:spcPct val="90000"/>
                </a:lnSpc>
                <a:spcAft>
                  <a:spcPts val="600"/>
                </a:spcAft>
              </a:pPr>
              <a:t>14</a:t>
            </a:fld>
            <a:endParaRPr lang="en-US" dirty="0"/>
          </a:p>
        </p:txBody>
      </p:sp>
    </p:spTree>
    <p:extLst>
      <p:ext uri="{BB962C8B-B14F-4D97-AF65-F5344CB8AC3E}">
        <p14:creationId xmlns:p14="http://schemas.microsoft.com/office/powerpoint/2010/main" val="36218757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82137-3ED8-4D88-95C1-54265BA29D00}"/>
              </a:ext>
            </a:extLst>
          </p:cNvPr>
          <p:cNvSpPr>
            <a:spLocks noGrp="1"/>
          </p:cNvSpPr>
          <p:nvPr>
            <p:ph type="title"/>
          </p:nvPr>
        </p:nvSpPr>
        <p:spPr/>
        <p:txBody>
          <a:bodyPr>
            <a:normAutofit/>
          </a:bodyPr>
          <a:lstStyle/>
          <a:p>
            <a:r>
              <a:rPr lang="en-US" sz="5200" b="1" cap="none" dirty="0">
                <a:solidFill>
                  <a:schemeClr val="tx2"/>
                </a:solidFill>
              </a:rPr>
              <a:t>Improvement Plans</a:t>
            </a:r>
          </a:p>
        </p:txBody>
      </p:sp>
      <p:sp>
        <p:nvSpPr>
          <p:cNvPr id="3" name="Content Placeholder 2">
            <a:extLst>
              <a:ext uri="{FF2B5EF4-FFF2-40B4-BE49-F238E27FC236}">
                <a16:creationId xmlns:a16="http://schemas.microsoft.com/office/drawing/2014/main" id="{E793C45D-C8D0-46E5-A4FF-6F7C2BA6DA4F}"/>
              </a:ext>
            </a:extLst>
          </p:cNvPr>
          <p:cNvSpPr>
            <a:spLocks noGrp="1"/>
          </p:cNvSpPr>
          <p:nvPr>
            <p:ph idx="1"/>
          </p:nvPr>
        </p:nvSpPr>
        <p:spPr>
          <a:xfrm>
            <a:off x="1097280" y="1737360"/>
            <a:ext cx="10140215" cy="4779656"/>
          </a:xfrm>
        </p:spPr>
        <p:txBody>
          <a:bodyPr>
            <a:noAutofit/>
          </a:bodyPr>
          <a:lstStyle/>
          <a:p>
            <a:pPr marL="0" marR="0" lvl="0" indent="8447" algn="l" defTabSz="1759546" rtl="0" eaLnBrk="1" fontAlgn="auto" latinLnBrk="0" hangingPunct="1">
              <a:lnSpc>
                <a:spcPct val="120000"/>
              </a:lnSpc>
              <a:spcBef>
                <a:spcPts val="2128"/>
              </a:spcBef>
              <a:spcAft>
                <a:spcPts val="355"/>
              </a:spcAft>
              <a:buClr>
                <a:srgbClr val="E48312"/>
              </a:buClr>
              <a:buSzPct val="100000"/>
              <a:buFont typeface="Calibri" panose="020F0502020204030204" pitchFamily="34" charset="0"/>
              <a:buNone/>
              <a:tabLst/>
              <a:defRPr/>
            </a:pPr>
            <a:r>
              <a:rPr kumimoji="0" lang="en-US" sz="4000" b="1" i="0" u="none" strike="noStrike" kern="1200" cap="none" spc="0" normalizeH="0" baseline="0" noProof="0" dirty="0">
                <a:ln>
                  <a:noFill/>
                </a:ln>
                <a:solidFill>
                  <a:srgbClr val="000000"/>
                </a:solidFill>
                <a:effectLst/>
                <a:uLnTx/>
                <a:uFillTx/>
                <a:latin typeface="Arial" panose="020B0604020202020204" pitchFamily="34" charset="0"/>
                <a:ea typeface="Verdana" panose="020B0604030504040204" pitchFamily="34" charset="0"/>
                <a:cs typeface="Arial" panose="020B0604020202020204" pitchFamily="34" charset="0"/>
              </a:rPr>
              <a:t>Now collected via SurveyMonkey</a:t>
            </a:r>
          </a:p>
          <a:p>
            <a:pPr marL="162160" marR="0" lvl="0" indent="-162160" algn="l" defTabSz="1621597" rtl="0" eaLnBrk="1" fontAlgn="auto" latinLnBrk="0" hangingPunct="1">
              <a:lnSpc>
                <a:spcPct val="90000"/>
              </a:lnSpc>
              <a:spcBef>
                <a:spcPts val="2128"/>
              </a:spcBef>
              <a:spcAft>
                <a:spcPts val="355"/>
              </a:spcAft>
              <a:buClr>
                <a:srgbClr val="E48312"/>
              </a:buClr>
              <a:buSzPct val="100000"/>
              <a:buFont typeface="Wingdings" panose="05000000000000000000" pitchFamily="2" charset="2"/>
              <a:buChar char="Ø"/>
              <a:tabLst/>
              <a:defRPr/>
            </a:pPr>
            <a:r>
              <a:rPr kumimoji="0" lang="en-US" sz="3200" b="0" i="0" u="none" strike="noStrike" kern="1200" cap="none" spc="0" normalizeH="0" baseline="0" noProof="0" dirty="0">
                <a:ln>
                  <a:noFill/>
                </a:ln>
                <a:solidFill>
                  <a:srgbClr val="000000"/>
                </a:solidFill>
                <a:effectLst/>
                <a:uLnTx/>
                <a:uFillTx/>
                <a:latin typeface="Verdana" panose="020B0604030504040204" pitchFamily="34" charset="0"/>
                <a:ea typeface="Verdana" panose="020B0604030504040204" pitchFamily="34" charset="0"/>
                <a:cs typeface="Arial" panose="020B0604020202020204" pitchFamily="34" charset="0"/>
              </a:rPr>
              <a:t> </a:t>
            </a:r>
            <a:r>
              <a:rPr kumimoji="0" lang="en-US" b="0" i="0" u="none" strike="noStrike" kern="1200" cap="none" spc="0" normalizeH="0" baseline="0" noProof="0" dirty="0">
                <a:ln>
                  <a:noFill/>
                </a:ln>
                <a:solidFill>
                  <a:srgbClr val="000000"/>
                </a:solidFill>
                <a:effectLst/>
                <a:uLnTx/>
                <a:uFillTx/>
                <a:latin typeface="Arial" panose="020B0604020202020204" pitchFamily="34" charset="0"/>
                <a:ea typeface="Verdana" panose="020B0604030504040204" pitchFamily="34" charset="0"/>
                <a:cs typeface="Arial" panose="020B0604020202020204" pitchFamily="34" charset="0"/>
              </a:rPr>
              <a:t>If your department misses one or both goals, an Improvement Plan must be submitted.</a:t>
            </a:r>
          </a:p>
          <a:p>
            <a:pPr marL="162160" marR="0" lvl="0" indent="-162160" algn="l" defTabSz="1621597" rtl="0" eaLnBrk="1" fontAlgn="auto" latinLnBrk="0" hangingPunct="1">
              <a:lnSpc>
                <a:spcPct val="90000"/>
              </a:lnSpc>
              <a:spcBef>
                <a:spcPts val="2128"/>
              </a:spcBef>
              <a:spcAft>
                <a:spcPts val="355"/>
              </a:spcAft>
              <a:buClr>
                <a:srgbClr val="E48312"/>
              </a:buClr>
              <a:buSzPct val="100000"/>
              <a:buFont typeface="Wingdings" panose="05000000000000000000" pitchFamily="2" charset="2"/>
              <a:buChar char="Ø"/>
              <a:tabLst/>
              <a:defRPr/>
            </a:pPr>
            <a:r>
              <a:rPr lang="en-US" dirty="0">
                <a:solidFill>
                  <a:srgbClr val="000000"/>
                </a:solidFill>
                <a:latin typeface="Arial" panose="020B0604020202020204" pitchFamily="34" charset="0"/>
                <a:ea typeface="Verdana" panose="020B0604030504040204" pitchFamily="34" charset="0"/>
                <a:cs typeface="Arial" panose="020B0604020202020204" pitchFamily="34" charset="0"/>
              </a:rPr>
              <a:t>T</a:t>
            </a:r>
            <a:r>
              <a:rPr kumimoji="0" lang="en-US" b="0" i="0" u="none" strike="noStrike" kern="1200" cap="none" spc="0" normalizeH="0" baseline="0" noProof="0" dirty="0">
                <a:ln>
                  <a:noFill/>
                </a:ln>
                <a:solidFill>
                  <a:srgbClr val="000000"/>
                </a:solidFill>
                <a:effectLst/>
                <a:uLnTx/>
                <a:uFillTx/>
                <a:latin typeface="Arial" panose="020B0604020202020204" pitchFamily="34" charset="0"/>
                <a:ea typeface="Verdana" panose="020B0604030504040204" pitchFamily="34" charset="0"/>
                <a:cs typeface="Arial" panose="020B0604020202020204" pitchFamily="34" charset="0"/>
              </a:rPr>
              <a:t>he old GSPD 824 form will not be accepted as a completed Improvement Plan.</a:t>
            </a:r>
          </a:p>
          <a:p>
            <a:pPr marL="162160" marR="0" lvl="0" indent="-162160" algn="l" defTabSz="1621597" rtl="0" eaLnBrk="1" fontAlgn="auto" latinLnBrk="0" hangingPunct="1">
              <a:lnSpc>
                <a:spcPct val="90000"/>
              </a:lnSpc>
              <a:spcBef>
                <a:spcPts val="2128"/>
              </a:spcBef>
              <a:spcAft>
                <a:spcPts val="355"/>
              </a:spcAft>
              <a:buClr>
                <a:srgbClr val="E48312"/>
              </a:buClr>
              <a:buSzPct val="100000"/>
              <a:buFont typeface="Wingdings" panose="05000000000000000000" pitchFamily="2" charset="2"/>
              <a:buChar char="Ø"/>
              <a:tabLst/>
              <a:defRPr/>
            </a:pPr>
            <a:r>
              <a:rPr lang="en-US" dirty="0">
                <a:solidFill>
                  <a:srgbClr val="000000"/>
                </a:solidFill>
                <a:latin typeface="Arial" panose="020B0604020202020204" pitchFamily="34" charset="0"/>
                <a:ea typeface="Verdana" panose="020B0604030504040204" pitchFamily="34" charset="0"/>
                <a:cs typeface="Arial" panose="020B0604020202020204" pitchFamily="34" charset="0"/>
              </a:rPr>
              <a:t>T</a:t>
            </a:r>
            <a:r>
              <a:rPr kumimoji="0" lang="en-US" b="0" i="0" u="none" strike="noStrike" kern="1200" cap="none" spc="0" normalizeH="0" baseline="0" noProof="0" dirty="0">
                <a:ln>
                  <a:noFill/>
                </a:ln>
                <a:solidFill>
                  <a:srgbClr val="000000"/>
                </a:solidFill>
                <a:effectLst/>
                <a:uLnTx/>
                <a:uFillTx/>
                <a:latin typeface="Arial" panose="020B0604020202020204" pitchFamily="34" charset="0"/>
                <a:ea typeface="Verdana" panose="020B0604030504040204" pitchFamily="34" charset="0"/>
                <a:cs typeface="Arial" panose="020B0604020202020204" pitchFamily="34" charset="0"/>
              </a:rPr>
              <a:t>he SurveyMonkey link will be posted here under Forms</a:t>
            </a:r>
            <a:r>
              <a:rPr kumimoji="0" lang="en-US" sz="2400" b="0" i="0" u="none" strike="noStrike" kern="1200" cap="none" spc="0" normalizeH="0" baseline="0" noProof="0" dirty="0">
                <a:ln>
                  <a:noFill/>
                </a:ln>
                <a:solidFill>
                  <a:srgbClr val="000000"/>
                </a:solidFill>
                <a:effectLst/>
                <a:uLnTx/>
                <a:uFillTx/>
                <a:ea typeface="Verdana" panose="020B0604030504040204" pitchFamily="34" charset="0"/>
                <a:cs typeface="Arial" panose="020B0604020202020204" pitchFamily="34" charset="0"/>
              </a:rPr>
              <a:t>: </a:t>
            </a:r>
            <a:r>
              <a:rPr kumimoji="0" lang="en-US" sz="2400" b="0" i="0" u="none" strike="noStrike" kern="1200" cap="none" spc="0" normalizeH="0" baseline="0" noProof="0" dirty="0">
                <a:ln>
                  <a:noFill/>
                </a:ln>
                <a:solidFill>
                  <a:srgbClr val="000000">
                    <a:lumMod val="75000"/>
                    <a:lumOff val="25000"/>
                  </a:srgbClr>
                </a:solidFill>
                <a:effectLst/>
                <a:uLnTx/>
                <a:uFillTx/>
                <a:ea typeface="Verdana" panose="020B0604030504040204" pitchFamily="34" charset="0"/>
                <a:cs typeface="Arial" panose="020B0604020202020204" pitchFamily="34" charset="0"/>
                <a:hlinkClick r:id="rId2"/>
              </a:rPr>
              <a:t>File Consolidated Annual Report for State Contracting (ca.gov)</a:t>
            </a:r>
            <a:endParaRPr kumimoji="0" lang="en-US" sz="2400" b="0" i="0" u="none" strike="noStrike" kern="1200" cap="none" spc="0" normalizeH="0" baseline="0" noProof="0" dirty="0">
              <a:ln>
                <a:noFill/>
              </a:ln>
              <a:solidFill>
                <a:srgbClr val="000000">
                  <a:lumMod val="65000"/>
                  <a:lumOff val="35000"/>
                </a:srgbClr>
              </a:solidFill>
              <a:effectLst/>
              <a:uLnTx/>
              <a:uFillTx/>
              <a:ea typeface="Verdana" panose="020B0604030504040204" pitchFamily="34" charset="0"/>
              <a:cs typeface="Arial" panose="020B0604020202020204" pitchFamily="34" charset="0"/>
            </a:endParaRPr>
          </a:p>
          <a:p>
            <a:pPr marL="0" indent="4763" defTabSz="992188">
              <a:lnSpc>
                <a:spcPct val="80000"/>
              </a:lnSpc>
              <a:buNone/>
            </a:pPr>
            <a:endParaRPr lang="en-US" sz="2300" dirty="0">
              <a:solidFill>
                <a:schemeClr val="tx1"/>
              </a:solidFill>
              <a:highlight>
                <a:srgbClr val="C0C0C0"/>
              </a:highlight>
            </a:endParaRPr>
          </a:p>
        </p:txBody>
      </p:sp>
      <p:sp>
        <p:nvSpPr>
          <p:cNvPr id="4" name="Date Placeholder 3">
            <a:extLst>
              <a:ext uri="{FF2B5EF4-FFF2-40B4-BE49-F238E27FC236}">
                <a16:creationId xmlns:a16="http://schemas.microsoft.com/office/drawing/2014/main" id="{94B0EBAF-D4E5-42B8-B46E-58FE99C765CB}"/>
              </a:ext>
            </a:extLst>
          </p:cNvPr>
          <p:cNvSpPr>
            <a:spLocks noGrp="1"/>
          </p:cNvSpPr>
          <p:nvPr>
            <p:ph type="dt" sz="half" idx="10"/>
          </p:nvPr>
        </p:nvSpPr>
        <p:spPr/>
        <p:txBody>
          <a:bodyPr>
            <a:normAutofit/>
          </a:bodyPr>
          <a:lstStyle/>
          <a:p>
            <a:pPr>
              <a:spcAft>
                <a:spcPts val="600"/>
              </a:spcAft>
            </a:pPr>
            <a:fld id="{C9CB7DCB-84E4-4D66-9D71-AFA8943087AF}" type="datetime1">
              <a:rPr lang="en-US" smtClean="0"/>
              <a:t>7/25/2022</a:t>
            </a:fld>
            <a:endParaRPr lang="en-US" dirty="0"/>
          </a:p>
        </p:txBody>
      </p:sp>
      <p:sp>
        <p:nvSpPr>
          <p:cNvPr id="5" name="Footer Placeholder 4">
            <a:extLst>
              <a:ext uri="{FF2B5EF4-FFF2-40B4-BE49-F238E27FC236}">
                <a16:creationId xmlns:a16="http://schemas.microsoft.com/office/drawing/2014/main" id="{04573706-C057-4E7D-BE51-BA3663D0540F}"/>
              </a:ext>
            </a:extLst>
          </p:cNvPr>
          <p:cNvSpPr>
            <a:spLocks noGrp="1"/>
          </p:cNvSpPr>
          <p:nvPr>
            <p:ph type="ftr" sz="quarter" idx="11"/>
          </p:nvPr>
        </p:nvSpPr>
        <p:spPr/>
        <p:txBody>
          <a:bodyPr>
            <a:normAutofit/>
          </a:bodyPr>
          <a:lstStyle/>
          <a:p>
            <a:pPr>
              <a:spcAft>
                <a:spcPts val="600"/>
              </a:spcAft>
            </a:pPr>
            <a:r>
              <a:rPr lang="en-US" dirty="0"/>
              <a:t>Office Of Small Business And DVBE Services, DGS </a:t>
            </a:r>
          </a:p>
        </p:txBody>
      </p:sp>
      <p:sp>
        <p:nvSpPr>
          <p:cNvPr id="6" name="Slide Number Placeholder 5">
            <a:extLst>
              <a:ext uri="{FF2B5EF4-FFF2-40B4-BE49-F238E27FC236}">
                <a16:creationId xmlns:a16="http://schemas.microsoft.com/office/drawing/2014/main" id="{FD280B95-9758-4802-B01E-A0842CF79462}"/>
              </a:ext>
            </a:extLst>
          </p:cNvPr>
          <p:cNvSpPr>
            <a:spLocks noGrp="1"/>
          </p:cNvSpPr>
          <p:nvPr>
            <p:ph type="sldNum" sz="quarter" idx="12"/>
          </p:nvPr>
        </p:nvSpPr>
        <p:spPr/>
        <p:txBody>
          <a:bodyPr>
            <a:normAutofit/>
          </a:bodyPr>
          <a:lstStyle/>
          <a:p>
            <a:pPr>
              <a:lnSpc>
                <a:spcPct val="90000"/>
              </a:lnSpc>
              <a:spcAft>
                <a:spcPts val="600"/>
              </a:spcAft>
            </a:pPr>
            <a:fld id="{F78C660C-FE7A-48D0-9DA8-982BA834B554}" type="slidenum">
              <a:rPr lang="en-US" smtClean="0"/>
              <a:pPr>
                <a:lnSpc>
                  <a:spcPct val="90000"/>
                </a:lnSpc>
                <a:spcAft>
                  <a:spcPts val="600"/>
                </a:spcAft>
              </a:pPr>
              <a:t>15</a:t>
            </a:fld>
            <a:endParaRPr lang="en-US" dirty="0"/>
          </a:p>
        </p:txBody>
      </p:sp>
    </p:spTree>
    <p:extLst>
      <p:ext uri="{BB962C8B-B14F-4D97-AF65-F5344CB8AC3E}">
        <p14:creationId xmlns:p14="http://schemas.microsoft.com/office/powerpoint/2010/main" val="482330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82137-3ED8-4D88-95C1-54265BA29D00}"/>
              </a:ext>
            </a:extLst>
          </p:cNvPr>
          <p:cNvSpPr>
            <a:spLocks noGrp="1"/>
          </p:cNvSpPr>
          <p:nvPr>
            <p:ph type="title"/>
          </p:nvPr>
        </p:nvSpPr>
        <p:spPr/>
        <p:txBody>
          <a:bodyPr>
            <a:normAutofit/>
          </a:bodyPr>
          <a:lstStyle/>
          <a:p>
            <a:r>
              <a:rPr lang="en-US" sz="5200" b="1" cap="none" dirty="0">
                <a:solidFill>
                  <a:schemeClr val="tx2"/>
                </a:solidFill>
              </a:rPr>
              <a:t>Resources on DGS Website</a:t>
            </a:r>
          </a:p>
        </p:txBody>
      </p:sp>
      <p:sp>
        <p:nvSpPr>
          <p:cNvPr id="3" name="Content Placeholder 2">
            <a:extLst>
              <a:ext uri="{FF2B5EF4-FFF2-40B4-BE49-F238E27FC236}">
                <a16:creationId xmlns:a16="http://schemas.microsoft.com/office/drawing/2014/main" id="{E793C45D-C8D0-46E5-A4FF-6F7C2BA6DA4F}"/>
              </a:ext>
            </a:extLst>
          </p:cNvPr>
          <p:cNvSpPr>
            <a:spLocks noGrp="1"/>
          </p:cNvSpPr>
          <p:nvPr>
            <p:ph idx="1"/>
          </p:nvPr>
        </p:nvSpPr>
        <p:spPr>
          <a:xfrm>
            <a:off x="1097280" y="1740569"/>
            <a:ext cx="10058400" cy="4604084"/>
          </a:xfrm>
        </p:spPr>
        <p:txBody>
          <a:bodyPr>
            <a:normAutofit/>
          </a:bodyPr>
          <a:lstStyle/>
          <a:p>
            <a:pPr>
              <a:buFont typeface="Wingdings" panose="05000000000000000000" pitchFamily="2" charset="2"/>
              <a:buChar char="Ø"/>
            </a:pPr>
            <a:r>
              <a:rPr lang="en-US" sz="3200" dirty="0">
                <a:solidFill>
                  <a:srgbClr val="404040"/>
                </a:solidFill>
                <a:hlinkClick r:id="rId2"/>
              </a:rPr>
              <a:t>CAR Reporting Training for FI$Cal/SCPRS Users </a:t>
            </a:r>
            <a:endParaRPr lang="en-US" sz="3200" dirty="0">
              <a:solidFill>
                <a:srgbClr val="404040"/>
              </a:solidFill>
            </a:endParaRPr>
          </a:p>
          <a:p>
            <a:pPr>
              <a:buFont typeface="Wingdings" panose="05000000000000000000" pitchFamily="2" charset="2"/>
              <a:buChar char="Ø"/>
            </a:pPr>
            <a:r>
              <a:rPr lang="en-US" sz="3200" dirty="0">
                <a:solidFill>
                  <a:srgbClr val="404040"/>
                </a:solidFill>
                <a:hlinkClick r:id="rId3">
                  <a:extLst>
                    <a:ext uri="{A12FA001-AC4F-418D-AE19-62706E023703}">
                      <ahyp:hlinkClr xmlns:ahyp="http://schemas.microsoft.com/office/drawing/2018/hyperlinkcolor" val="tx"/>
                    </a:ext>
                  </a:extLst>
                </a:hlinkClick>
              </a:rPr>
              <a:t>FI$Cal/SCPRS User's Guide to CAR Reporting</a:t>
            </a:r>
            <a:r>
              <a:rPr lang="en-US" sz="3200" dirty="0">
                <a:solidFill>
                  <a:srgbClr val="404040"/>
                </a:solidFill>
              </a:rPr>
              <a:t> </a:t>
            </a:r>
          </a:p>
          <a:p>
            <a:pPr>
              <a:buFont typeface="Wingdings" panose="05000000000000000000" pitchFamily="2" charset="2"/>
              <a:buChar char="Ø"/>
            </a:pPr>
            <a:r>
              <a:rPr lang="en-US" sz="3200" dirty="0">
                <a:solidFill>
                  <a:srgbClr val="404040"/>
                </a:solidFill>
              </a:rPr>
              <a:t>Instructions to fill out the Form 810 Intake Pages are here:</a:t>
            </a:r>
            <a:endParaRPr lang="en-US" dirty="0">
              <a:solidFill>
                <a:srgbClr val="404040"/>
              </a:solidFill>
            </a:endParaRPr>
          </a:p>
          <a:p>
            <a:pPr marL="0" indent="0">
              <a:buNone/>
            </a:pPr>
            <a:r>
              <a:rPr lang="en-US" sz="2800" dirty="0">
                <a:solidFill>
                  <a:schemeClr val="tx2"/>
                </a:solidFill>
                <a:hlinkClick r:id="rId4">
                  <a:extLst>
                    <a:ext uri="{A12FA001-AC4F-418D-AE19-62706E023703}">
                      <ahyp:hlinkClr xmlns:ahyp="http://schemas.microsoft.com/office/drawing/2018/hyperlinkcolor" val="tx"/>
                    </a:ext>
                  </a:extLst>
                </a:hlinkClick>
              </a:rPr>
              <a:t>https://www.dgs.ca.gov/PD/Services/Page-Content/Procurement-Division-Services-List-Folder/File-a-Consolidated-Annual-Report</a:t>
            </a:r>
            <a:endParaRPr lang="en-US" sz="2800" dirty="0">
              <a:solidFill>
                <a:schemeClr val="tx2"/>
              </a:solidFill>
            </a:endParaRPr>
          </a:p>
          <a:p>
            <a:pPr marL="0" indent="0">
              <a:buNone/>
            </a:pPr>
            <a:endParaRPr lang="en-US" dirty="0">
              <a:solidFill>
                <a:srgbClr val="404040"/>
              </a:solidFill>
            </a:endParaRPr>
          </a:p>
        </p:txBody>
      </p:sp>
      <p:sp>
        <p:nvSpPr>
          <p:cNvPr id="4" name="Date Placeholder 3">
            <a:extLst>
              <a:ext uri="{FF2B5EF4-FFF2-40B4-BE49-F238E27FC236}">
                <a16:creationId xmlns:a16="http://schemas.microsoft.com/office/drawing/2014/main" id="{94B0EBAF-D4E5-42B8-B46E-58FE99C765CB}"/>
              </a:ext>
            </a:extLst>
          </p:cNvPr>
          <p:cNvSpPr>
            <a:spLocks noGrp="1"/>
          </p:cNvSpPr>
          <p:nvPr>
            <p:ph type="dt" sz="half" idx="10"/>
          </p:nvPr>
        </p:nvSpPr>
        <p:spPr/>
        <p:txBody>
          <a:bodyPr>
            <a:normAutofit/>
          </a:bodyPr>
          <a:lstStyle/>
          <a:p>
            <a:pPr>
              <a:spcAft>
                <a:spcPts val="600"/>
              </a:spcAft>
            </a:pPr>
            <a:fld id="{846808A8-15F3-4188-9FAF-8A5D3E6CA1FC}" type="datetime1">
              <a:rPr lang="en-US" smtClean="0"/>
              <a:t>7/25/2022</a:t>
            </a:fld>
            <a:endParaRPr lang="en-US" dirty="0"/>
          </a:p>
        </p:txBody>
      </p:sp>
      <p:sp>
        <p:nvSpPr>
          <p:cNvPr id="5" name="Footer Placeholder 4">
            <a:extLst>
              <a:ext uri="{FF2B5EF4-FFF2-40B4-BE49-F238E27FC236}">
                <a16:creationId xmlns:a16="http://schemas.microsoft.com/office/drawing/2014/main" id="{04573706-C057-4E7D-BE51-BA3663D0540F}"/>
              </a:ext>
            </a:extLst>
          </p:cNvPr>
          <p:cNvSpPr>
            <a:spLocks noGrp="1"/>
          </p:cNvSpPr>
          <p:nvPr>
            <p:ph type="ftr" sz="quarter" idx="11"/>
          </p:nvPr>
        </p:nvSpPr>
        <p:spPr/>
        <p:txBody>
          <a:bodyPr>
            <a:normAutofit/>
          </a:bodyPr>
          <a:lstStyle/>
          <a:p>
            <a:pPr>
              <a:spcAft>
                <a:spcPts val="600"/>
              </a:spcAft>
            </a:pPr>
            <a:r>
              <a:rPr lang="en-US" dirty="0"/>
              <a:t>Office Of Small Business And DVBE Services, DGS </a:t>
            </a:r>
          </a:p>
        </p:txBody>
      </p:sp>
      <p:sp>
        <p:nvSpPr>
          <p:cNvPr id="6" name="Slide Number Placeholder 5">
            <a:extLst>
              <a:ext uri="{FF2B5EF4-FFF2-40B4-BE49-F238E27FC236}">
                <a16:creationId xmlns:a16="http://schemas.microsoft.com/office/drawing/2014/main" id="{FD280B95-9758-4802-B01E-A0842CF79462}"/>
              </a:ext>
            </a:extLst>
          </p:cNvPr>
          <p:cNvSpPr>
            <a:spLocks noGrp="1"/>
          </p:cNvSpPr>
          <p:nvPr>
            <p:ph type="sldNum" sz="quarter" idx="12"/>
          </p:nvPr>
        </p:nvSpPr>
        <p:spPr/>
        <p:txBody>
          <a:bodyPr>
            <a:normAutofit/>
          </a:bodyPr>
          <a:lstStyle/>
          <a:p>
            <a:pPr>
              <a:lnSpc>
                <a:spcPct val="90000"/>
              </a:lnSpc>
              <a:spcAft>
                <a:spcPts val="600"/>
              </a:spcAft>
            </a:pPr>
            <a:fld id="{F78C660C-FE7A-48D0-9DA8-982BA834B554}" type="slidenum">
              <a:rPr lang="en-US" smtClean="0"/>
              <a:pPr>
                <a:lnSpc>
                  <a:spcPct val="90000"/>
                </a:lnSpc>
                <a:spcAft>
                  <a:spcPts val="600"/>
                </a:spcAft>
              </a:pPr>
              <a:t>16</a:t>
            </a:fld>
            <a:endParaRPr lang="en-US" dirty="0"/>
          </a:p>
        </p:txBody>
      </p:sp>
    </p:spTree>
    <p:extLst>
      <p:ext uri="{BB962C8B-B14F-4D97-AF65-F5344CB8AC3E}">
        <p14:creationId xmlns:p14="http://schemas.microsoft.com/office/powerpoint/2010/main" val="11755556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82137-3ED8-4D88-95C1-54265BA29D00}"/>
              </a:ext>
            </a:extLst>
          </p:cNvPr>
          <p:cNvSpPr>
            <a:spLocks noGrp="1"/>
          </p:cNvSpPr>
          <p:nvPr>
            <p:ph type="title"/>
          </p:nvPr>
        </p:nvSpPr>
        <p:spPr/>
        <p:txBody>
          <a:bodyPr>
            <a:normAutofit/>
          </a:bodyPr>
          <a:lstStyle/>
          <a:p>
            <a:r>
              <a:rPr lang="en-US" sz="5200" b="1" cap="none" dirty="0">
                <a:solidFill>
                  <a:schemeClr val="tx2"/>
                </a:solidFill>
              </a:rPr>
              <a:t>Who to contact for questions? </a:t>
            </a:r>
          </a:p>
        </p:txBody>
      </p:sp>
      <p:sp>
        <p:nvSpPr>
          <p:cNvPr id="3" name="Content Placeholder 2">
            <a:extLst>
              <a:ext uri="{FF2B5EF4-FFF2-40B4-BE49-F238E27FC236}">
                <a16:creationId xmlns:a16="http://schemas.microsoft.com/office/drawing/2014/main" id="{E793C45D-C8D0-46E5-A4FF-6F7C2BA6DA4F}"/>
              </a:ext>
            </a:extLst>
          </p:cNvPr>
          <p:cNvSpPr>
            <a:spLocks noGrp="1"/>
          </p:cNvSpPr>
          <p:nvPr>
            <p:ph idx="1"/>
          </p:nvPr>
        </p:nvSpPr>
        <p:spPr/>
        <p:txBody>
          <a:bodyPr>
            <a:normAutofit/>
          </a:bodyPr>
          <a:lstStyle/>
          <a:p>
            <a:pPr marL="0" indent="0" algn="ctr" defTabSz="992188" eaLnBrk="1" hangingPunct="1">
              <a:lnSpc>
                <a:spcPct val="80000"/>
              </a:lnSpc>
              <a:buFontTx/>
              <a:buNone/>
              <a:defRPr/>
            </a:pPr>
            <a:r>
              <a:rPr lang="en-US" sz="3600" dirty="0">
                <a:solidFill>
                  <a:schemeClr val="tx1"/>
                </a:solidFill>
                <a:latin typeface="Arial" panose="020B0604020202020204" pitchFamily="34" charset="0"/>
                <a:cs typeface="Arial" panose="020B0604020202020204" pitchFamily="34" charset="0"/>
              </a:rPr>
              <a:t>Email at: </a:t>
            </a:r>
            <a:endParaRPr lang="en-US" sz="3600" dirty="0">
              <a:solidFill>
                <a:schemeClr val="tx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endParaRPr>
          </a:p>
          <a:p>
            <a:pPr marL="0" indent="0" algn="ctr" defTabSz="992188" eaLnBrk="1" hangingPunct="1">
              <a:lnSpc>
                <a:spcPct val="80000"/>
              </a:lnSpc>
              <a:buFontTx/>
              <a:buNone/>
              <a:defRPr/>
            </a:pPr>
            <a:r>
              <a:rPr lang="en-US" sz="3600" dirty="0">
                <a:solidFill>
                  <a:schemeClr val="tx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OSDSReports@dgs.ca.gov</a:t>
            </a:r>
            <a:r>
              <a:rPr lang="en-US" sz="3600" dirty="0">
                <a:solidFill>
                  <a:schemeClr val="tx1"/>
                </a:solidFill>
                <a:latin typeface="Arial" panose="020B0604020202020204" pitchFamily="34" charset="0"/>
                <a:cs typeface="Arial" panose="020B0604020202020204" pitchFamily="34" charset="0"/>
              </a:rPr>
              <a:t> </a:t>
            </a:r>
          </a:p>
          <a:p>
            <a:endParaRPr lang="en-US" dirty="0">
              <a:solidFill>
                <a:srgbClr val="404040"/>
              </a:solidFill>
            </a:endParaRPr>
          </a:p>
        </p:txBody>
      </p:sp>
      <p:sp>
        <p:nvSpPr>
          <p:cNvPr id="4" name="Date Placeholder 3">
            <a:extLst>
              <a:ext uri="{FF2B5EF4-FFF2-40B4-BE49-F238E27FC236}">
                <a16:creationId xmlns:a16="http://schemas.microsoft.com/office/drawing/2014/main" id="{94B0EBAF-D4E5-42B8-B46E-58FE99C765CB}"/>
              </a:ext>
            </a:extLst>
          </p:cNvPr>
          <p:cNvSpPr>
            <a:spLocks noGrp="1"/>
          </p:cNvSpPr>
          <p:nvPr>
            <p:ph type="dt" sz="half" idx="10"/>
          </p:nvPr>
        </p:nvSpPr>
        <p:spPr/>
        <p:txBody>
          <a:bodyPr>
            <a:normAutofit/>
          </a:bodyPr>
          <a:lstStyle/>
          <a:p>
            <a:pPr>
              <a:spcAft>
                <a:spcPts val="600"/>
              </a:spcAft>
            </a:pPr>
            <a:fld id="{0518C994-84CC-4508-B5A9-BE32B7473804}" type="datetime1">
              <a:rPr lang="en-US" smtClean="0"/>
              <a:t>7/25/2022</a:t>
            </a:fld>
            <a:endParaRPr lang="en-US" dirty="0"/>
          </a:p>
        </p:txBody>
      </p:sp>
      <p:sp>
        <p:nvSpPr>
          <p:cNvPr id="5" name="Footer Placeholder 4">
            <a:extLst>
              <a:ext uri="{FF2B5EF4-FFF2-40B4-BE49-F238E27FC236}">
                <a16:creationId xmlns:a16="http://schemas.microsoft.com/office/drawing/2014/main" id="{04573706-C057-4E7D-BE51-BA3663D0540F}"/>
              </a:ext>
            </a:extLst>
          </p:cNvPr>
          <p:cNvSpPr>
            <a:spLocks noGrp="1"/>
          </p:cNvSpPr>
          <p:nvPr>
            <p:ph type="ftr" sz="quarter" idx="11"/>
          </p:nvPr>
        </p:nvSpPr>
        <p:spPr/>
        <p:txBody>
          <a:bodyPr>
            <a:normAutofit/>
          </a:bodyPr>
          <a:lstStyle/>
          <a:p>
            <a:pPr>
              <a:spcAft>
                <a:spcPts val="600"/>
              </a:spcAft>
            </a:pPr>
            <a:r>
              <a:rPr lang="en-US" dirty="0"/>
              <a:t>Office Of Small Business And DVBE Services, DGS </a:t>
            </a:r>
          </a:p>
        </p:txBody>
      </p:sp>
      <p:sp>
        <p:nvSpPr>
          <p:cNvPr id="6" name="Slide Number Placeholder 5">
            <a:extLst>
              <a:ext uri="{FF2B5EF4-FFF2-40B4-BE49-F238E27FC236}">
                <a16:creationId xmlns:a16="http://schemas.microsoft.com/office/drawing/2014/main" id="{FD280B95-9758-4802-B01E-A0842CF79462}"/>
              </a:ext>
            </a:extLst>
          </p:cNvPr>
          <p:cNvSpPr>
            <a:spLocks noGrp="1"/>
          </p:cNvSpPr>
          <p:nvPr>
            <p:ph type="sldNum" sz="quarter" idx="12"/>
          </p:nvPr>
        </p:nvSpPr>
        <p:spPr/>
        <p:txBody>
          <a:bodyPr>
            <a:normAutofit/>
          </a:bodyPr>
          <a:lstStyle/>
          <a:p>
            <a:pPr>
              <a:lnSpc>
                <a:spcPct val="90000"/>
              </a:lnSpc>
              <a:spcAft>
                <a:spcPts val="600"/>
              </a:spcAft>
            </a:pPr>
            <a:fld id="{F78C660C-FE7A-48D0-9DA8-982BA834B554}" type="slidenum">
              <a:rPr lang="en-US" smtClean="0"/>
              <a:pPr>
                <a:lnSpc>
                  <a:spcPct val="90000"/>
                </a:lnSpc>
                <a:spcAft>
                  <a:spcPts val="600"/>
                </a:spcAft>
              </a:pPr>
              <a:t>17</a:t>
            </a:fld>
            <a:endParaRPr lang="en-US" dirty="0"/>
          </a:p>
        </p:txBody>
      </p:sp>
    </p:spTree>
    <p:extLst>
      <p:ext uri="{BB962C8B-B14F-4D97-AF65-F5344CB8AC3E}">
        <p14:creationId xmlns:p14="http://schemas.microsoft.com/office/powerpoint/2010/main" val="38473991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8A9CC-4A33-4C61-84CC-75B4AAE31D08}"/>
              </a:ext>
            </a:extLst>
          </p:cNvPr>
          <p:cNvSpPr>
            <a:spLocks noGrp="1"/>
          </p:cNvSpPr>
          <p:nvPr>
            <p:ph type="title"/>
          </p:nvPr>
        </p:nvSpPr>
        <p:spPr/>
        <p:txBody>
          <a:bodyPr/>
          <a:lstStyle/>
          <a:p>
            <a:r>
              <a:rPr lang="en-US" dirty="0">
                <a:solidFill>
                  <a:schemeClr val="bg1"/>
                </a:solidFill>
              </a:rPr>
              <a:t>QUESTIONS</a:t>
            </a:r>
          </a:p>
        </p:txBody>
      </p:sp>
      <p:pic>
        <p:nvPicPr>
          <p:cNvPr id="11" name="Graphic 10" descr="Question mark">
            <a:extLst>
              <a:ext uri="{FF2B5EF4-FFF2-40B4-BE49-F238E27FC236}">
                <a16:creationId xmlns:a16="http://schemas.microsoft.com/office/drawing/2014/main" id="{96317F4D-074A-4545-AF0A-A7E76B20B69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396648" y="1940841"/>
            <a:ext cx="3398705" cy="3398705"/>
          </a:xfrm>
          <a:prstGeom prst="rect">
            <a:avLst/>
          </a:prstGeom>
        </p:spPr>
      </p:pic>
      <p:sp>
        <p:nvSpPr>
          <p:cNvPr id="4" name="Date Placeholder 3">
            <a:extLst>
              <a:ext uri="{FF2B5EF4-FFF2-40B4-BE49-F238E27FC236}">
                <a16:creationId xmlns:a16="http://schemas.microsoft.com/office/drawing/2014/main" id="{94B0EBAF-D4E5-42B8-B46E-58FE99C765CB}"/>
              </a:ext>
            </a:extLst>
          </p:cNvPr>
          <p:cNvSpPr>
            <a:spLocks noGrp="1"/>
          </p:cNvSpPr>
          <p:nvPr>
            <p:ph type="dt" sz="half" idx="10"/>
          </p:nvPr>
        </p:nvSpPr>
        <p:spPr/>
        <p:txBody>
          <a:bodyPr vert="horz" lIns="91440" tIns="45720" rIns="91440" bIns="45720" rtlCol="0" anchor="ctr">
            <a:normAutofit/>
          </a:bodyPr>
          <a:lstStyle/>
          <a:p>
            <a:pPr>
              <a:spcAft>
                <a:spcPts val="600"/>
              </a:spcAft>
            </a:pPr>
            <a:fld id="{C35712DB-70A0-4076-B781-2687B536D213}" type="datetime1">
              <a:rPr lang="en-US" smtClean="0"/>
              <a:t>7/25/2022</a:t>
            </a:fld>
            <a:endParaRPr lang="en-US" dirty="0"/>
          </a:p>
        </p:txBody>
      </p:sp>
      <p:sp>
        <p:nvSpPr>
          <p:cNvPr id="5" name="Footer Placeholder 4">
            <a:extLst>
              <a:ext uri="{FF2B5EF4-FFF2-40B4-BE49-F238E27FC236}">
                <a16:creationId xmlns:a16="http://schemas.microsoft.com/office/drawing/2014/main" id="{04573706-C057-4E7D-BE51-BA3663D0540F}"/>
              </a:ext>
            </a:extLst>
          </p:cNvPr>
          <p:cNvSpPr>
            <a:spLocks noGrp="1"/>
          </p:cNvSpPr>
          <p:nvPr>
            <p:ph type="ftr" sz="quarter" idx="11"/>
          </p:nvPr>
        </p:nvSpPr>
        <p:spPr/>
        <p:txBody>
          <a:bodyPr vert="horz" lIns="91440" tIns="45720" rIns="91440" bIns="45720" rtlCol="0" anchor="ctr">
            <a:noAutofit/>
          </a:bodyPr>
          <a:lstStyle/>
          <a:p>
            <a:pPr>
              <a:spcAft>
                <a:spcPts val="600"/>
              </a:spcAft>
            </a:pPr>
            <a:r>
              <a:rPr lang="en-US" dirty="0"/>
              <a:t>Office Of Small Business And DVBE Services, DGS </a:t>
            </a:r>
          </a:p>
        </p:txBody>
      </p:sp>
      <p:sp>
        <p:nvSpPr>
          <p:cNvPr id="6" name="Slide Number Placeholder 5">
            <a:extLst>
              <a:ext uri="{FF2B5EF4-FFF2-40B4-BE49-F238E27FC236}">
                <a16:creationId xmlns:a16="http://schemas.microsoft.com/office/drawing/2014/main" id="{FD280B95-9758-4802-B01E-A0842CF79462}"/>
              </a:ext>
            </a:extLst>
          </p:cNvPr>
          <p:cNvSpPr>
            <a:spLocks noGrp="1"/>
          </p:cNvSpPr>
          <p:nvPr>
            <p:ph type="sldNum" sz="quarter" idx="12"/>
          </p:nvPr>
        </p:nvSpPr>
        <p:spPr/>
        <p:txBody>
          <a:bodyPr vert="horz" lIns="18288" tIns="45720" rIns="18288" bIns="45720" rtlCol="0" anchor="ctr">
            <a:normAutofit/>
          </a:bodyPr>
          <a:lstStyle/>
          <a:p>
            <a:pPr>
              <a:lnSpc>
                <a:spcPct val="90000"/>
              </a:lnSpc>
              <a:spcAft>
                <a:spcPts val="600"/>
              </a:spcAft>
            </a:pPr>
            <a:fld id="{F78C660C-FE7A-48D0-9DA8-982BA834B554}" type="slidenum">
              <a:rPr lang="en-US" smtClean="0"/>
              <a:pPr>
                <a:lnSpc>
                  <a:spcPct val="90000"/>
                </a:lnSpc>
                <a:spcAft>
                  <a:spcPts val="600"/>
                </a:spcAft>
              </a:pPr>
              <a:t>18</a:t>
            </a:fld>
            <a:endParaRPr lang="en-US" dirty="0"/>
          </a:p>
        </p:txBody>
      </p:sp>
    </p:spTree>
    <p:extLst>
      <p:ext uri="{BB962C8B-B14F-4D97-AF65-F5344CB8AC3E}">
        <p14:creationId xmlns:p14="http://schemas.microsoft.com/office/powerpoint/2010/main" val="36717438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82137-3ED8-4D88-95C1-54265BA29D00}"/>
              </a:ext>
            </a:extLst>
          </p:cNvPr>
          <p:cNvSpPr>
            <a:spLocks noGrp="1"/>
          </p:cNvSpPr>
          <p:nvPr>
            <p:ph type="ctrTitle"/>
          </p:nvPr>
        </p:nvSpPr>
        <p:spPr>
          <a:xfrm>
            <a:off x="1120624" y="1122807"/>
            <a:ext cx="9954443" cy="4297680"/>
          </a:xfrm>
          <a:prstGeom prst="ellipse">
            <a:avLst/>
          </a:prstGeom>
          <a:noFill/>
          <a:ln>
            <a:noFill/>
          </a:ln>
        </p:spPr>
        <p:txBody>
          <a:bodyPr vert="horz" lIns="182880" tIns="182880" rIns="182880" bIns="182880" rtlCol="0" anchor="ctr">
            <a:normAutofit/>
          </a:bodyPr>
          <a:lstStyle/>
          <a:p>
            <a:pPr algn="ctr"/>
            <a:r>
              <a:rPr lang="en-US" sz="6000" b="1" i="1" cap="none" dirty="0">
                <a:solidFill>
                  <a:schemeClr val="accent1">
                    <a:lumMod val="75000"/>
                  </a:schemeClr>
                </a:solidFill>
              </a:rPr>
              <a:t>Thank you!</a:t>
            </a:r>
          </a:p>
        </p:txBody>
      </p:sp>
      <p:sp>
        <p:nvSpPr>
          <p:cNvPr id="4" name="Date Placeholder 3">
            <a:extLst>
              <a:ext uri="{FF2B5EF4-FFF2-40B4-BE49-F238E27FC236}">
                <a16:creationId xmlns:a16="http://schemas.microsoft.com/office/drawing/2014/main" id="{94B0EBAF-D4E5-42B8-B46E-58FE99C765CB}"/>
              </a:ext>
            </a:extLst>
          </p:cNvPr>
          <p:cNvSpPr>
            <a:spLocks noGrp="1"/>
          </p:cNvSpPr>
          <p:nvPr>
            <p:ph type="dt" sz="half" idx="10"/>
          </p:nvPr>
        </p:nvSpPr>
        <p:spPr/>
        <p:txBody>
          <a:bodyPr vert="horz" lIns="91440" tIns="45720" rIns="91440" bIns="45720" rtlCol="0" anchor="ctr">
            <a:normAutofit/>
          </a:bodyPr>
          <a:lstStyle/>
          <a:p>
            <a:pPr>
              <a:spcAft>
                <a:spcPts val="600"/>
              </a:spcAft>
            </a:pPr>
            <a:fld id="{3724B4AF-712A-4A43-8063-82423C4CA6AF}" type="datetime1">
              <a:rPr lang="en-US" smtClean="0"/>
              <a:t>7/25/2022</a:t>
            </a:fld>
            <a:endParaRPr lang="en-US" dirty="0"/>
          </a:p>
        </p:txBody>
      </p:sp>
      <p:sp>
        <p:nvSpPr>
          <p:cNvPr id="5" name="Footer Placeholder 4">
            <a:extLst>
              <a:ext uri="{FF2B5EF4-FFF2-40B4-BE49-F238E27FC236}">
                <a16:creationId xmlns:a16="http://schemas.microsoft.com/office/drawing/2014/main" id="{04573706-C057-4E7D-BE51-BA3663D0540F}"/>
              </a:ext>
            </a:extLst>
          </p:cNvPr>
          <p:cNvSpPr>
            <a:spLocks noGrp="1"/>
          </p:cNvSpPr>
          <p:nvPr>
            <p:ph type="ftr" sz="quarter" idx="11"/>
          </p:nvPr>
        </p:nvSpPr>
        <p:spPr/>
        <p:txBody>
          <a:bodyPr vert="horz" lIns="91440" tIns="45720" rIns="91440" bIns="45720" rtlCol="0" anchor="ctr">
            <a:normAutofit/>
          </a:bodyPr>
          <a:lstStyle/>
          <a:p>
            <a:pPr>
              <a:spcAft>
                <a:spcPts val="600"/>
              </a:spcAft>
            </a:pPr>
            <a:r>
              <a:rPr lang="en-US" dirty="0"/>
              <a:t>Office Of Small Business And DVBE Services, DGS </a:t>
            </a:r>
          </a:p>
        </p:txBody>
      </p:sp>
      <p:sp>
        <p:nvSpPr>
          <p:cNvPr id="6" name="Slide Number Placeholder 5">
            <a:extLst>
              <a:ext uri="{FF2B5EF4-FFF2-40B4-BE49-F238E27FC236}">
                <a16:creationId xmlns:a16="http://schemas.microsoft.com/office/drawing/2014/main" id="{FD280B95-9758-4802-B01E-A0842CF79462}"/>
              </a:ext>
            </a:extLst>
          </p:cNvPr>
          <p:cNvSpPr>
            <a:spLocks noGrp="1"/>
          </p:cNvSpPr>
          <p:nvPr>
            <p:ph type="sldNum" sz="quarter" idx="12"/>
          </p:nvPr>
        </p:nvSpPr>
        <p:spPr/>
        <p:txBody>
          <a:bodyPr vert="horz" lIns="18288" tIns="45720" rIns="18288" bIns="45720" rtlCol="0" anchor="ctr">
            <a:normAutofit/>
          </a:bodyPr>
          <a:lstStyle/>
          <a:p>
            <a:pPr>
              <a:lnSpc>
                <a:spcPct val="90000"/>
              </a:lnSpc>
              <a:spcAft>
                <a:spcPts val="600"/>
              </a:spcAft>
            </a:pPr>
            <a:fld id="{F78C660C-FE7A-48D0-9DA8-982BA834B554}" type="slidenum">
              <a:rPr lang="en-US" smtClean="0"/>
              <a:pPr>
                <a:lnSpc>
                  <a:spcPct val="90000"/>
                </a:lnSpc>
                <a:spcAft>
                  <a:spcPts val="600"/>
                </a:spcAft>
              </a:pPr>
              <a:t>19</a:t>
            </a:fld>
            <a:endParaRPr lang="en-US" dirty="0"/>
          </a:p>
        </p:txBody>
      </p:sp>
    </p:spTree>
    <p:extLst>
      <p:ext uri="{BB962C8B-B14F-4D97-AF65-F5344CB8AC3E}">
        <p14:creationId xmlns:p14="http://schemas.microsoft.com/office/powerpoint/2010/main" val="696325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vert="horz" lIns="91440" tIns="45720" rIns="91440" bIns="45720" rtlCol="0">
            <a:normAutofit/>
          </a:bodyPr>
          <a:lstStyle/>
          <a:p>
            <a:r>
              <a:rPr lang="en-US" altLang="en-US" sz="5200" b="1" cap="none" dirty="0">
                <a:solidFill>
                  <a:schemeClr val="tx2"/>
                </a:solidFill>
              </a:rPr>
              <a:t>Welcome and Introductions</a:t>
            </a:r>
          </a:p>
        </p:txBody>
      </p:sp>
      <p:sp useBgFill="1">
        <p:nvSpPr>
          <p:cNvPr id="13315" name="Subtitle 2"/>
          <p:cNvSpPr>
            <a:spLocks noGrp="1"/>
          </p:cNvSpPr>
          <p:nvPr>
            <p:ph idx="1"/>
          </p:nvPr>
        </p:nvSpPr>
        <p:spPr/>
        <p:txBody>
          <a:bodyPr vert="horz" lIns="91440" tIns="45720" rIns="91440" bIns="45720" rtlCol="0">
            <a:normAutofit/>
          </a:bodyPr>
          <a:lstStyle/>
          <a:p>
            <a:pPr marL="268287" lvl="1" indent="0" algn="l">
              <a:lnSpc>
                <a:spcPct val="90000"/>
              </a:lnSpc>
              <a:buNone/>
            </a:pPr>
            <a:r>
              <a:rPr lang="en-US" altLang="en-US" sz="4000" dirty="0">
                <a:solidFill>
                  <a:schemeClr val="tx1">
                    <a:alpha val="80000"/>
                  </a:schemeClr>
                </a:solidFill>
                <a:cs typeface="Calibri" panose="020F0502020204030204" pitchFamily="34" charset="0"/>
              </a:rPr>
              <a:t>Nancy Huth                  OSDS Manager</a:t>
            </a:r>
          </a:p>
          <a:p>
            <a:pPr marL="268287" lvl="1" indent="0" algn="l">
              <a:lnSpc>
                <a:spcPct val="90000"/>
              </a:lnSpc>
              <a:buNone/>
            </a:pPr>
            <a:r>
              <a:rPr lang="en-US" altLang="en-US" sz="4000" dirty="0">
                <a:solidFill>
                  <a:schemeClr val="tx1">
                    <a:alpha val="80000"/>
                  </a:schemeClr>
                </a:solidFill>
                <a:cs typeface="Calibri" panose="020F0502020204030204" pitchFamily="34" charset="0"/>
              </a:rPr>
              <a:t>Mamta Srivastava	 OSDS Research Specialist</a:t>
            </a:r>
          </a:p>
          <a:p>
            <a:pPr marL="268287" lvl="1" indent="0" algn="l">
              <a:lnSpc>
                <a:spcPct val="90000"/>
              </a:lnSpc>
              <a:buNone/>
            </a:pPr>
            <a:r>
              <a:rPr lang="en-US" altLang="en-US" sz="4000" dirty="0">
                <a:solidFill>
                  <a:schemeClr val="tx1">
                    <a:alpha val="80000"/>
                  </a:schemeClr>
                </a:solidFill>
                <a:cs typeface="Calibri" panose="020F0502020204030204" pitchFamily="34" charset="0"/>
              </a:rPr>
              <a:t>Christopher Calceta   OSDS Certification</a:t>
            </a:r>
          </a:p>
          <a:p>
            <a:pPr marL="806450" lvl="1" indent="-309563">
              <a:lnSpc>
                <a:spcPct val="90000"/>
              </a:lnSpc>
              <a:buFont typeface="Wingdings 3" panose="05040102010807070707" pitchFamily="18" charset="2"/>
              <a:buChar char=""/>
            </a:pPr>
            <a:endParaRPr lang="en-US" altLang="en-US" sz="1100" b="1" dirty="0">
              <a:solidFill>
                <a:schemeClr val="tx1">
                  <a:alpha val="80000"/>
                </a:schemeClr>
              </a:solidFill>
            </a:endParaRPr>
          </a:p>
          <a:p>
            <a:pPr marL="806450" lvl="1" indent="-309563">
              <a:lnSpc>
                <a:spcPct val="90000"/>
              </a:lnSpc>
              <a:buFont typeface="Wingdings 3" panose="05040102010807070707" pitchFamily="18" charset="2"/>
              <a:buChar char=""/>
            </a:pPr>
            <a:endParaRPr lang="en-US" altLang="en-US" sz="1100" b="1" dirty="0">
              <a:solidFill>
                <a:schemeClr val="tx1">
                  <a:alpha val="80000"/>
                </a:schemeClr>
              </a:solidFill>
            </a:endParaRPr>
          </a:p>
          <a:p>
            <a:pPr marL="806450" lvl="1" indent="-309563">
              <a:lnSpc>
                <a:spcPct val="90000"/>
              </a:lnSpc>
              <a:buFont typeface="Wingdings 3" panose="05040102010807070707" pitchFamily="18" charset="2"/>
              <a:buChar char=""/>
            </a:pPr>
            <a:endParaRPr lang="en-US" altLang="en-US" sz="1100" b="1" dirty="0">
              <a:solidFill>
                <a:schemeClr val="tx1">
                  <a:alpha val="80000"/>
                </a:schemeClr>
              </a:solidFill>
            </a:endParaRPr>
          </a:p>
          <a:p>
            <a:pPr marL="806450" lvl="1" indent="-309563">
              <a:lnSpc>
                <a:spcPct val="90000"/>
              </a:lnSpc>
              <a:buFont typeface="Wingdings 3" panose="05040102010807070707" pitchFamily="18" charset="2"/>
              <a:buChar char=""/>
            </a:pPr>
            <a:endParaRPr lang="en-US" altLang="en-US" sz="1100" b="1" dirty="0">
              <a:solidFill>
                <a:schemeClr val="tx1">
                  <a:alpha val="80000"/>
                </a:schemeClr>
              </a:solidFill>
            </a:endParaRPr>
          </a:p>
          <a:p>
            <a:pPr>
              <a:lnSpc>
                <a:spcPct val="90000"/>
              </a:lnSpc>
              <a:buFont typeface="Wingdings 3" panose="05040102010807070707" pitchFamily="18" charset="2"/>
              <a:buChar char=""/>
            </a:pPr>
            <a:endParaRPr lang="en-US" altLang="en-US" sz="1100" dirty="0">
              <a:solidFill>
                <a:schemeClr val="tx1">
                  <a:alpha val="80000"/>
                </a:schemeClr>
              </a:solidFill>
            </a:endParaRPr>
          </a:p>
        </p:txBody>
      </p:sp>
      <p:sp>
        <p:nvSpPr>
          <p:cNvPr id="2" name="Date Placeholder 1">
            <a:extLst>
              <a:ext uri="{FF2B5EF4-FFF2-40B4-BE49-F238E27FC236}">
                <a16:creationId xmlns:a16="http://schemas.microsoft.com/office/drawing/2014/main" id="{B9C7CDF7-474B-4A60-A703-4AFCCA58CFC1}"/>
              </a:ext>
            </a:extLst>
          </p:cNvPr>
          <p:cNvSpPr>
            <a:spLocks noGrp="1"/>
          </p:cNvSpPr>
          <p:nvPr>
            <p:ph type="dt" sz="half" idx="10"/>
          </p:nvPr>
        </p:nvSpPr>
        <p:spPr/>
        <p:txBody>
          <a:bodyPr>
            <a:noAutofit/>
          </a:bodyPr>
          <a:lstStyle/>
          <a:p>
            <a:pPr>
              <a:spcAft>
                <a:spcPts val="600"/>
              </a:spcAft>
            </a:pPr>
            <a:fld id="{C2C8B44E-3989-4D76-8C65-642B68716DAF}" type="datetime1">
              <a:rPr lang="en-US" sz="1200" smtClean="0"/>
              <a:t>7/25/2022</a:t>
            </a:fld>
            <a:endParaRPr lang="en-US" sz="1200" dirty="0"/>
          </a:p>
        </p:txBody>
      </p:sp>
      <p:sp>
        <p:nvSpPr>
          <p:cNvPr id="12" name="Footer Placeholder 8"/>
          <p:cNvSpPr>
            <a:spLocks noGrp="1"/>
          </p:cNvSpPr>
          <p:nvPr>
            <p:ph type="ftr" sz="quarter" idx="11"/>
          </p:nvPr>
        </p:nvSpPr>
        <p:spPr/>
        <p:txBody>
          <a:bodyPr vert="horz" lIns="91440" tIns="45720" rIns="91440" bIns="45720" rtlCol="0">
            <a:noAutofit/>
          </a:bodyPr>
          <a:lstStyle/>
          <a:p>
            <a:pPr>
              <a:spcAft>
                <a:spcPts val="600"/>
              </a:spcAft>
            </a:pPr>
            <a:r>
              <a:rPr lang="en-US" sz="1200" dirty="0"/>
              <a:t>Office Of Small Business And DVBE Services, DGS </a:t>
            </a:r>
          </a:p>
        </p:txBody>
      </p:sp>
      <p:sp>
        <p:nvSpPr>
          <p:cNvPr id="6" name="Slide Number Placeholder 5"/>
          <p:cNvSpPr>
            <a:spLocks noGrp="1"/>
          </p:cNvSpPr>
          <p:nvPr>
            <p:ph type="sldNum" sz="quarter" idx="12"/>
          </p:nvPr>
        </p:nvSpPr>
        <p:spPr/>
        <p:txBody>
          <a:bodyPr vert="horz" lIns="91440" tIns="45720" rIns="91440" bIns="45720" rtlCol="0">
            <a:normAutofit/>
          </a:bodyPr>
          <a:lstStyle/>
          <a:p>
            <a:pPr>
              <a:spcAft>
                <a:spcPts val="600"/>
              </a:spcAft>
              <a:defRPr/>
            </a:pPr>
            <a:fld id="{48727EE9-7916-4D65-9C12-3D7B7C40B9CA}" type="slidenum">
              <a:rPr lang="en-US" sz="1200" b="0" i="0" kern="1200" smtClean="0">
                <a:effectLst/>
                <a:latin typeface="+mn-lt"/>
                <a:ea typeface="+mn-ea"/>
                <a:cs typeface="+mn-cs"/>
              </a:rPr>
              <a:pPr>
                <a:spcAft>
                  <a:spcPts val="600"/>
                </a:spcAft>
                <a:defRPr/>
              </a:pPr>
              <a:t>2</a:t>
            </a:fld>
            <a:endParaRPr lang="en-US" sz="1200" b="0" i="0" kern="1200" dirty="0">
              <a:effectLst/>
              <a:latin typeface="+mn-lt"/>
              <a:ea typeface="+mn-ea"/>
              <a:cs typeface="+mn-cs"/>
            </a:endParaRPr>
          </a:p>
        </p:txBody>
      </p:sp>
    </p:spTree>
    <p:extLst>
      <p:ext uri="{BB962C8B-B14F-4D97-AF65-F5344CB8AC3E}">
        <p14:creationId xmlns:p14="http://schemas.microsoft.com/office/powerpoint/2010/main" val="245771460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vert="horz" lIns="91440" tIns="45720" rIns="91440" bIns="45720" rtlCol="0">
            <a:normAutofit/>
          </a:bodyPr>
          <a:lstStyle/>
          <a:p>
            <a:r>
              <a:rPr lang="en-US" altLang="en-US" sz="5200" b="1" cap="none" dirty="0">
                <a:solidFill>
                  <a:schemeClr val="tx2"/>
                </a:solidFill>
              </a:rPr>
              <a:t>Who is today’s audience?</a:t>
            </a:r>
          </a:p>
        </p:txBody>
      </p:sp>
      <p:sp useBgFill="1">
        <p:nvSpPr>
          <p:cNvPr id="13315" name="Subtitle 2"/>
          <p:cNvSpPr>
            <a:spLocks noGrp="1"/>
          </p:cNvSpPr>
          <p:nvPr>
            <p:ph idx="1"/>
          </p:nvPr>
        </p:nvSpPr>
        <p:spPr>
          <a:xfrm>
            <a:off x="1097279" y="1845733"/>
            <a:ext cx="10292615" cy="4482877"/>
          </a:xfrm>
        </p:spPr>
        <p:txBody>
          <a:bodyPr vert="horz" lIns="91440" tIns="45720" rIns="91440" bIns="45720" rtlCol="0">
            <a:normAutofit/>
          </a:bodyPr>
          <a:lstStyle/>
          <a:p>
            <a:pPr marL="0" marR="0" indent="0" hangingPunct="0">
              <a:lnSpc>
                <a:spcPct val="115000"/>
              </a:lnSpc>
              <a:spcBef>
                <a:spcPts val="0"/>
              </a:spcBef>
              <a:spcAft>
                <a:spcPts val="0"/>
              </a:spcAft>
              <a:buNone/>
            </a:pPr>
            <a:r>
              <a:rPr lang="en-US" sz="4000" dirty="0">
                <a:solidFill>
                  <a:schemeClr val="tx1">
                    <a:alpha val="80000"/>
                  </a:schemeClr>
                </a:solidFill>
                <a:cs typeface="Calibri" panose="020F0502020204030204" pitchFamily="34" charset="0"/>
              </a:rPr>
              <a:t>CAR reports preparer and approvers from departments that are not transacting in FI$Cal, including voluntary reporting departments  (i.e., California State Universities) and  deferred or exempt departments from FI$Cal</a:t>
            </a:r>
          </a:p>
          <a:p>
            <a:pPr marL="0" marR="0" hangingPunct="0">
              <a:lnSpc>
                <a:spcPct val="115000"/>
              </a:lnSpc>
              <a:spcBef>
                <a:spcPts val="0"/>
              </a:spcBef>
              <a:spcAft>
                <a:spcPts val="0"/>
              </a:spcAft>
            </a:pPr>
            <a:r>
              <a:rPr lang="en-US" sz="1800" b="1" dirty="0">
                <a:effectLst/>
                <a:latin typeface="Arial" panose="020B0604020202020204" pitchFamily="34" charset="0"/>
                <a:ea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p:txBody>
      </p:sp>
      <p:sp>
        <p:nvSpPr>
          <p:cNvPr id="2" name="Date Placeholder 1">
            <a:extLst>
              <a:ext uri="{FF2B5EF4-FFF2-40B4-BE49-F238E27FC236}">
                <a16:creationId xmlns:a16="http://schemas.microsoft.com/office/drawing/2014/main" id="{B9C7CDF7-474B-4A60-A703-4AFCCA58CFC1}"/>
              </a:ext>
            </a:extLst>
          </p:cNvPr>
          <p:cNvSpPr>
            <a:spLocks noGrp="1"/>
          </p:cNvSpPr>
          <p:nvPr>
            <p:ph type="dt" sz="half" idx="10"/>
          </p:nvPr>
        </p:nvSpPr>
        <p:spPr/>
        <p:txBody>
          <a:bodyPr>
            <a:noAutofit/>
          </a:bodyPr>
          <a:lstStyle/>
          <a:p>
            <a:pPr>
              <a:spcAft>
                <a:spcPts val="600"/>
              </a:spcAft>
            </a:pPr>
            <a:fld id="{C2C8B44E-3989-4D76-8C65-642B68716DAF}" type="datetime1">
              <a:rPr lang="en-US" sz="1200" smtClean="0"/>
              <a:t>7/25/2022</a:t>
            </a:fld>
            <a:endParaRPr lang="en-US" sz="1200" dirty="0"/>
          </a:p>
        </p:txBody>
      </p:sp>
      <p:sp>
        <p:nvSpPr>
          <p:cNvPr id="12" name="Footer Placeholder 8"/>
          <p:cNvSpPr>
            <a:spLocks noGrp="1"/>
          </p:cNvSpPr>
          <p:nvPr>
            <p:ph type="ftr" sz="quarter" idx="11"/>
          </p:nvPr>
        </p:nvSpPr>
        <p:spPr/>
        <p:txBody>
          <a:bodyPr vert="horz" lIns="91440" tIns="45720" rIns="91440" bIns="45720" rtlCol="0">
            <a:noAutofit/>
          </a:bodyPr>
          <a:lstStyle/>
          <a:p>
            <a:pPr>
              <a:spcAft>
                <a:spcPts val="600"/>
              </a:spcAft>
            </a:pPr>
            <a:r>
              <a:rPr lang="en-US" sz="1200" dirty="0"/>
              <a:t>Office Of Small Business And DVBE Services, DGS </a:t>
            </a:r>
          </a:p>
        </p:txBody>
      </p:sp>
      <p:sp>
        <p:nvSpPr>
          <p:cNvPr id="6" name="Slide Number Placeholder 5"/>
          <p:cNvSpPr>
            <a:spLocks noGrp="1"/>
          </p:cNvSpPr>
          <p:nvPr>
            <p:ph type="sldNum" sz="quarter" idx="12"/>
          </p:nvPr>
        </p:nvSpPr>
        <p:spPr/>
        <p:txBody>
          <a:bodyPr vert="horz" lIns="91440" tIns="45720" rIns="91440" bIns="45720" rtlCol="0">
            <a:normAutofit/>
          </a:bodyPr>
          <a:lstStyle/>
          <a:p>
            <a:pPr>
              <a:spcAft>
                <a:spcPts val="600"/>
              </a:spcAft>
              <a:defRPr/>
            </a:pPr>
            <a:fld id="{48727EE9-7916-4D65-9C12-3D7B7C40B9CA}" type="slidenum">
              <a:rPr lang="en-US" sz="1200" b="0" i="0" kern="1200" smtClean="0">
                <a:effectLst/>
                <a:latin typeface="+mn-lt"/>
                <a:ea typeface="+mn-ea"/>
                <a:cs typeface="+mn-cs"/>
              </a:rPr>
              <a:pPr>
                <a:spcAft>
                  <a:spcPts val="600"/>
                </a:spcAft>
                <a:defRPr/>
              </a:pPr>
              <a:t>3</a:t>
            </a:fld>
            <a:endParaRPr lang="en-US" sz="1200" b="0" i="0" kern="1200" dirty="0">
              <a:effectLst/>
              <a:latin typeface="+mn-lt"/>
              <a:ea typeface="+mn-ea"/>
              <a:cs typeface="+mn-cs"/>
            </a:endParaRPr>
          </a:p>
        </p:txBody>
      </p:sp>
    </p:spTree>
    <p:extLst>
      <p:ext uri="{BB962C8B-B14F-4D97-AF65-F5344CB8AC3E}">
        <p14:creationId xmlns:p14="http://schemas.microsoft.com/office/powerpoint/2010/main" val="158228872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34AD5-2671-4D32-B4DB-DD981CA41F02}"/>
              </a:ext>
            </a:extLst>
          </p:cNvPr>
          <p:cNvSpPr>
            <a:spLocks noGrp="1"/>
          </p:cNvSpPr>
          <p:nvPr>
            <p:ph type="title"/>
          </p:nvPr>
        </p:nvSpPr>
        <p:spPr/>
        <p:txBody>
          <a:bodyPr>
            <a:normAutofit/>
          </a:bodyPr>
          <a:lstStyle/>
          <a:p>
            <a:r>
              <a:rPr lang="en-US" sz="5200" b="1" dirty="0">
                <a:solidFill>
                  <a:schemeClr val="tx2"/>
                </a:solidFill>
              </a:rPr>
              <a:t>Agenda</a:t>
            </a:r>
          </a:p>
        </p:txBody>
      </p:sp>
      <p:sp>
        <p:nvSpPr>
          <p:cNvPr id="3" name="Content Placeholder 2">
            <a:extLst>
              <a:ext uri="{FF2B5EF4-FFF2-40B4-BE49-F238E27FC236}">
                <a16:creationId xmlns:a16="http://schemas.microsoft.com/office/drawing/2014/main" id="{E4C0E8E5-01CE-460E-B25C-8578C9A71B60}"/>
              </a:ext>
            </a:extLst>
          </p:cNvPr>
          <p:cNvSpPr>
            <a:spLocks noGrp="1"/>
          </p:cNvSpPr>
          <p:nvPr>
            <p:ph idx="1"/>
          </p:nvPr>
        </p:nvSpPr>
        <p:spPr>
          <a:xfrm>
            <a:off x="1097280" y="1845734"/>
            <a:ext cx="10058400" cy="4555066"/>
          </a:xfrm>
        </p:spPr>
        <p:txBody>
          <a:bodyPr>
            <a:normAutofit fontScale="85000" lnSpcReduction="20000"/>
          </a:bodyPr>
          <a:lstStyle/>
          <a:p>
            <a:pPr>
              <a:lnSpc>
                <a:spcPct val="100000"/>
              </a:lnSpc>
              <a:buFont typeface="Wingdings" panose="05000000000000000000" pitchFamily="2" charset="2"/>
              <a:buChar char="Ø"/>
            </a:pPr>
            <a:r>
              <a:rPr lang="en-US" sz="4000" dirty="0">
                <a:solidFill>
                  <a:srgbClr val="404040"/>
                </a:solidFill>
              </a:rPr>
              <a:t>Consolidated Annual Report (CAR) background</a:t>
            </a:r>
          </a:p>
          <a:p>
            <a:pPr marL="344488" indent="-328613">
              <a:lnSpc>
                <a:spcPct val="100000"/>
              </a:lnSpc>
              <a:buFont typeface="Wingdings" panose="05000000000000000000" pitchFamily="2" charset="2"/>
              <a:buChar char="Ø"/>
            </a:pPr>
            <a:r>
              <a:rPr lang="en-US" sz="4000" dirty="0">
                <a:solidFill>
                  <a:srgbClr val="404040"/>
                </a:solidFill>
              </a:rPr>
              <a:t>Changes in CAR Submission Process for Non-FI$Cal depts.  </a:t>
            </a:r>
          </a:p>
          <a:p>
            <a:pPr>
              <a:lnSpc>
                <a:spcPct val="100000"/>
              </a:lnSpc>
              <a:buFont typeface="Wingdings" panose="05000000000000000000" pitchFamily="2" charset="2"/>
              <a:buChar char="Ø"/>
            </a:pPr>
            <a:r>
              <a:rPr lang="en-US" sz="4000" dirty="0">
                <a:solidFill>
                  <a:srgbClr val="404040"/>
                </a:solidFill>
              </a:rPr>
              <a:t>Form 810 Intake Pages in FI$Cal</a:t>
            </a:r>
          </a:p>
          <a:p>
            <a:pPr>
              <a:lnSpc>
                <a:spcPct val="100000"/>
              </a:lnSpc>
              <a:buFont typeface="Wingdings" panose="05000000000000000000" pitchFamily="2" charset="2"/>
              <a:buChar char="Ø"/>
            </a:pPr>
            <a:r>
              <a:rPr lang="en-US" sz="4000" dirty="0">
                <a:solidFill>
                  <a:srgbClr val="404040"/>
                </a:solidFill>
              </a:rPr>
              <a:t>Cover Letter</a:t>
            </a:r>
          </a:p>
          <a:p>
            <a:pPr>
              <a:lnSpc>
                <a:spcPct val="100000"/>
              </a:lnSpc>
              <a:buFont typeface="Wingdings" panose="05000000000000000000" pitchFamily="2" charset="2"/>
              <a:buChar char="Ø"/>
            </a:pPr>
            <a:r>
              <a:rPr lang="en-US" sz="4000" dirty="0">
                <a:solidFill>
                  <a:srgbClr val="404040"/>
                </a:solidFill>
              </a:rPr>
              <a:t>Improvement Plan</a:t>
            </a:r>
          </a:p>
          <a:p>
            <a:pPr>
              <a:lnSpc>
                <a:spcPct val="100000"/>
              </a:lnSpc>
              <a:buFont typeface="Wingdings" panose="05000000000000000000" pitchFamily="2" charset="2"/>
              <a:buChar char="Ø"/>
            </a:pPr>
            <a:r>
              <a:rPr lang="en-US" sz="4000" dirty="0">
                <a:solidFill>
                  <a:srgbClr val="404040"/>
                </a:solidFill>
              </a:rPr>
              <a:t>Resources</a:t>
            </a:r>
          </a:p>
          <a:p>
            <a:pPr>
              <a:lnSpc>
                <a:spcPct val="100000"/>
              </a:lnSpc>
              <a:buFont typeface="Wingdings" panose="05000000000000000000" pitchFamily="2" charset="2"/>
              <a:buChar char="Ø"/>
            </a:pPr>
            <a:r>
              <a:rPr lang="en-US" sz="4000" dirty="0">
                <a:solidFill>
                  <a:srgbClr val="404040"/>
                </a:solidFill>
              </a:rPr>
              <a:t>Who to contact for questions? </a:t>
            </a:r>
          </a:p>
          <a:p>
            <a:pPr marL="68580" indent="0">
              <a:buNone/>
            </a:pPr>
            <a:endParaRPr lang="en-US" dirty="0">
              <a:solidFill>
                <a:srgbClr val="404040"/>
              </a:solidFill>
            </a:endParaRPr>
          </a:p>
          <a:p>
            <a:pPr indent="-274320">
              <a:buFont typeface="Wingdings" panose="05000000000000000000" pitchFamily="2" charset="2"/>
              <a:buChar char="v"/>
            </a:pPr>
            <a:endParaRPr lang="en-US" dirty="0">
              <a:solidFill>
                <a:srgbClr val="404040"/>
              </a:solidFill>
            </a:endParaRPr>
          </a:p>
          <a:p>
            <a:pPr>
              <a:buFont typeface="Wingdings" panose="05000000000000000000" pitchFamily="2" charset="2"/>
              <a:buChar char="v"/>
            </a:pPr>
            <a:endParaRPr lang="en-US" dirty="0">
              <a:solidFill>
                <a:srgbClr val="404040"/>
              </a:solidFill>
            </a:endParaRPr>
          </a:p>
          <a:p>
            <a:pPr marL="0" indent="0">
              <a:buNone/>
            </a:pPr>
            <a:endParaRPr lang="en-US" dirty="0">
              <a:solidFill>
                <a:srgbClr val="404040"/>
              </a:solidFill>
            </a:endParaRPr>
          </a:p>
          <a:p>
            <a:pPr marL="0" indent="0">
              <a:buNone/>
            </a:pPr>
            <a:endParaRPr lang="en-US" dirty="0">
              <a:solidFill>
                <a:srgbClr val="404040"/>
              </a:solidFill>
            </a:endParaRPr>
          </a:p>
          <a:p>
            <a:pPr marL="0" indent="0">
              <a:buNone/>
            </a:pPr>
            <a:endParaRPr lang="en-US" dirty="0">
              <a:solidFill>
                <a:srgbClr val="404040"/>
              </a:solidFill>
            </a:endParaRPr>
          </a:p>
          <a:p>
            <a:pPr marL="0" indent="0">
              <a:buNone/>
            </a:pPr>
            <a:endParaRPr lang="en-US" dirty="0">
              <a:solidFill>
                <a:srgbClr val="404040"/>
              </a:solidFill>
            </a:endParaRPr>
          </a:p>
          <a:p>
            <a:pPr marL="0" indent="0">
              <a:buNone/>
            </a:pPr>
            <a:endParaRPr lang="en-US" dirty="0">
              <a:solidFill>
                <a:srgbClr val="404040"/>
              </a:solidFill>
            </a:endParaRPr>
          </a:p>
        </p:txBody>
      </p:sp>
      <p:sp>
        <p:nvSpPr>
          <p:cNvPr id="4" name="Date Placeholder 3">
            <a:extLst>
              <a:ext uri="{FF2B5EF4-FFF2-40B4-BE49-F238E27FC236}">
                <a16:creationId xmlns:a16="http://schemas.microsoft.com/office/drawing/2014/main" id="{6EFD9C24-6AFD-44BF-A6D1-E7E4AA27ED07}"/>
              </a:ext>
            </a:extLst>
          </p:cNvPr>
          <p:cNvSpPr>
            <a:spLocks noGrp="1"/>
          </p:cNvSpPr>
          <p:nvPr>
            <p:ph type="dt" sz="half" idx="10"/>
          </p:nvPr>
        </p:nvSpPr>
        <p:spPr/>
        <p:txBody>
          <a:bodyPr>
            <a:noAutofit/>
          </a:bodyPr>
          <a:lstStyle/>
          <a:p>
            <a:pPr>
              <a:spcAft>
                <a:spcPts val="600"/>
              </a:spcAft>
            </a:pPr>
            <a:fld id="{F038D810-52F2-473C-9599-8A6E1BA97788}" type="datetime1">
              <a:rPr lang="en-US" sz="1200" smtClean="0"/>
              <a:pPr>
                <a:spcAft>
                  <a:spcPts val="600"/>
                </a:spcAft>
              </a:pPr>
              <a:t>7/25/2022</a:t>
            </a:fld>
            <a:endParaRPr lang="en-US" sz="1200" dirty="0"/>
          </a:p>
        </p:txBody>
      </p:sp>
      <p:sp>
        <p:nvSpPr>
          <p:cNvPr id="5" name="Footer Placeholder 4">
            <a:extLst>
              <a:ext uri="{FF2B5EF4-FFF2-40B4-BE49-F238E27FC236}">
                <a16:creationId xmlns:a16="http://schemas.microsoft.com/office/drawing/2014/main" id="{35481A2F-5C57-407D-8A70-F4CBD208DC0E}"/>
              </a:ext>
            </a:extLst>
          </p:cNvPr>
          <p:cNvSpPr>
            <a:spLocks noGrp="1"/>
          </p:cNvSpPr>
          <p:nvPr>
            <p:ph type="ftr" sz="quarter" idx="11"/>
          </p:nvPr>
        </p:nvSpPr>
        <p:spPr/>
        <p:txBody>
          <a:bodyPr>
            <a:noAutofit/>
          </a:bodyPr>
          <a:lstStyle/>
          <a:p>
            <a:pPr>
              <a:spcAft>
                <a:spcPts val="600"/>
              </a:spcAft>
            </a:pPr>
            <a:r>
              <a:rPr lang="en-US" sz="1200" dirty="0"/>
              <a:t>Office Of Small Business And DVBE Services, DGS </a:t>
            </a:r>
          </a:p>
        </p:txBody>
      </p:sp>
      <p:sp>
        <p:nvSpPr>
          <p:cNvPr id="6" name="Slide Number Placeholder 5">
            <a:extLst>
              <a:ext uri="{FF2B5EF4-FFF2-40B4-BE49-F238E27FC236}">
                <a16:creationId xmlns:a16="http://schemas.microsoft.com/office/drawing/2014/main" id="{8FB3B2DC-A0D2-421F-9A94-E3E1A354B014}"/>
              </a:ext>
            </a:extLst>
          </p:cNvPr>
          <p:cNvSpPr>
            <a:spLocks noGrp="1"/>
          </p:cNvSpPr>
          <p:nvPr>
            <p:ph type="sldNum" sz="quarter" idx="12"/>
          </p:nvPr>
        </p:nvSpPr>
        <p:spPr/>
        <p:txBody>
          <a:bodyPr>
            <a:normAutofit/>
          </a:bodyPr>
          <a:lstStyle/>
          <a:p>
            <a:pPr>
              <a:lnSpc>
                <a:spcPct val="90000"/>
              </a:lnSpc>
              <a:spcAft>
                <a:spcPts val="600"/>
              </a:spcAft>
            </a:pPr>
            <a:fld id="{F78C660C-FE7A-48D0-9DA8-982BA834B554}" type="slidenum">
              <a:rPr lang="en-US" smtClean="0"/>
              <a:pPr>
                <a:lnSpc>
                  <a:spcPct val="90000"/>
                </a:lnSpc>
                <a:spcAft>
                  <a:spcPts val="600"/>
                </a:spcAft>
              </a:pPr>
              <a:t>4</a:t>
            </a:fld>
            <a:endParaRPr lang="en-US" dirty="0"/>
          </a:p>
        </p:txBody>
      </p:sp>
    </p:spTree>
    <p:extLst>
      <p:ext uri="{BB962C8B-B14F-4D97-AF65-F5344CB8AC3E}">
        <p14:creationId xmlns:p14="http://schemas.microsoft.com/office/powerpoint/2010/main" val="15931361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34AD5-2671-4D32-B4DB-DD981CA41F02}"/>
              </a:ext>
            </a:extLst>
          </p:cNvPr>
          <p:cNvSpPr>
            <a:spLocks noGrp="1"/>
          </p:cNvSpPr>
          <p:nvPr>
            <p:ph type="title"/>
          </p:nvPr>
        </p:nvSpPr>
        <p:spPr/>
        <p:txBody>
          <a:bodyPr>
            <a:normAutofit/>
          </a:bodyPr>
          <a:lstStyle/>
          <a:p>
            <a:r>
              <a:rPr lang="en-US" sz="5200" b="1" dirty="0">
                <a:solidFill>
                  <a:schemeClr val="tx2"/>
                </a:solidFill>
              </a:rPr>
              <a:t>Consolidated Annual Report (CAR) Background</a:t>
            </a:r>
          </a:p>
        </p:txBody>
      </p:sp>
      <p:sp>
        <p:nvSpPr>
          <p:cNvPr id="3" name="Content Placeholder 2" descr="The Public Contract Code 10111 requires state departments to report annually, the SB/DVBE participation on all its state contracts, purchase orders, and Cal-Card purchases, to ensure that the 25 percent of their annual contracting dollars award to Certified Small Businesses (SB) and 3 percent to certified Disabled Veteran Business Enterprises (DVBE) participation goals are met. &#10;Links for CAR training and webpage : &#10;CAR Reporting Training&#10;File Consolidated Annual Report for State Contracting&#10;">
            <a:extLst>
              <a:ext uri="{FF2B5EF4-FFF2-40B4-BE49-F238E27FC236}">
                <a16:creationId xmlns:a16="http://schemas.microsoft.com/office/drawing/2014/main" id="{E4C0E8E5-01CE-460E-B25C-8578C9A71B60}"/>
              </a:ext>
            </a:extLst>
          </p:cNvPr>
          <p:cNvSpPr>
            <a:spLocks noGrp="1"/>
          </p:cNvSpPr>
          <p:nvPr>
            <p:ph idx="1"/>
          </p:nvPr>
        </p:nvSpPr>
        <p:spPr>
          <a:xfrm>
            <a:off x="1097280" y="1845734"/>
            <a:ext cx="10058400" cy="4555066"/>
          </a:xfrm>
        </p:spPr>
        <p:txBody>
          <a:bodyPr>
            <a:normAutofit/>
          </a:bodyPr>
          <a:lstStyle/>
          <a:p>
            <a:pPr marL="68580" indent="0">
              <a:buNone/>
            </a:pPr>
            <a:endParaRPr lang="en-US" dirty="0">
              <a:solidFill>
                <a:srgbClr val="404040"/>
              </a:solidFill>
            </a:endParaRPr>
          </a:p>
          <a:p>
            <a:pPr indent="-274320">
              <a:buFont typeface="Wingdings" panose="05000000000000000000" pitchFamily="2" charset="2"/>
              <a:buChar char="v"/>
            </a:pPr>
            <a:endParaRPr lang="en-US" dirty="0">
              <a:solidFill>
                <a:srgbClr val="404040"/>
              </a:solidFill>
            </a:endParaRPr>
          </a:p>
          <a:p>
            <a:pPr>
              <a:buFont typeface="Wingdings" panose="05000000000000000000" pitchFamily="2" charset="2"/>
              <a:buChar char="v"/>
            </a:pPr>
            <a:endParaRPr lang="en-US" dirty="0">
              <a:solidFill>
                <a:srgbClr val="404040"/>
              </a:solidFill>
            </a:endParaRPr>
          </a:p>
          <a:p>
            <a:pPr marL="0" indent="0">
              <a:buNone/>
            </a:pPr>
            <a:endParaRPr lang="en-US" dirty="0">
              <a:solidFill>
                <a:srgbClr val="404040"/>
              </a:solidFill>
            </a:endParaRPr>
          </a:p>
          <a:p>
            <a:pPr marL="0" indent="0">
              <a:buNone/>
            </a:pPr>
            <a:endParaRPr lang="en-US" dirty="0">
              <a:solidFill>
                <a:srgbClr val="404040"/>
              </a:solidFill>
            </a:endParaRPr>
          </a:p>
          <a:p>
            <a:pPr marL="0" indent="0">
              <a:buNone/>
            </a:pPr>
            <a:endParaRPr lang="en-US" dirty="0">
              <a:solidFill>
                <a:srgbClr val="404040"/>
              </a:solidFill>
            </a:endParaRPr>
          </a:p>
          <a:p>
            <a:pPr marL="0" indent="0">
              <a:buNone/>
            </a:pPr>
            <a:endParaRPr lang="en-US" dirty="0">
              <a:solidFill>
                <a:srgbClr val="404040"/>
              </a:solidFill>
            </a:endParaRPr>
          </a:p>
          <a:p>
            <a:pPr marL="0" indent="0">
              <a:buNone/>
            </a:pPr>
            <a:endParaRPr lang="en-US" dirty="0">
              <a:solidFill>
                <a:srgbClr val="404040"/>
              </a:solidFill>
            </a:endParaRPr>
          </a:p>
        </p:txBody>
      </p:sp>
      <p:sp>
        <p:nvSpPr>
          <p:cNvPr id="8" name="TextBox 7">
            <a:extLst>
              <a:ext uri="{FF2B5EF4-FFF2-40B4-BE49-F238E27FC236}">
                <a16:creationId xmlns:a16="http://schemas.microsoft.com/office/drawing/2014/main" id="{69CA049E-7F2F-4009-90B7-B90AB08DD4AF}"/>
              </a:ext>
            </a:extLst>
          </p:cNvPr>
          <p:cNvSpPr txBox="1"/>
          <p:nvPr/>
        </p:nvSpPr>
        <p:spPr>
          <a:xfrm>
            <a:off x="1147011" y="1660358"/>
            <a:ext cx="10138610" cy="4171398"/>
          </a:xfrm>
          <a:prstGeom prst="rect">
            <a:avLst/>
          </a:prstGeom>
          <a:noFill/>
        </p:spPr>
        <p:txBody>
          <a:bodyPr wrap="square">
            <a:spAutoFit/>
          </a:bodyPr>
          <a:lstStyle/>
          <a:p>
            <a:pPr marL="0" marR="0" indent="0">
              <a:lnSpc>
                <a:spcPct val="120000"/>
              </a:lnSpc>
              <a:spcBef>
                <a:spcPts val="500"/>
              </a:spcBef>
              <a:spcAft>
                <a:spcPts val="500"/>
              </a:spcAft>
              <a:buNone/>
            </a:pPr>
            <a:r>
              <a:rPr lang="en-US" sz="2700" dirty="0">
                <a:solidFill>
                  <a:srgbClr val="404040"/>
                </a:solidFill>
                <a:effectLst/>
                <a:ea typeface="Calibri" panose="020F0502020204030204" pitchFamily="34" charset="0"/>
              </a:rPr>
              <a:t>The Public Contract Code 10111 requires state departments to report annually, the SB/DVBE participation on all its state contracts, purchase orders, and Cal-Card purchases, to ensure that the 25 percent of their annual contracting dollars award to Certified Small Businesses (SB) and 3 percent to certified Disabled Veteran Business Enterprises (DVBE) participation goals are met. </a:t>
            </a:r>
            <a:endParaRPr lang="en-US" sz="2700" dirty="0">
              <a:solidFill>
                <a:srgbClr val="404040"/>
              </a:solidFill>
            </a:endParaRPr>
          </a:p>
          <a:p>
            <a:pPr marL="0" indent="0">
              <a:spcBef>
                <a:spcPts val="500"/>
              </a:spcBef>
              <a:spcAft>
                <a:spcPts val="500"/>
              </a:spcAft>
              <a:buNone/>
            </a:pPr>
            <a:r>
              <a:rPr lang="en-US" sz="2700" dirty="0">
                <a:solidFill>
                  <a:srgbClr val="404040"/>
                </a:solidFill>
              </a:rPr>
              <a:t>Link for CAR training webpage: </a:t>
            </a:r>
            <a:endParaRPr lang="en-US" sz="2700" dirty="0">
              <a:solidFill>
                <a:srgbClr val="404040"/>
              </a:solidFill>
              <a:hlinkClick r:id="rId2">
                <a:extLst>
                  <a:ext uri="{A12FA001-AC4F-418D-AE19-62706E023703}">
                    <ahyp:hlinkClr xmlns:ahyp="http://schemas.microsoft.com/office/drawing/2018/hyperlinkcolor" val="tx"/>
                  </a:ext>
                </a:extLst>
              </a:hlinkClick>
            </a:endParaRPr>
          </a:p>
          <a:p>
            <a:pPr marL="0" indent="0">
              <a:spcBef>
                <a:spcPts val="500"/>
              </a:spcBef>
              <a:spcAft>
                <a:spcPts val="500"/>
              </a:spcAft>
              <a:buNone/>
            </a:pPr>
            <a:r>
              <a:rPr lang="en-US" sz="2700" i="1" dirty="0">
                <a:solidFill>
                  <a:srgbClr val="0070C0"/>
                </a:solidFill>
                <a:hlinkClick r:id="rId3">
                  <a:extLst>
                    <a:ext uri="{A12FA001-AC4F-418D-AE19-62706E023703}">
                      <ahyp:hlinkClr xmlns:ahyp="http://schemas.microsoft.com/office/drawing/2018/hyperlinkcolor" val="tx"/>
                    </a:ext>
                  </a:extLst>
                </a:hlinkClick>
              </a:rPr>
              <a:t>File Consolidated Annual Report for State Contracting</a:t>
            </a:r>
            <a:endParaRPr lang="en-US" sz="2700" i="1" dirty="0">
              <a:solidFill>
                <a:srgbClr val="0070C0"/>
              </a:solidFill>
            </a:endParaRPr>
          </a:p>
        </p:txBody>
      </p:sp>
      <p:sp>
        <p:nvSpPr>
          <p:cNvPr id="4" name="Date Placeholder 3">
            <a:extLst>
              <a:ext uri="{FF2B5EF4-FFF2-40B4-BE49-F238E27FC236}">
                <a16:creationId xmlns:a16="http://schemas.microsoft.com/office/drawing/2014/main" id="{6EFD9C24-6AFD-44BF-A6D1-E7E4AA27ED07}"/>
              </a:ext>
            </a:extLst>
          </p:cNvPr>
          <p:cNvSpPr>
            <a:spLocks noGrp="1"/>
          </p:cNvSpPr>
          <p:nvPr>
            <p:ph type="dt" sz="half" idx="10"/>
          </p:nvPr>
        </p:nvSpPr>
        <p:spPr/>
        <p:txBody>
          <a:bodyPr>
            <a:noAutofit/>
          </a:bodyPr>
          <a:lstStyle/>
          <a:p>
            <a:pPr>
              <a:spcAft>
                <a:spcPts val="600"/>
              </a:spcAft>
            </a:pPr>
            <a:fld id="{F038D810-52F2-473C-9599-8A6E1BA97788}" type="datetime1">
              <a:rPr lang="en-US" sz="1200" smtClean="0"/>
              <a:pPr>
                <a:spcAft>
                  <a:spcPts val="600"/>
                </a:spcAft>
              </a:pPr>
              <a:t>7/25/2022</a:t>
            </a:fld>
            <a:endParaRPr lang="en-US" sz="1200" dirty="0"/>
          </a:p>
        </p:txBody>
      </p:sp>
      <p:sp>
        <p:nvSpPr>
          <p:cNvPr id="5" name="Footer Placeholder 4">
            <a:extLst>
              <a:ext uri="{FF2B5EF4-FFF2-40B4-BE49-F238E27FC236}">
                <a16:creationId xmlns:a16="http://schemas.microsoft.com/office/drawing/2014/main" id="{35481A2F-5C57-407D-8A70-F4CBD208DC0E}"/>
              </a:ext>
            </a:extLst>
          </p:cNvPr>
          <p:cNvSpPr>
            <a:spLocks noGrp="1"/>
          </p:cNvSpPr>
          <p:nvPr>
            <p:ph type="ftr" sz="quarter" idx="11"/>
          </p:nvPr>
        </p:nvSpPr>
        <p:spPr/>
        <p:txBody>
          <a:bodyPr>
            <a:noAutofit/>
          </a:bodyPr>
          <a:lstStyle/>
          <a:p>
            <a:pPr>
              <a:spcAft>
                <a:spcPts val="600"/>
              </a:spcAft>
            </a:pPr>
            <a:r>
              <a:rPr lang="en-US" sz="1200" dirty="0"/>
              <a:t>Office Of Small Business And DVBE Services, DGS </a:t>
            </a:r>
          </a:p>
        </p:txBody>
      </p:sp>
      <p:sp>
        <p:nvSpPr>
          <p:cNvPr id="6" name="Slide Number Placeholder 5">
            <a:extLst>
              <a:ext uri="{FF2B5EF4-FFF2-40B4-BE49-F238E27FC236}">
                <a16:creationId xmlns:a16="http://schemas.microsoft.com/office/drawing/2014/main" id="{8FB3B2DC-A0D2-421F-9A94-E3E1A354B014}"/>
              </a:ext>
            </a:extLst>
          </p:cNvPr>
          <p:cNvSpPr>
            <a:spLocks noGrp="1"/>
          </p:cNvSpPr>
          <p:nvPr>
            <p:ph type="sldNum" sz="quarter" idx="12"/>
          </p:nvPr>
        </p:nvSpPr>
        <p:spPr/>
        <p:txBody>
          <a:bodyPr>
            <a:normAutofit/>
          </a:bodyPr>
          <a:lstStyle/>
          <a:p>
            <a:pPr>
              <a:lnSpc>
                <a:spcPct val="90000"/>
              </a:lnSpc>
              <a:spcAft>
                <a:spcPts val="600"/>
              </a:spcAft>
            </a:pPr>
            <a:fld id="{F78C660C-FE7A-48D0-9DA8-982BA834B554}" type="slidenum">
              <a:rPr lang="en-US" smtClean="0"/>
              <a:pPr>
                <a:lnSpc>
                  <a:spcPct val="90000"/>
                </a:lnSpc>
                <a:spcAft>
                  <a:spcPts val="600"/>
                </a:spcAft>
              </a:pPr>
              <a:t>5</a:t>
            </a:fld>
            <a:endParaRPr lang="en-US" dirty="0"/>
          </a:p>
        </p:txBody>
      </p:sp>
    </p:spTree>
    <p:extLst>
      <p:ext uri="{BB962C8B-B14F-4D97-AF65-F5344CB8AC3E}">
        <p14:creationId xmlns:p14="http://schemas.microsoft.com/office/powerpoint/2010/main" val="3955291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42DC1E7E-29F1-423C-8FB7-186D5AB28A73}"/>
              </a:ext>
            </a:extLst>
          </p:cNvPr>
          <p:cNvSpPr>
            <a:spLocks noGrp="1"/>
          </p:cNvSpPr>
          <p:nvPr>
            <p:ph type="title"/>
          </p:nvPr>
        </p:nvSpPr>
        <p:spPr/>
        <p:txBody>
          <a:bodyPr>
            <a:noAutofit/>
          </a:bodyPr>
          <a:lstStyle/>
          <a:p>
            <a:pPr marL="15875">
              <a:lnSpc>
                <a:spcPct val="100000"/>
              </a:lnSpc>
            </a:pPr>
            <a:r>
              <a:rPr lang="en-US" sz="5200" b="1" dirty="0">
                <a:solidFill>
                  <a:schemeClr val="tx2"/>
                </a:solidFill>
              </a:rPr>
              <a:t>Changes in CAR Submission Process for Non-FI$Cal depts.  </a:t>
            </a:r>
          </a:p>
        </p:txBody>
      </p:sp>
      <p:sp>
        <p:nvSpPr>
          <p:cNvPr id="31" name="Content Placeholder 2">
            <a:extLst>
              <a:ext uri="{FF2B5EF4-FFF2-40B4-BE49-F238E27FC236}">
                <a16:creationId xmlns:a16="http://schemas.microsoft.com/office/drawing/2014/main" id="{555A5119-ADEC-49D8-9C9B-E7017602D0D5}"/>
              </a:ext>
            </a:extLst>
          </p:cNvPr>
          <p:cNvSpPr>
            <a:spLocks noGrp="1"/>
          </p:cNvSpPr>
          <p:nvPr>
            <p:ph idx="1"/>
          </p:nvPr>
        </p:nvSpPr>
        <p:spPr>
          <a:xfrm>
            <a:off x="1097280" y="1163053"/>
            <a:ext cx="9658952" cy="5261810"/>
          </a:xfrm>
        </p:spPr>
        <p:txBody>
          <a:bodyPr anchor="ctr">
            <a:normAutofit/>
          </a:bodyPr>
          <a:lstStyle/>
          <a:p>
            <a:pPr marL="0" indent="0">
              <a:lnSpc>
                <a:spcPct val="110000"/>
              </a:lnSpc>
              <a:buNone/>
            </a:pPr>
            <a:r>
              <a:rPr lang="en-US" sz="4300" dirty="0">
                <a:solidFill>
                  <a:srgbClr val="404040"/>
                </a:solidFill>
              </a:rPr>
              <a:t>Previous CAR submission by: </a:t>
            </a:r>
          </a:p>
          <a:p>
            <a:pPr>
              <a:buFont typeface="Wingdings" panose="05000000000000000000" pitchFamily="2" charset="2"/>
              <a:buChar char="ü"/>
            </a:pPr>
            <a:r>
              <a:rPr lang="en-US" sz="4300" dirty="0">
                <a:solidFill>
                  <a:srgbClr val="404040"/>
                </a:solidFill>
              </a:rPr>
              <a:t> Paper or emails. </a:t>
            </a:r>
          </a:p>
          <a:p>
            <a:pPr marL="0" indent="0">
              <a:buNone/>
            </a:pPr>
            <a:r>
              <a:rPr lang="en-US" sz="4300" dirty="0">
                <a:solidFill>
                  <a:srgbClr val="404040"/>
                </a:solidFill>
              </a:rPr>
              <a:t>New CAR submission process:</a:t>
            </a:r>
          </a:p>
          <a:p>
            <a:pPr marL="548640" indent="-569913">
              <a:buFont typeface="Wingdings" panose="05000000000000000000" pitchFamily="2" charset="2"/>
              <a:buChar char="ü"/>
            </a:pPr>
            <a:r>
              <a:rPr lang="en-US" sz="4300" dirty="0"/>
              <a:t>Required to submit an online report. </a:t>
            </a:r>
            <a:r>
              <a:rPr lang="en-US" sz="4300" dirty="0">
                <a:solidFill>
                  <a:srgbClr val="404040"/>
                </a:solidFill>
              </a:rPr>
              <a:t>(No more paper submissions)</a:t>
            </a:r>
          </a:p>
        </p:txBody>
      </p:sp>
      <p:sp>
        <p:nvSpPr>
          <p:cNvPr id="4" name="Date Placeholder 3">
            <a:extLst>
              <a:ext uri="{FF2B5EF4-FFF2-40B4-BE49-F238E27FC236}">
                <a16:creationId xmlns:a16="http://schemas.microsoft.com/office/drawing/2014/main" id="{3EC42AF0-6B40-46AA-BA75-0300C22FFBF8}"/>
              </a:ext>
            </a:extLst>
          </p:cNvPr>
          <p:cNvSpPr>
            <a:spLocks noGrp="1"/>
          </p:cNvSpPr>
          <p:nvPr>
            <p:ph type="dt" sz="half" idx="10"/>
          </p:nvPr>
        </p:nvSpPr>
        <p:spPr/>
        <p:txBody>
          <a:bodyPr>
            <a:normAutofit/>
          </a:bodyPr>
          <a:lstStyle/>
          <a:p>
            <a:pPr>
              <a:spcAft>
                <a:spcPts val="600"/>
              </a:spcAft>
            </a:pPr>
            <a:fld id="{20AB7128-59C1-48ED-BF75-D02C48286FE3}" type="datetime1">
              <a:rPr lang="en-US" smtClean="0"/>
              <a:t>7/25/2022</a:t>
            </a:fld>
            <a:endParaRPr lang="en-US" dirty="0"/>
          </a:p>
        </p:txBody>
      </p:sp>
      <p:sp>
        <p:nvSpPr>
          <p:cNvPr id="5" name="Footer Placeholder 4">
            <a:extLst>
              <a:ext uri="{FF2B5EF4-FFF2-40B4-BE49-F238E27FC236}">
                <a16:creationId xmlns:a16="http://schemas.microsoft.com/office/drawing/2014/main" id="{E7E41203-07A8-4121-90EF-BBF24E818DC4}"/>
              </a:ext>
            </a:extLst>
          </p:cNvPr>
          <p:cNvSpPr>
            <a:spLocks noGrp="1"/>
          </p:cNvSpPr>
          <p:nvPr>
            <p:ph type="ftr" sz="quarter" idx="11"/>
          </p:nvPr>
        </p:nvSpPr>
        <p:spPr/>
        <p:txBody>
          <a:bodyPr>
            <a:normAutofit/>
          </a:bodyPr>
          <a:lstStyle/>
          <a:p>
            <a:pPr>
              <a:spcAft>
                <a:spcPts val="600"/>
              </a:spcAft>
            </a:pPr>
            <a:r>
              <a:rPr lang="en-US" dirty="0"/>
              <a:t>Office Of Small Business And DVBE Services, DGS </a:t>
            </a:r>
          </a:p>
        </p:txBody>
      </p:sp>
      <p:sp>
        <p:nvSpPr>
          <p:cNvPr id="6" name="Slide Number Placeholder 5">
            <a:extLst>
              <a:ext uri="{FF2B5EF4-FFF2-40B4-BE49-F238E27FC236}">
                <a16:creationId xmlns:a16="http://schemas.microsoft.com/office/drawing/2014/main" id="{FB962F03-1B01-48B8-988F-78BF95DB9BB2}"/>
              </a:ext>
            </a:extLst>
          </p:cNvPr>
          <p:cNvSpPr>
            <a:spLocks noGrp="1"/>
          </p:cNvSpPr>
          <p:nvPr>
            <p:ph type="sldNum" sz="quarter" idx="12"/>
          </p:nvPr>
        </p:nvSpPr>
        <p:spPr/>
        <p:txBody>
          <a:bodyPr>
            <a:normAutofit/>
          </a:bodyPr>
          <a:lstStyle/>
          <a:p>
            <a:pPr>
              <a:lnSpc>
                <a:spcPct val="90000"/>
              </a:lnSpc>
              <a:spcAft>
                <a:spcPts val="600"/>
              </a:spcAft>
            </a:pPr>
            <a:fld id="{F78C660C-FE7A-48D0-9DA8-982BA834B554}" type="slidenum">
              <a:rPr lang="en-US" smtClean="0"/>
              <a:pPr>
                <a:lnSpc>
                  <a:spcPct val="90000"/>
                </a:lnSpc>
                <a:spcAft>
                  <a:spcPts val="600"/>
                </a:spcAft>
              </a:pPr>
              <a:t>6</a:t>
            </a:fld>
            <a:endParaRPr lang="en-US" dirty="0"/>
          </a:p>
        </p:txBody>
      </p:sp>
    </p:spTree>
    <p:extLst>
      <p:ext uri="{BB962C8B-B14F-4D97-AF65-F5344CB8AC3E}">
        <p14:creationId xmlns:p14="http://schemas.microsoft.com/office/powerpoint/2010/main" val="21315609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42DC1E7E-29F1-423C-8FB7-186D5AB28A73}"/>
              </a:ext>
            </a:extLst>
          </p:cNvPr>
          <p:cNvSpPr>
            <a:spLocks noGrp="1"/>
          </p:cNvSpPr>
          <p:nvPr>
            <p:ph type="title"/>
          </p:nvPr>
        </p:nvSpPr>
        <p:spPr/>
        <p:txBody>
          <a:bodyPr>
            <a:noAutofit/>
          </a:bodyPr>
          <a:lstStyle/>
          <a:p>
            <a:pPr marL="15875">
              <a:lnSpc>
                <a:spcPct val="100000"/>
              </a:lnSpc>
            </a:pPr>
            <a:r>
              <a:rPr lang="en-US" sz="5200" b="1" dirty="0">
                <a:solidFill>
                  <a:schemeClr val="tx2"/>
                </a:solidFill>
              </a:rPr>
              <a:t>Pros of new CAR submission process</a:t>
            </a:r>
          </a:p>
        </p:txBody>
      </p:sp>
      <p:sp>
        <p:nvSpPr>
          <p:cNvPr id="31" name="Content Placeholder 2">
            <a:extLst>
              <a:ext uri="{FF2B5EF4-FFF2-40B4-BE49-F238E27FC236}">
                <a16:creationId xmlns:a16="http://schemas.microsoft.com/office/drawing/2014/main" id="{555A5119-ADEC-49D8-9C9B-E7017602D0D5}"/>
              </a:ext>
            </a:extLst>
          </p:cNvPr>
          <p:cNvSpPr>
            <a:spLocks noGrp="1"/>
          </p:cNvSpPr>
          <p:nvPr>
            <p:ph idx="1"/>
          </p:nvPr>
        </p:nvSpPr>
        <p:spPr>
          <a:xfrm>
            <a:off x="818148" y="1291389"/>
            <a:ext cx="10491537" cy="4957011"/>
          </a:xfrm>
        </p:spPr>
        <p:txBody>
          <a:bodyPr anchor="ctr">
            <a:normAutofit/>
          </a:bodyPr>
          <a:lstStyle/>
          <a:p>
            <a:pPr marL="457200" indent="-457200">
              <a:spcBef>
                <a:spcPts val="2400"/>
              </a:spcBef>
              <a:buFont typeface="Wingdings" panose="05000000000000000000" pitchFamily="2" charset="2"/>
              <a:buChar char="Ø"/>
              <a:tabLst>
                <a:tab pos="512763" algn="l"/>
              </a:tabLst>
            </a:pPr>
            <a:r>
              <a:rPr lang="en-US" sz="4400" dirty="0">
                <a:solidFill>
                  <a:srgbClr val="404040"/>
                </a:solidFill>
              </a:rPr>
              <a:t>Departments can enter and make corrections to their reporting data. </a:t>
            </a:r>
          </a:p>
          <a:p>
            <a:pPr marL="512763" indent="-512763">
              <a:buFont typeface="Wingdings" panose="05000000000000000000" pitchFamily="2" charset="2"/>
              <a:buChar char="Ø"/>
              <a:tabLst>
                <a:tab pos="512763" algn="l"/>
              </a:tabLst>
            </a:pPr>
            <a:r>
              <a:rPr lang="en-US" sz="4400" dirty="0">
                <a:solidFill>
                  <a:srgbClr val="404040"/>
                </a:solidFill>
                <a:ea typeface="Calibri" panose="020F0502020204030204" pitchFamily="34" charset="0"/>
                <a:cs typeface="Times New Roman" panose="02020603050405020304" pitchFamily="18" charset="0"/>
              </a:rPr>
              <a:t>S</a:t>
            </a:r>
            <a:r>
              <a:rPr lang="en-US" sz="4400" dirty="0">
                <a:solidFill>
                  <a:srgbClr val="404040"/>
                </a:solidFill>
                <a:effectLst/>
                <a:ea typeface="Calibri" panose="020F0502020204030204" pitchFamily="34" charset="0"/>
                <a:cs typeface="Times New Roman" panose="02020603050405020304" pitchFamily="18" charset="0"/>
              </a:rPr>
              <a:t>treamline the statewide reporting process for analyzing SB and DVBE participation percentages. </a:t>
            </a:r>
          </a:p>
        </p:txBody>
      </p:sp>
      <p:sp>
        <p:nvSpPr>
          <p:cNvPr id="4" name="Date Placeholder 3">
            <a:extLst>
              <a:ext uri="{FF2B5EF4-FFF2-40B4-BE49-F238E27FC236}">
                <a16:creationId xmlns:a16="http://schemas.microsoft.com/office/drawing/2014/main" id="{3EC42AF0-6B40-46AA-BA75-0300C22FFBF8}"/>
              </a:ext>
            </a:extLst>
          </p:cNvPr>
          <p:cNvSpPr>
            <a:spLocks noGrp="1"/>
          </p:cNvSpPr>
          <p:nvPr>
            <p:ph type="dt" sz="half" idx="10"/>
          </p:nvPr>
        </p:nvSpPr>
        <p:spPr/>
        <p:txBody>
          <a:bodyPr>
            <a:normAutofit/>
          </a:bodyPr>
          <a:lstStyle/>
          <a:p>
            <a:pPr>
              <a:spcAft>
                <a:spcPts val="600"/>
              </a:spcAft>
            </a:pPr>
            <a:fld id="{20AB7128-59C1-48ED-BF75-D02C48286FE3}" type="datetime1">
              <a:rPr lang="en-US" smtClean="0"/>
              <a:t>7/25/2022</a:t>
            </a:fld>
            <a:endParaRPr lang="en-US" dirty="0"/>
          </a:p>
        </p:txBody>
      </p:sp>
      <p:sp>
        <p:nvSpPr>
          <p:cNvPr id="5" name="Footer Placeholder 4">
            <a:extLst>
              <a:ext uri="{FF2B5EF4-FFF2-40B4-BE49-F238E27FC236}">
                <a16:creationId xmlns:a16="http://schemas.microsoft.com/office/drawing/2014/main" id="{E7E41203-07A8-4121-90EF-BBF24E818DC4}"/>
              </a:ext>
            </a:extLst>
          </p:cNvPr>
          <p:cNvSpPr>
            <a:spLocks noGrp="1"/>
          </p:cNvSpPr>
          <p:nvPr>
            <p:ph type="ftr" sz="quarter" idx="11"/>
          </p:nvPr>
        </p:nvSpPr>
        <p:spPr/>
        <p:txBody>
          <a:bodyPr>
            <a:normAutofit/>
          </a:bodyPr>
          <a:lstStyle/>
          <a:p>
            <a:pPr>
              <a:spcAft>
                <a:spcPts val="600"/>
              </a:spcAft>
            </a:pPr>
            <a:r>
              <a:rPr lang="en-US" dirty="0"/>
              <a:t>Office Of Small Business And DVBE Services, DGS </a:t>
            </a:r>
          </a:p>
        </p:txBody>
      </p:sp>
      <p:sp>
        <p:nvSpPr>
          <p:cNvPr id="6" name="Slide Number Placeholder 5">
            <a:extLst>
              <a:ext uri="{FF2B5EF4-FFF2-40B4-BE49-F238E27FC236}">
                <a16:creationId xmlns:a16="http://schemas.microsoft.com/office/drawing/2014/main" id="{FB962F03-1B01-48B8-988F-78BF95DB9BB2}"/>
              </a:ext>
            </a:extLst>
          </p:cNvPr>
          <p:cNvSpPr>
            <a:spLocks noGrp="1"/>
          </p:cNvSpPr>
          <p:nvPr>
            <p:ph type="sldNum" sz="quarter" idx="12"/>
          </p:nvPr>
        </p:nvSpPr>
        <p:spPr/>
        <p:txBody>
          <a:bodyPr>
            <a:normAutofit/>
          </a:bodyPr>
          <a:lstStyle/>
          <a:p>
            <a:pPr>
              <a:lnSpc>
                <a:spcPct val="90000"/>
              </a:lnSpc>
              <a:spcAft>
                <a:spcPts val="600"/>
              </a:spcAft>
            </a:pPr>
            <a:fld id="{F78C660C-FE7A-48D0-9DA8-982BA834B554}" type="slidenum">
              <a:rPr lang="en-US" smtClean="0"/>
              <a:pPr>
                <a:lnSpc>
                  <a:spcPct val="90000"/>
                </a:lnSpc>
                <a:spcAft>
                  <a:spcPts val="600"/>
                </a:spcAft>
              </a:pPr>
              <a:t>7</a:t>
            </a:fld>
            <a:endParaRPr lang="en-US" dirty="0"/>
          </a:p>
        </p:txBody>
      </p:sp>
    </p:spTree>
    <p:extLst>
      <p:ext uri="{BB962C8B-B14F-4D97-AF65-F5344CB8AC3E}">
        <p14:creationId xmlns:p14="http://schemas.microsoft.com/office/powerpoint/2010/main" val="18673999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FFF65-B4F9-41A5-880B-F901D3D769D8}"/>
              </a:ext>
            </a:extLst>
          </p:cNvPr>
          <p:cNvSpPr>
            <a:spLocks noGrp="1"/>
          </p:cNvSpPr>
          <p:nvPr>
            <p:ph type="title"/>
          </p:nvPr>
        </p:nvSpPr>
        <p:spPr>
          <a:xfrm>
            <a:off x="1097280" y="286603"/>
            <a:ext cx="9418320" cy="1478030"/>
          </a:xfrm>
        </p:spPr>
        <p:txBody>
          <a:bodyPr>
            <a:normAutofit fontScale="90000"/>
          </a:bodyPr>
          <a:lstStyle/>
          <a:p>
            <a:pPr>
              <a:lnSpc>
                <a:spcPct val="100000"/>
              </a:lnSpc>
              <a:spcBef>
                <a:spcPts val="0"/>
              </a:spcBef>
            </a:pPr>
            <a:br>
              <a:rPr lang="en-US" sz="4900" b="1" dirty="0"/>
            </a:br>
            <a:br>
              <a:rPr lang="en-US" sz="4900" b="1" dirty="0"/>
            </a:br>
            <a:br>
              <a:rPr lang="en-US" sz="4900" b="1" dirty="0"/>
            </a:br>
            <a:br>
              <a:rPr lang="en-US" sz="4900" b="1" dirty="0"/>
            </a:br>
            <a:br>
              <a:rPr lang="en-US" sz="4900" b="1" dirty="0"/>
            </a:br>
            <a:br>
              <a:rPr lang="en-US" sz="4900" b="1" dirty="0"/>
            </a:br>
            <a:br>
              <a:rPr lang="en-US" sz="4900" b="1" dirty="0"/>
            </a:br>
            <a:br>
              <a:rPr lang="en-US" sz="4900" b="1" dirty="0"/>
            </a:br>
            <a:br>
              <a:rPr lang="en-US" sz="4900" b="1" dirty="0"/>
            </a:br>
            <a:br>
              <a:rPr lang="en-US" sz="4900" b="1" dirty="0"/>
            </a:br>
            <a:br>
              <a:rPr lang="en-US" sz="4900" b="1" dirty="0"/>
            </a:br>
            <a:br>
              <a:rPr lang="en-US" sz="4900" b="1" dirty="0"/>
            </a:br>
            <a:br>
              <a:rPr lang="en-US" sz="4900" b="1" dirty="0"/>
            </a:br>
            <a:br>
              <a:rPr lang="en-US" sz="4900" b="1" dirty="0"/>
            </a:br>
            <a:br>
              <a:rPr lang="en-US" sz="4900" b="1" dirty="0"/>
            </a:br>
            <a:br>
              <a:rPr lang="en-US" sz="4900" b="1" dirty="0"/>
            </a:br>
            <a:br>
              <a:rPr lang="en-US" sz="4900" b="1" dirty="0"/>
            </a:br>
            <a:r>
              <a:rPr lang="en-US" sz="5800" b="1" cap="none" dirty="0">
                <a:solidFill>
                  <a:schemeClr val="tx2"/>
                </a:solidFill>
              </a:rPr>
              <a:t>Form</a:t>
            </a:r>
            <a:r>
              <a:rPr lang="en-US" sz="5800" b="1" dirty="0">
                <a:solidFill>
                  <a:schemeClr val="tx2"/>
                </a:solidFill>
              </a:rPr>
              <a:t> 810 </a:t>
            </a:r>
            <a:r>
              <a:rPr lang="en-US" sz="5800" b="1" cap="none" dirty="0">
                <a:solidFill>
                  <a:schemeClr val="tx2"/>
                </a:solidFill>
              </a:rPr>
              <a:t>Intake pages</a:t>
            </a:r>
            <a:endParaRPr lang="en-US" sz="5800" b="1" dirty="0">
              <a:solidFill>
                <a:schemeClr val="tx2"/>
              </a:solidFill>
            </a:endParaRPr>
          </a:p>
        </p:txBody>
      </p:sp>
      <p:sp>
        <p:nvSpPr>
          <p:cNvPr id="3" name="Content Placeholder 2">
            <a:extLst>
              <a:ext uri="{FF2B5EF4-FFF2-40B4-BE49-F238E27FC236}">
                <a16:creationId xmlns:a16="http://schemas.microsoft.com/office/drawing/2014/main" id="{555A5119-ADEC-49D8-9C9B-E7017602D0D5}"/>
              </a:ext>
            </a:extLst>
          </p:cNvPr>
          <p:cNvSpPr>
            <a:spLocks noGrp="1"/>
          </p:cNvSpPr>
          <p:nvPr>
            <p:ph idx="1"/>
          </p:nvPr>
        </p:nvSpPr>
        <p:spPr>
          <a:xfrm>
            <a:off x="1097280" y="1845733"/>
            <a:ext cx="10058400" cy="4747571"/>
          </a:xfrm>
        </p:spPr>
        <p:txBody>
          <a:bodyPr>
            <a:normAutofit/>
          </a:bodyPr>
          <a:lstStyle/>
          <a:p>
            <a:pPr marL="0" indent="0">
              <a:buNone/>
            </a:pPr>
            <a:r>
              <a:rPr lang="en-US" sz="3000" b="1" i="1" dirty="0">
                <a:solidFill>
                  <a:srgbClr val="FF0000"/>
                </a:solidFill>
                <a:highlight>
                  <a:srgbClr val="FFFF00"/>
                </a:highlight>
              </a:rPr>
              <a:t>New!</a:t>
            </a:r>
            <a:r>
              <a:rPr lang="en-US" sz="3000" dirty="0">
                <a:solidFill>
                  <a:srgbClr val="404040"/>
                </a:solidFill>
              </a:rPr>
              <a:t> </a:t>
            </a:r>
            <a:r>
              <a:rPr lang="en-US" sz="3000" u="sng" dirty="0">
                <a:solidFill>
                  <a:srgbClr val="404040"/>
                </a:solidFill>
              </a:rPr>
              <a:t>Form 810 Intake page </a:t>
            </a:r>
            <a:r>
              <a:rPr lang="en-US" sz="3000" dirty="0">
                <a:solidFill>
                  <a:srgbClr val="404040"/>
                </a:solidFill>
              </a:rPr>
              <a:t>functionality has been implemented in FI$Cal system </a:t>
            </a:r>
            <a:r>
              <a:rPr lang="en-US" sz="3000" u="sng" dirty="0">
                <a:solidFill>
                  <a:srgbClr val="404040"/>
                </a:solidFill>
              </a:rPr>
              <a:t>for deferred or exempt departments </a:t>
            </a:r>
            <a:r>
              <a:rPr lang="en-US" sz="3000" dirty="0">
                <a:solidFill>
                  <a:srgbClr val="404040"/>
                </a:solidFill>
              </a:rPr>
              <a:t>providing them the ability to submit their CAR report online by logging into FI$Cal .</a:t>
            </a:r>
          </a:p>
          <a:p>
            <a:pPr marL="0" indent="0">
              <a:buNone/>
            </a:pPr>
            <a:r>
              <a:rPr lang="en-US" sz="3000" dirty="0">
                <a:solidFill>
                  <a:srgbClr val="404040"/>
                </a:solidFill>
                <a:effectLst/>
                <a:ea typeface="Arial" panose="020B0604020202020204" pitchFamily="34" charset="0"/>
              </a:rPr>
              <a:t>The Form 810-Intake pages consist of the following electronic CAR data entry forms: </a:t>
            </a:r>
          </a:p>
          <a:p>
            <a:pPr marL="525780" marR="0" lvl="0" indent="-457200">
              <a:spcBef>
                <a:spcPts val="300"/>
              </a:spcBef>
              <a:spcAft>
                <a:spcPts val="0"/>
              </a:spcAft>
              <a:buFont typeface="Wingdings" panose="05000000000000000000" pitchFamily="2" charset="2"/>
              <a:buChar char="Ø"/>
            </a:pPr>
            <a:r>
              <a:rPr lang="en-US" sz="3000" dirty="0">
                <a:solidFill>
                  <a:srgbClr val="404040"/>
                </a:solidFill>
                <a:effectLst/>
                <a:ea typeface="Calibri" panose="020F0502020204030204" pitchFamily="34" charset="0"/>
              </a:rPr>
              <a:t>Form 810 Contract Activity for the Contracting Activity Report (Form DGS PD 810) </a:t>
            </a:r>
          </a:p>
          <a:p>
            <a:pPr marL="525780" indent="-457200">
              <a:spcBef>
                <a:spcPts val="300"/>
              </a:spcBef>
              <a:buFont typeface="Wingdings" panose="05000000000000000000" pitchFamily="2" charset="2"/>
              <a:buChar char="Ø"/>
            </a:pPr>
            <a:r>
              <a:rPr lang="en-US" sz="3000" dirty="0">
                <a:solidFill>
                  <a:srgbClr val="404040"/>
                </a:solidFill>
                <a:effectLst/>
                <a:ea typeface="Calibri" panose="020F0502020204030204" pitchFamily="34" charset="0"/>
              </a:rPr>
              <a:t>Form 810C Consulting Services for the Consulting Services Report (Form DGS PD 810C)</a:t>
            </a:r>
            <a:endParaRPr lang="en-US" sz="3000" dirty="0">
              <a:solidFill>
                <a:srgbClr val="404040"/>
              </a:solidFill>
              <a:effectLst/>
              <a:ea typeface="Arial" panose="020B0604020202020204" pitchFamily="34" charset="0"/>
            </a:endParaRPr>
          </a:p>
          <a:p>
            <a:pPr marL="68580" marR="0" lvl="0" indent="0">
              <a:spcBef>
                <a:spcPts val="300"/>
              </a:spcBef>
              <a:spcAft>
                <a:spcPts val="0"/>
              </a:spcAft>
              <a:buNone/>
            </a:pPr>
            <a:endParaRPr lang="en-US" dirty="0">
              <a:solidFill>
                <a:srgbClr val="404040"/>
              </a:solidFill>
              <a:effectLst/>
              <a:ea typeface="Arial" panose="020B0604020202020204" pitchFamily="34" charset="0"/>
            </a:endParaRPr>
          </a:p>
          <a:p>
            <a:pPr marL="0" indent="0">
              <a:buNone/>
            </a:pPr>
            <a:endParaRPr lang="en-US" dirty="0">
              <a:solidFill>
                <a:srgbClr val="404040"/>
              </a:solidFill>
            </a:endParaRPr>
          </a:p>
          <a:p>
            <a:pPr marL="0" indent="0">
              <a:buNone/>
            </a:pPr>
            <a:endParaRPr lang="en-US" dirty="0">
              <a:solidFill>
                <a:srgbClr val="404040"/>
              </a:solidFill>
            </a:endParaRPr>
          </a:p>
        </p:txBody>
      </p:sp>
      <p:sp>
        <p:nvSpPr>
          <p:cNvPr id="4" name="Date Placeholder 3">
            <a:extLst>
              <a:ext uri="{FF2B5EF4-FFF2-40B4-BE49-F238E27FC236}">
                <a16:creationId xmlns:a16="http://schemas.microsoft.com/office/drawing/2014/main" id="{3EC42AF0-6B40-46AA-BA75-0300C22FFBF8}"/>
              </a:ext>
            </a:extLst>
          </p:cNvPr>
          <p:cNvSpPr>
            <a:spLocks noGrp="1"/>
          </p:cNvSpPr>
          <p:nvPr>
            <p:ph type="dt" sz="half" idx="10"/>
          </p:nvPr>
        </p:nvSpPr>
        <p:spPr/>
        <p:txBody>
          <a:bodyPr>
            <a:normAutofit/>
          </a:bodyPr>
          <a:lstStyle/>
          <a:p>
            <a:pPr>
              <a:spcAft>
                <a:spcPts val="600"/>
              </a:spcAft>
            </a:pPr>
            <a:fld id="{E50E3746-53A6-4DE0-AEDA-7F7A323A4534}" type="datetime1">
              <a:rPr lang="en-US" smtClean="0"/>
              <a:t>7/25/2022</a:t>
            </a:fld>
            <a:endParaRPr lang="en-US" dirty="0"/>
          </a:p>
        </p:txBody>
      </p:sp>
      <p:sp>
        <p:nvSpPr>
          <p:cNvPr id="5" name="Footer Placeholder 4">
            <a:extLst>
              <a:ext uri="{FF2B5EF4-FFF2-40B4-BE49-F238E27FC236}">
                <a16:creationId xmlns:a16="http://schemas.microsoft.com/office/drawing/2014/main" id="{E7E41203-07A8-4121-90EF-BBF24E818DC4}"/>
              </a:ext>
            </a:extLst>
          </p:cNvPr>
          <p:cNvSpPr>
            <a:spLocks noGrp="1"/>
          </p:cNvSpPr>
          <p:nvPr>
            <p:ph type="ftr" sz="quarter" idx="11"/>
          </p:nvPr>
        </p:nvSpPr>
        <p:spPr/>
        <p:txBody>
          <a:bodyPr>
            <a:normAutofit/>
          </a:bodyPr>
          <a:lstStyle/>
          <a:p>
            <a:pPr>
              <a:spcAft>
                <a:spcPts val="600"/>
              </a:spcAft>
            </a:pPr>
            <a:r>
              <a:rPr lang="en-US" dirty="0"/>
              <a:t>Office Of Small Business And DVBE Services, DGS </a:t>
            </a:r>
          </a:p>
        </p:txBody>
      </p:sp>
      <p:sp>
        <p:nvSpPr>
          <p:cNvPr id="6" name="Slide Number Placeholder 5">
            <a:extLst>
              <a:ext uri="{FF2B5EF4-FFF2-40B4-BE49-F238E27FC236}">
                <a16:creationId xmlns:a16="http://schemas.microsoft.com/office/drawing/2014/main" id="{FB962F03-1B01-48B8-988F-78BF95DB9BB2}"/>
              </a:ext>
            </a:extLst>
          </p:cNvPr>
          <p:cNvSpPr>
            <a:spLocks noGrp="1"/>
          </p:cNvSpPr>
          <p:nvPr>
            <p:ph type="sldNum" sz="quarter" idx="12"/>
          </p:nvPr>
        </p:nvSpPr>
        <p:spPr/>
        <p:txBody>
          <a:bodyPr>
            <a:normAutofit/>
          </a:bodyPr>
          <a:lstStyle/>
          <a:p>
            <a:pPr>
              <a:lnSpc>
                <a:spcPct val="90000"/>
              </a:lnSpc>
              <a:spcAft>
                <a:spcPts val="600"/>
              </a:spcAft>
            </a:pPr>
            <a:fld id="{F78C660C-FE7A-48D0-9DA8-982BA834B554}" type="slidenum">
              <a:rPr lang="en-US" smtClean="0"/>
              <a:pPr>
                <a:lnSpc>
                  <a:spcPct val="90000"/>
                </a:lnSpc>
                <a:spcAft>
                  <a:spcPts val="600"/>
                </a:spcAft>
              </a:pPr>
              <a:t>8</a:t>
            </a:fld>
            <a:endParaRPr lang="en-US" dirty="0"/>
          </a:p>
        </p:txBody>
      </p:sp>
    </p:spTree>
    <p:extLst>
      <p:ext uri="{BB962C8B-B14F-4D97-AF65-F5344CB8AC3E}">
        <p14:creationId xmlns:p14="http://schemas.microsoft.com/office/powerpoint/2010/main" val="835052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FFF65-B4F9-41A5-880B-F901D3D769D8}"/>
              </a:ext>
            </a:extLst>
          </p:cNvPr>
          <p:cNvSpPr>
            <a:spLocks noGrp="1"/>
          </p:cNvSpPr>
          <p:nvPr>
            <p:ph type="title"/>
          </p:nvPr>
        </p:nvSpPr>
        <p:spPr/>
        <p:txBody>
          <a:bodyPr vert="horz" lIns="91440" tIns="45720" rIns="91440" bIns="45720" rtlCol="0" anchor="b">
            <a:normAutofit fontScale="90000"/>
          </a:bodyPr>
          <a:lstStyle/>
          <a:p>
            <a:pPr>
              <a:lnSpc>
                <a:spcPct val="100000"/>
              </a:lnSpc>
              <a:spcBef>
                <a:spcPts val="0"/>
              </a:spcBef>
            </a:pPr>
            <a:br>
              <a:rPr lang="en-US" sz="4900" b="1" dirty="0"/>
            </a:br>
            <a:br>
              <a:rPr lang="en-US" sz="4900" b="1" dirty="0"/>
            </a:br>
            <a:r>
              <a:rPr lang="en-US" sz="5800" b="1" dirty="0">
                <a:solidFill>
                  <a:schemeClr val="tx2"/>
                </a:solidFill>
              </a:rPr>
              <a:t>Form 810 Intake Pages (cont.)</a:t>
            </a:r>
          </a:p>
        </p:txBody>
      </p:sp>
      <p:sp>
        <p:nvSpPr>
          <p:cNvPr id="3" name="Content Placeholder 2">
            <a:extLst>
              <a:ext uri="{FF2B5EF4-FFF2-40B4-BE49-F238E27FC236}">
                <a16:creationId xmlns:a16="http://schemas.microsoft.com/office/drawing/2014/main" id="{555A5119-ADEC-49D8-9C9B-E7017602D0D5}"/>
              </a:ext>
            </a:extLst>
          </p:cNvPr>
          <p:cNvSpPr>
            <a:spLocks noGrp="1"/>
          </p:cNvSpPr>
          <p:nvPr>
            <p:ph idx="1"/>
          </p:nvPr>
        </p:nvSpPr>
        <p:spPr>
          <a:xfrm>
            <a:off x="1097279" y="1845734"/>
            <a:ext cx="10597416" cy="4691424"/>
          </a:xfrm>
        </p:spPr>
        <p:txBody>
          <a:bodyPr>
            <a:normAutofit/>
          </a:bodyPr>
          <a:lstStyle/>
          <a:p>
            <a:pPr marL="525780" marR="0" lvl="0" indent="-457200">
              <a:spcBef>
                <a:spcPts val="300"/>
              </a:spcBef>
              <a:spcAft>
                <a:spcPts val="0"/>
              </a:spcAft>
              <a:buFont typeface="Wingdings" panose="05000000000000000000" pitchFamily="2" charset="2"/>
              <a:buChar char="Ø"/>
            </a:pPr>
            <a:r>
              <a:rPr lang="en-US" sz="3000" dirty="0">
                <a:solidFill>
                  <a:srgbClr val="404040"/>
                </a:solidFill>
                <a:effectLst/>
                <a:ea typeface="Calibri" panose="020F0502020204030204" pitchFamily="34" charset="0"/>
              </a:rPr>
              <a:t>Form 810S SB/DVBE Options for the SB Option, DVBE Option and DVBE Incentive (Form DGS PD 810S) </a:t>
            </a:r>
            <a:endParaRPr lang="en-US" sz="3000" dirty="0">
              <a:solidFill>
                <a:srgbClr val="404040"/>
              </a:solidFill>
              <a:effectLst/>
              <a:ea typeface="Arial" panose="020B0604020202020204" pitchFamily="34" charset="0"/>
            </a:endParaRPr>
          </a:p>
          <a:p>
            <a:pPr marL="525780" marR="0" lvl="0" indent="-457200">
              <a:spcBef>
                <a:spcPts val="300"/>
              </a:spcBef>
              <a:spcAft>
                <a:spcPts val="0"/>
              </a:spcAft>
              <a:buFont typeface="Wingdings" panose="05000000000000000000" pitchFamily="2" charset="2"/>
              <a:buChar char="Ø"/>
            </a:pPr>
            <a:r>
              <a:rPr lang="en-US" sz="3000" dirty="0">
                <a:solidFill>
                  <a:srgbClr val="404040"/>
                </a:solidFill>
                <a:effectLst/>
                <a:ea typeface="Calibri" panose="020F0502020204030204" pitchFamily="34" charset="0"/>
              </a:rPr>
              <a:t>Form 810A I-Bond Report for the SB Participation in Infrastructure Bond Acts of 2006 (Form DGS PD 810A)</a:t>
            </a:r>
            <a:endParaRPr lang="en-US" sz="3000" dirty="0">
              <a:solidFill>
                <a:srgbClr val="404040"/>
              </a:solidFill>
              <a:effectLst/>
              <a:ea typeface="Arial" panose="020B0604020202020204" pitchFamily="34" charset="0"/>
            </a:endParaRPr>
          </a:p>
          <a:p>
            <a:pPr marL="0" marR="0" indent="0">
              <a:spcBef>
                <a:spcPts val="300"/>
              </a:spcBef>
              <a:spcAft>
                <a:spcPts val="0"/>
              </a:spcAft>
              <a:buNone/>
            </a:pPr>
            <a:endParaRPr lang="en-US" sz="3200" dirty="0">
              <a:solidFill>
                <a:srgbClr val="404040"/>
              </a:solidFill>
              <a:highlight>
                <a:srgbClr val="00FFFF"/>
              </a:highlight>
            </a:endParaRPr>
          </a:p>
          <a:p>
            <a:pPr marL="0" marR="0" indent="0">
              <a:spcBef>
                <a:spcPts val="300"/>
              </a:spcBef>
              <a:spcAft>
                <a:spcPts val="0"/>
              </a:spcAft>
              <a:buNone/>
            </a:pPr>
            <a:r>
              <a:rPr lang="en-US" sz="3000" u="sng" dirty="0">
                <a:solidFill>
                  <a:schemeClr val="tx1"/>
                </a:solidFill>
                <a:effectLst/>
                <a:ea typeface="Calibri" panose="020F0502020204030204" pitchFamily="34" charset="0"/>
              </a:rPr>
              <a:t>Note: The entry point for the Ethnicity, Race, Gender and Sexual Orientation (ERGSO) (DGS PD 810E) was developed and launched July 2019.  As such there is no change to the reporting process for the ERGSO data collected.</a:t>
            </a:r>
            <a:endParaRPr lang="en-US" sz="3000" u="sng" dirty="0">
              <a:solidFill>
                <a:schemeClr val="tx1"/>
              </a:solidFill>
              <a:effectLst/>
              <a:ea typeface="Arial" panose="020B0604020202020204" pitchFamily="34" charset="0"/>
            </a:endParaRPr>
          </a:p>
          <a:p>
            <a:pPr marL="0" indent="0">
              <a:buNone/>
            </a:pPr>
            <a:endParaRPr lang="en-US" dirty="0">
              <a:solidFill>
                <a:srgbClr val="404040"/>
              </a:solidFill>
            </a:endParaRPr>
          </a:p>
        </p:txBody>
      </p:sp>
      <p:sp>
        <p:nvSpPr>
          <p:cNvPr id="4" name="Date Placeholder 3">
            <a:extLst>
              <a:ext uri="{FF2B5EF4-FFF2-40B4-BE49-F238E27FC236}">
                <a16:creationId xmlns:a16="http://schemas.microsoft.com/office/drawing/2014/main" id="{3EC42AF0-6B40-46AA-BA75-0300C22FFBF8}"/>
              </a:ext>
            </a:extLst>
          </p:cNvPr>
          <p:cNvSpPr>
            <a:spLocks noGrp="1"/>
          </p:cNvSpPr>
          <p:nvPr>
            <p:ph type="dt" sz="half" idx="10"/>
          </p:nvPr>
        </p:nvSpPr>
        <p:spPr/>
        <p:txBody>
          <a:bodyPr>
            <a:normAutofit/>
          </a:bodyPr>
          <a:lstStyle/>
          <a:p>
            <a:pPr>
              <a:spcAft>
                <a:spcPts val="600"/>
              </a:spcAft>
            </a:pPr>
            <a:fld id="{9F1FADD2-7653-4DBD-886E-40C7EB7C41B5}" type="datetime1">
              <a:rPr lang="en-US" smtClean="0"/>
              <a:t>7/25/2022</a:t>
            </a:fld>
            <a:endParaRPr lang="en-US" dirty="0"/>
          </a:p>
        </p:txBody>
      </p:sp>
      <p:sp>
        <p:nvSpPr>
          <p:cNvPr id="5" name="Footer Placeholder 4">
            <a:extLst>
              <a:ext uri="{FF2B5EF4-FFF2-40B4-BE49-F238E27FC236}">
                <a16:creationId xmlns:a16="http://schemas.microsoft.com/office/drawing/2014/main" id="{E7E41203-07A8-4121-90EF-BBF24E818DC4}"/>
              </a:ext>
            </a:extLst>
          </p:cNvPr>
          <p:cNvSpPr>
            <a:spLocks noGrp="1"/>
          </p:cNvSpPr>
          <p:nvPr>
            <p:ph type="ftr" sz="quarter" idx="11"/>
          </p:nvPr>
        </p:nvSpPr>
        <p:spPr/>
        <p:txBody>
          <a:bodyPr>
            <a:normAutofit/>
          </a:bodyPr>
          <a:lstStyle/>
          <a:p>
            <a:pPr>
              <a:spcAft>
                <a:spcPts val="600"/>
              </a:spcAft>
            </a:pPr>
            <a:r>
              <a:rPr lang="en-US" dirty="0"/>
              <a:t>Office Of Small Business And DVBE Services, DGS </a:t>
            </a:r>
          </a:p>
        </p:txBody>
      </p:sp>
      <p:sp>
        <p:nvSpPr>
          <p:cNvPr id="6" name="Slide Number Placeholder 5">
            <a:extLst>
              <a:ext uri="{FF2B5EF4-FFF2-40B4-BE49-F238E27FC236}">
                <a16:creationId xmlns:a16="http://schemas.microsoft.com/office/drawing/2014/main" id="{FB962F03-1B01-48B8-988F-78BF95DB9BB2}"/>
              </a:ext>
            </a:extLst>
          </p:cNvPr>
          <p:cNvSpPr>
            <a:spLocks noGrp="1"/>
          </p:cNvSpPr>
          <p:nvPr>
            <p:ph type="sldNum" sz="quarter" idx="12"/>
          </p:nvPr>
        </p:nvSpPr>
        <p:spPr/>
        <p:txBody>
          <a:bodyPr>
            <a:normAutofit/>
          </a:bodyPr>
          <a:lstStyle/>
          <a:p>
            <a:pPr>
              <a:lnSpc>
                <a:spcPct val="90000"/>
              </a:lnSpc>
              <a:spcAft>
                <a:spcPts val="600"/>
              </a:spcAft>
            </a:pPr>
            <a:fld id="{F78C660C-FE7A-48D0-9DA8-982BA834B554}" type="slidenum">
              <a:rPr lang="en-US" smtClean="0"/>
              <a:pPr>
                <a:lnSpc>
                  <a:spcPct val="90000"/>
                </a:lnSpc>
                <a:spcAft>
                  <a:spcPts val="600"/>
                </a:spcAft>
              </a:pPr>
              <a:t>9</a:t>
            </a:fld>
            <a:endParaRPr lang="en-US" dirty="0"/>
          </a:p>
        </p:txBody>
      </p:sp>
    </p:spTree>
    <p:extLst>
      <p:ext uri="{BB962C8B-B14F-4D97-AF65-F5344CB8AC3E}">
        <p14:creationId xmlns:p14="http://schemas.microsoft.com/office/powerpoint/2010/main" val="231065109"/>
      </p:ext>
    </p:extLst>
  </p:cSld>
  <p:clrMapOvr>
    <a:masterClrMapping/>
  </p:clrMapOvr>
</p:sld>
</file>

<file path=ppt/theme/theme1.xml><?xml version="1.0" encoding="utf-8"?>
<a:theme xmlns:a="http://schemas.openxmlformats.org/drawingml/2006/main" name="Retrospect">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4771</TotalTime>
  <Words>1144</Words>
  <Application>Microsoft Office PowerPoint</Application>
  <PresentationFormat>Widescreen</PresentationFormat>
  <Paragraphs>157</Paragraphs>
  <Slides>19</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Calibri</vt:lpstr>
      <vt:lpstr>Calibri Light</vt:lpstr>
      <vt:lpstr>Verdana</vt:lpstr>
      <vt:lpstr>Wingdings</vt:lpstr>
      <vt:lpstr>Wingdings 3</vt:lpstr>
      <vt:lpstr>Retrospect</vt:lpstr>
      <vt:lpstr>Consolidated Annual Report training- Form 810 – Intake Pages</vt:lpstr>
      <vt:lpstr>Welcome and Introductions</vt:lpstr>
      <vt:lpstr>Who is today’s audience?</vt:lpstr>
      <vt:lpstr>Agenda</vt:lpstr>
      <vt:lpstr>Consolidated Annual Report (CAR) Background</vt:lpstr>
      <vt:lpstr>Changes in CAR Submission Process for Non-FI$Cal depts.  </vt:lpstr>
      <vt:lpstr>Pros of new CAR submission process</vt:lpstr>
      <vt:lpstr>                 Form 810 Intake pages</vt:lpstr>
      <vt:lpstr>  Form 810 Intake Pages (cont.)</vt:lpstr>
      <vt:lpstr>To access the Form 810 Intake Pages </vt:lpstr>
      <vt:lpstr>To access the Form 810 Intake Pages (cont.)</vt:lpstr>
      <vt:lpstr>Where are the Form 810 Intake pages located in the system?</vt:lpstr>
      <vt:lpstr> How to use the Form 810 – Intake Pages?</vt:lpstr>
      <vt:lpstr>Cover Letter</vt:lpstr>
      <vt:lpstr>Improvement Plans</vt:lpstr>
      <vt:lpstr>Resources on DGS Website</vt:lpstr>
      <vt:lpstr>Who to contact for questions? </vt:lpstr>
      <vt:lpstr>QUESTIONS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Consolidated Annual Report Training- Form 810 – Intake Pages</dc:title>
  <dc:creator>Srivastava, Mamta@DGS</dc:creator>
  <cp:lastModifiedBy>Houston, Elliott@DGS</cp:lastModifiedBy>
  <cp:revision>72</cp:revision>
  <dcterms:created xsi:type="dcterms:W3CDTF">2021-08-30T01:16:36Z</dcterms:created>
  <dcterms:modified xsi:type="dcterms:W3CDTF">2022-07-25T19:36:00Z</dcterms:modified>
</cp:coreProperties>
</file>