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22"/>
  </p:notesMasterIdLst>
  <p:sldIdLst>
    <p:sldId id="256" r:id="rId2"/>
    <p:sldId id="487" r:id="rId3"/>
    <p:sldId id="501" r:id="rId4"/>
    <p:sldId id="488" r:id="rId5"/>
    <p:sldId id="490" r:id="rId6"/>
    <p:sldId id="493" r:id="rId7"/>
    <p:sldId id="502" r:id="rId8"/>
    <p:sldId id="494" r:id="rId9"/>
    <p:sldId id="504" r:id="rId10"/>
    <p:sldId id="503" r:id="rId11"/>
    <p:sldId id="491" r:id="rId12"/>
    <p:sldId id="495" r:id="rId13"/>
    <p:sldId id="496" r:id="rId14"/>
    <p:sldId id="505" r:id="rId15"/>
    <p:sldId id="506" r:id="rId16"/>
    <p:sldId id="497" r:id="rId17"/>
    <p:sldId id="507" r:id="rId18"/>
    <p:sldId id="498" r:id="rId19"/>
    <p:sldId id="499" r:id="rId20"/>
    <p:sldId id="50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outlineViewPr>
    <p:cViewPr>
      <p:scale>
        <a:sx n="33" d="100"/>
        <a:sy n="33" d="100"/>
      </p:scale>
      <p:origin x="0" y="-134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E8DB6-EDFD-46BE-9FE0-CDA517A8B6A4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AFBEE-4ABB-42AF-AE9F-04A51D6C2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417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F2B34-AB4A-4C7C-9309-9BEB2211F41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02.26.19     OFFICE OF SMALL BUSINESS AND DVBE SERVICES, DGS</a:t>
            </a:r>
          </a:p>
        </p:txBody>
      </p:sp>
    </p:spTree>
    <p:extLst>
      <p:ext uri="{BB962C8B-B14F-4D97-AF65-F5344CB8AC3E}">
        <p14:creationId xmlns:p14="http://schemas.microsoft.com/office/powerpoint/2010/main" val="2346398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F2B34-AB4A-4C7C-9309-9BEB2211F41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02.26.19     OFFICE OF SMALL BUSINESS AND DVBE SERVICES, DGS</a:t>
            </a:r>
          </a:p>
        </p:txBody>
      </p:sp>
    </p:spTree>
    <p:extLst>
      <p:ext uri="{BB962C8B-B14F-4D97-AF65-F5344CB8AC3E}">
        <p14:creationId xmlns:p14="http://schemas.microsoft.com/office/powerpoint/2010/main" val="4265070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F2B34-AB4A-4C7C-9309-9BEB2211F41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02.26.19     OFFICE OF SMALL BUSINESS AND DVBE SERVICES, DGS</a:t>
            </a:r>
          </a:p>
        </p:txBody>
      </p:sp>
    </p:spTree>
    <p:extLst>
      <p:ext uri="{BB962C8B-B14F-4D97-AF65-F5344CB8AC3E}">
        <p14:creationId xmlns:p14="http://schemas.microsoft.com/office/powerpoint/2010/main" val="3332438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F2B34-AB4A-4C7C-9309-9BEB2211F41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02.26.19     OFFICE OF SMALL BUSINESS AND DVBE SERVICES, DGS</a:t>
            </a:r>
          </a:p>
        </p:txBody>
      </p:sp>
    </p:spTree>
    <p:extLst>
      <p:ext uri="{BB962C8B-B14F-4D97-AF65-F5344CB8AC3E}">
        <p14:creationId xmlns:p14="http://schemas.microsoft.com/office/powerpoint/2010/main" val="382293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846-4EEE-4F19-BDFA-1498002D91EE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037010"/>
      </p:ext>
    </p:extLst>
  </p:cSld>
  <p:clrMapOvr>
    <a:masterClrMapping/>
  </p:clrMapOvr>
  <p:transition spd="med" advClick="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50351-12D3-40A5-AFE2-EA15B95433D0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179585"/>
      </p:ext>
    </p:extLst>
  </p:cSld>
  <p:clrMapOvr>
    <a:masterClrMapping/>
  </p:clrMapOvr>
  <p:transition spd="med" advClick="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FC63-2078-4DC6-9B15-2A2CB762A389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92612"/>
      </p:ext>
    </p:extLst>
  </p:cSld>
  <p:clrMapOvr>
    <a:masterClrMapping/>
  </p:clrMapOvr>
  <p:transition spd="med" advClick="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9489-BD2A-4EFB-80A5-D19B211C3496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3226456"/>
      </p:ext>
    </p:extLst>
  </p:cSld>
  <p:clrMapOvr>
    <a:masterClrMapping/>
  </p:clrMapOvr>
  <p:transition spd="med" advClick="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A4E42-8B57-44E9-B085-A4300AA9B1DE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07334"/>
      </p:ext>
    </p:extLst>
  </p:cSld>
  <p:clrMapOvr>
    <a:masterClrMapping/>
  </p:clrMapOvr>
  <p:transition spd="med" advClick="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9AD8-F3AA-4FD1-AD07-51ACD823B323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186512"/>
      </p:ext>
    </p:extLst>
  </p:cSld>
  <p:clrMapOvr>
    <a:masterClrMapping/>
  </p:clrMapOvr>
  <p:transition spd="med" advClick="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FD7A6-891B-4996-B5BA-0AC3F7B99697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62990"/>
      </p:ext>
    </p:extLst>
  </p:cSld>
  <p:clrMapOvr>
    <a:masterClrMapping/>
  </p:clrMapOvr>
  <p:transition spd="med" advClick="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486-15AC-4DB3-915F-E953E224B9B5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91650"/>
      </p:ext>
    </p:extLst>
  </p:cSld>
  <p:clrMapOvr>
    <a:masterClrMapping/>
  </p:clrMapOvr>
  <p:transition spd="med" advClick="0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B612-CC7A-4430-A0F0-669031D9F53A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86928"/>
      </p:ext>
    </p:extLst>
  </p:cSld>
  <p:clrMapOvr>
    <a:masterClrMapping/>
  </p:clrMapOvr>
  <p:transition spd="med" advClick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6701-E5EA-456B-9BCA-162C31352549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42192"/>
      </p:ext>
    </p:extLst>
  </p:cSld>
  <p:clrMapOvr>
    <a:masterClrMapping/>
  </p:clrMapOvr>
  <p:transition spd="med" advClick="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BA46-0348-4D5B-8770-5E89F6C047CD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29410"/>
      </p:ext>
    </p:extLst>
  </p:cSld>
  <p:clrMapOvr>
    <a:masterClrMapping/>
  </p:clrMapOvr>
  <p:transition spd="med" advClick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7E919-DBC5-429E-AA16-006354FEDAFA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4458"/>
      </p:ext>
    </p:extLst>
  </p:cSld>
  <p:clrMapOvr>
    <a:masterClrMapping/>
  </p:clrMapOvr>
  <p:transition spd="med" advClick="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916C8-CD44-4D9A-A65C-C915B68EE3D2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22723"/>
      </p:ext>
    </p:extLst>
  </p:cSld>
  <p:clrMapOvr>
    <a:masterClrMapping/>
  </p:clrMapOvr>
  <p:transition spd="med" advClick="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046D-B795-4FD3-B9BC-4C241B30B4C8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11210"/>
      </p:ext>
    </p:extLst>
  </p:cSld>
  <p:clrMapOvr>
    <a:masterClrMapping/>
  </p:clrMapOvr>
  <p:transition spd="med" advClick="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8687-4DA4-439F-9795-015C10EE96DA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967517"/>
      </p:ext>
    </p:extLst>
  </p:cSld>
  <p:clrMapOvr>
    <a:masterClrMapping/>
  </p:clrMapOvr>
  <p:transition spd="med" advClick="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8E22D-269D-4707-A258-43F8DD58EA63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61539"/>
      </p:ext>
    </p:extLst>
  </p:cSld>
  <p:clrMapOvr>
    <a:masterClrMapping/>
  </p:clrMapOvr>
  <p:transition spd="med" advClick="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510E5-4166-4330-B907-C2CE55C3CB43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86779"/>
      </p:ext>
    </p:extLst>
  </p:cSld>
  <p:clrMapOvr>
    <a:masterClrMapping/>
  </p:clrMapOvr>
  <p:transition spd="med" advClick="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C94A7D-692D-4E63-AF9A-1933CAC610E8}" type="datetime1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OFFICE OF SMALL BUSINESS AND DVBE SERVICES, DGS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50B72E1-55A0-4E1F-B068-A01E7A0CD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66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  <p:sldLayoutId id="2147483814" r:id="rId17"/>
  </p:sldLayoutIdLst>
  <p:transition spd="med" advClick="0">
    <p:pull/>
  </p:transition>
  <p:hf hd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gs.ca.gov/PD/Services/Page-Content/Procurement-Division-Services-List-Folder/File-a-Consolidated-Annual-Report?search=car" TargetMode="External"/><Relationship Id="rId2" Type="http://schemas.openxmlformats.org/officeDocument/2006/relationships/hyperlink" Target="https://www.dgs.ca.gov/-/media/Divisions/PD/OSDS/Certification/CAR/FIsCalSCPRS_User_s_Guide_to_CAR_Reporting.pdf?la=en&amp;hash=C01155BD60437D577A5DFA1EAE2904BDACD414CB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OSDSReports@dgs.ca.gov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fabiusmaximus.com/2014/03/15/climate-change-policy-66152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hank-you-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0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E7B63D-B905-4A3E-A58A-028B7C601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606" y="408372"/>
            <a:ext cx="10333662" cy="5267076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2"/>
                </a:solidFill>
              </a:rPr>
              <a:t>Contracting Activity Report (Form 810) Training – </a:t>
            </a:r>
            <a:br>
              <a:rPr lang="en-US" b="1" dirty="0">
                <a:solidFill>
                  <a:schemeClr val="tx2"/>
                </a:solidFill>
              </a:rPr>
            </a:b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3200" cap="none" dirty="0">
                <a:solidFill>
                  <a:schemeClr val="tx2"/>
                </a:solidFill>
                <a:latin typeface="Arial" panose="020B0604020202020204" pitchFamily="34" charset="0"/>
              </a:rPr>
              <a:t>Capturing and reporting in FI$Cal </a:t>
            </a:r>
            <a:r>
              <a:rPr lang="en-US" sz="3200" b="0" i="0" u="none" strike="noStrike" cap="none" baseline="0" dirty="0">
                <a:solidFill>
                  <a:schemeClr val="tx2"/>
                </a:solidFill>
                <a:latin typeface="Arial" panose="020B0604020202020204" pitchFamily="34" charset="0"/>
              </a:rPr>
              <a:t>transactions with </a:t>
            </a:r>
            <a:r>
              <a:rPr lang="en-US" sz="3200" cap="none" dirty="0">
                <a:solidFill>
                  <a:schemeClr val="tx2"/>
                </a:solidFill>
                <a:latin typeface="Arial" panose="020B0604020202020204" pitchFamily="34" charset="0"/>
              </a:rPr>
              <a:t>C</a:t>
            </a:r>
            <a:r>
              <a:rPr lang="en-US" sz="3200" b="0" i="0" u="none" strike="noStrike" cap="none" baseline="0" dirty="0">
                <a:solidFill>
                  <a:schemeClr val="tx2"/>
                </a:solidFill>
                <a:latin typeface="Arial" panose="020B0604020202020204" pitchFamily="34" charset="0"/>
              </a:rPr>
              <a:t>alifornia Office of Emergency Services (CalOES)  Mission </a:t>
            </a:r>
            <a:r>
              <a:rPr lang="en-US" sz="3200" cap="none" dirty="0">
                <a:solidFill>
                  <a:schemeClr val="tx2"/>
                </a:solidFill>
                <a:latin typeface="Arial" panose="020B0604020202020204" pitchFamily="34" charset="0"/>
              </a:rPr>
              <a:t>T</a:t>
            </a:r>
            <a:r>
              <a:rPr lang="en-US" sz="3200" b="0" i="0" u="none" strike="noStrike" cap="none" baseline="0" dirty="0">
                <a:solidFill>
                  <a:schemeClr val="tx2"/>
                </a:solidFill>
                <a:latin typeface="Arial" panose="020B0604020202020204" pitchFamily="34" charset="0"/>
              </a:rPr>
              <a:t>ask or Statewide </a:t>
            </a:r>
            <a:r>
              <a:rPr lang="en-US" sz="3200" cap="none" dirty="0">
                <a:solidFill>
                  <a:schemeClr val="tx2"/>
                </a:solidFill>
                <a:latin typeface="Arial" panose="020B0604020202020204" pitchFamily="34" charset="0"/>
              </a:rPr>
              <a:t>I</a:t>
            </a:r>
            <a:r>
              <a:rPr lang="en-US" sz="3200" b="0" i="0" u="none" strike="noStrike" cap="none" baseline="0" dirty="0">
                <a:solidFill>
                  <a:schemeClr val="tx2"/>
                </a:solidFill>
                <a:latin typeface="Arial" panose="020B0604020202020204" pitchFamily="34" charset="0"/>
              </a:rPr>
              <a:t>ncident IDs </a:t>
            </a:r>
            <a:br>
              <a:rPr lang="en-US" sz="5100" b="1" dirty="0">
                <a:solidFill>
                  <a:schemeClr val="tx2"/>
                </a:solidFill>
              </a:rPr>
            </a:br>
            <a:endParaRPr lang="en-US" sz="4400" b="1" dirty="0">
              <a:solidFill>
                <a:schemeClr val="tx2"/>
              </a:solidFill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A758A406-C20A-45AC-B8D0-11129F5EE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2606" y="5068808"/>
            <a:ext cx="6400800" cy="6066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Presented By: Mamta Srivastava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3DBEA-EB52-4B2C-A587-D617B5C1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473D1-8C1A-4233-9772-18568D7D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fld id="{FFAC100D-1938-4C3B-BAA1-FA0D694BF31E}" type="datetime1">
              <a:rPr lang="en-US" sz="1800" smtClean="0">
                <a:solidFill>
                  <a:srgbClr val="FFFFFF">
                    <a:alpha val="70000"/>
                  </a:srgbClr>
                </a:solidFill>
              </a:rPr>
              <a:t>8/31/2021</a:t>
            </a:fld>
            <a:endParaRPr lang="en-US" sz="1800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0B104-C314-49DE-81EE-7544299FF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10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447060"/>
            <a:ext cx="9214390" cy="43441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9" y="484799"/>
            <a:ext cx="11230253" cy="1225118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000" b="1" cap="none" dirty="0">
                <a:solidFill>
                  <a:schemeClr val="tx2"/>
                </a:solidFill>
              </a:rPr>
              <a:t>What are the</a:t>
            </a:r>
            <a:r>
              <a:rPr lang="en-US" sz="4000" i="0" u="none" strike="noStrike" baseline="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4000" b="1" i="0" u="none" strike="noStrike" cap="none" baseline="0" dirty="0">
                <a:solidFill>
                  <a:schemeClr val="tx2"/>
                </a:solidFill>
              </a:rPr>
              <a:t>n</a:t>
            </a:r>
            <a:r>
              <a:rPr lang="en-US" sz="4000" b="1" cap="none" dirty="0">
                <a:solidFill>
                  <a:schemeClr val="tx2"/>
                </a:solidFill>
              </a:rPr>
              <a:t>ew functionalities in FI$Cal?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6B0F6F-279F-4348-BADC-356620B59A34}"/>
              </a:ext>
            </a:extLst>
          </p:cNvPr>
          <p:cNvSpPr txBox="1"/>
          <p:nvPr/>
        </p:nvSpPr>
        <p:spPr>
          <a:xfrm>
            <a:off x="619479" y="1860563"/>
            <a:ext cx="10085033" cy="313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</a:t>
            </a:r>
            <a:r>
              <a:rPr lang="en-US" sz="2100" b="1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Form 810 Reports Run Control Page </a:t>
            </a:r>
            <a:r>
              <a:rPr lang="en-US" sz="21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has been updated to include a “Statewide Incidents” section and a check box labeled “Exclude Mission Tasks.” 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endParaRPr lang="en-US" sz="2100" dirty="0">
              <a:solidFill>
                <a:srgbClr val="374C8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 </a:t>
            </a:r>
            <a:r>
              <a:rPr lang="en-US" sz="2100" b="1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Data Validation Query (DVQ) </a:t>
            </a:r>
            <a:r>
              <a:rPr lang="en-US" sz="21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format has been updated to include the following: Mission Task ID, Mission Task Description, Statewide Incident ID, and Statewide Incident Description. </a:t>
            </a:r>
          </a:p>
          <a:p>
            <a:pPr>
              <a:lnSpc>
                <a:spcPct val="120000"/>
              </a:lnSpc>
            </a:pPr>
            <a:endParaRPr lang="en-US" sz="1800" dirty="0">
              <a:solidFill>
                <a:srgbClr val="374C8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73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84412"/>
            <a:ext cx="9214390" cy="40067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495" y="426128"/>
            <a:ext cx="11230253" cy="1225118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200" b="1" cap="none" dirty="0">
                <a:solidFill>
                  <a:schemeClr val="tx2"/>
                </a:solidFill>
              </a:rPr>
              <a:t>Where are the new fields displayed in the system?</a:t>
            </a:r>
            <a:endParaRPr lang="en-US" sz="4200" b="1" dirty="0">
              <a:solidFill>
                <a:schemeClr val="tx2"/>
              </a:solidFill>
            </a:endParaRPr>
          </a:p>
        </p:txBody>
      </p:sp>
      <p:pic>
        <p:nvPicPr>
          <p:cNvPr id="3" name="Picture 2" descr="Graphical representation of the Add Contracts page located within FI$Cal.">
            <a:extLst>
              <a:ext uri="{FF2B5EF4-FFF2-40B4-BE49-F238E27FC236}">
                <a16:creationId xmlns:a16="http://schemas.microsoft.com/office/drawing/2014/main" id="{CC63D8E9-D24F-428E-8817-7E988F682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18" y="2014528"/>
            <a:ext cx="9696305" cy="3605037"/>
          </a:xfrm>
          <a:prstGeom prst="rect">
            <a:avLst/>
          </a:prstGeom>
        </p:spPr>
      </p:pic>
      <p:sp>
        <p:nvSpPr>
          <p:cNvPr id="9" name="Rectangle 8" descr="Graphical representation of the new fields that have been added to FI$Cal. They include: Statewide Incident ID lookup box, Statewide Incident Description box, Mission Task ID Field, and Mission Task Description field.">
            <a:extLst>
              <a:ext uri="{FF2B5EF4-FFF2-40B4-BE49-F238E27FC236}">
                <a16:creationId xmlns:a16="http://schemas.microsoft.com/office/drawing/2014/main" id="{5AC5EB1D-EB8C-40D7-96FB-3297BAA34499}"/>
              </a:ext>
            </a:extLst>
          </p:cNvPr>
          <p:cNvSpPr/>
          <p:nvPr/>
        </p:nvSpPr>
        <p:spPr>
          <a:xfrm>
            <a:off x="603681" y="4962618"/>
            <a:ext cx="6098960" cy="612560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11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019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59" y="248574"/>
            <a:ext cx="11159232" cy="1162976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000" b="1" cap="none" dirty="0">
                <a:solidFill>
                  <a:schemeClr val="tx2"/>
                </a:solidFill>
              </a:rPr>
              <a:t>How do you run</a:t>
            </a:r>
            <a:r>
              <a:rPr lang="en-US" sz="4000" cap="none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4000" b="1" cap="none" dirty="0">
                <a:solidFill>
                  <a:schemeClr val="tx2"/>
                </a:solidFill>
              </a:rPr>
              <a:t>the Contracting Activity Report (CAR) – Form 810?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624614"/>
            <a:ext cx="10675451" cy="46075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Navigation to access the Form 810 Reports page: </a:t>
            </a:r>
          </a:p>
          <a:p>
            <a:r>
              <a:rPr lang="en-US" sz="24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Main Menu&gt;FI$Cal Process&gt; FI$Cal Report&gt;PO Report&gt; Form 810 Report</a:t>
            </a:r>
          </a:p>
          <a:p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14" name="Picture 13" descr="Graphical representation of the Form 810 Report page located within FI$Cal.">
            <a:extLst>
              <a:ext uri="{FF2B5EF4-FFF2-40B4-BE49-F238E27FC236}">
                <a16:creationId xmlns:a16="http://schemas.microsoft.com/office/drawing/2014/main" id="{542053AA-462E-48C5-83EF-B8EC10894C0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4197" y="2485747"/>
            <a:ext cx="7395099" cy="3524073"/>
          </a:xfrm>
          <a:prstGeom prst="rect">
            <a:avLst/>
          </a:prstGeom>
        </p:spPr>
      </p:pic>
      <p:sp>
        <p:nvSpPr>
          <p:cNvPr id="9" name="Rectangle 8" descr="Program navigation for locating the Form 810 Report Page with in FI$Cal.">
            <a:extLst>
              <a:ext uri="{FF2B5EF4-FFF2-40B4-BE49-F238E27FC236}">
                <a16:creationId xmlns:a16="http://schemas.microsoft.com/office/drawing/2014/main" id="{7FCD6585-F101-4ED8-BA54-044F9996EBE9}"/>
              </a:ext>
            </a:extLst>
          </p:cNvPr>
          <p:cNvSpPr/>
          <p:nvPr/>
        </p:nvSpPr>
        <p:spPr>
          <a:xfrm>
            <a:off x="1091953" y="2725444"/>
            <a:ext cx="4172505" cy="177553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 descr="Graphical highlight of the new &quot;Exclude Mission Tasks&quot; selection box for Form 810 Reports.">
            <a:extLst>
              <a:ext uri="{FF2B5EF4-FFF2-40B4-BE49-F238E27FC236}">
                <a16:creationId xmlns:a16="http://schemas.microsoft.com/office/drawing/2014/main" id="{D67B33EF-BDF8-4DF0-BEE1-69197F54BD1E}"/>
              </a:ext>
            </a:extLst>
          </p:cNvPr>
          <p:cNvSpPr/>
          <p:nvPr/>
        </p:nvSpPr>
        <p:spPr>
          <a:xfrm>
            <a:off x="1216240" y="5353235"/>
            <a:ext cx="1633492" cy="213064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 descr="Graphical representation of the new Statewide Incidents selection portion of the Form 810 Reports Page.">
            <a:extLst>
              <a:ext uri="{FF2B5EF4-FFF2-40B4-BE49-F238E27FC236}">
                <a16:creationId xmlns:a16="http://schemas.microsoft.com/office/drawing/2014/main" id="{55707AC4-E730-465B-A033-433D7780FD87}"/>
              </a:ext>
            </a:extLst>
          </p:cNvPr>
          <p:cNvSpPr/>
          <p:nvPr/>
        </p:nvSpPr>
        <p:spPr>
          <a:xfrm>
            <a:off x="4776187" y="3941685"/>
            <a:ext cx="3666478" cy="179329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348413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48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6" y="142043"/>
            <a:ext cx="12002609" cy="1500326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4000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000" b="1" cap="none" dirty="0">
                <a:solidFill>
                  <a:schemeClr val="tx2"/>
                </a:solidFill>
              </a:rPr>
              <a:t>How do you run</a:t>
            </a:r>
            <a:r>
              <a:rPr lang="en-US" sz="4000" cap="none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4000" b="1" cap="none" dirty="0">
                <a:solidFill>
                  <a:schemeClr val="tx2"/>
                </a:solidFill>
              </a:rPr>
              <a:t>CAR– Form 810 report with the new functionality?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13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DCFBAF-916F-4E01-8E9A-0533497439B7}"/>
              </a:ext>
            </a:extLst>
          </p:cNvPr>
          <p:cNvSpPr txBox="1"/>
          <p:nvPr/>
        </p:nvSpPr>
        <p:spPr>
          <a:xfrm>
            <a:off x="452761" y="1882066"/>
            <a:ext cx="10361777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the Departmental Run </a:t>
            </a: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ontrol page, you will be able to filter and run the following Form 810 reports: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60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run the </a:t>
            </a:r>
            <a:r>
              <a:rPr lang="en-US" sz="2400" b="1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Standard Form 810 Report, follow the usual steps, 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changes and additional action is required. </a:t>
            </a:r>
          </a:p>
          <a:p>
            <a:pPr marL="342900" indent="-342900">
              <a:spcBef>
                <a:spcPts val="600"/>
              </a:spcBef>
              <a:buFont typeface="+mj-lt"/>
              <a:buAutoNum type="romanUcPeriod"/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run a </a:t>
            </a:r>
            <a:r>
              <a:rPr lang="en-US" sz="2400" b="1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 810-report that only </a:t>
            </a:r>
            <a:r>
              <a:rPr lang="en-US" sz="2400" b="1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captures transactions with Cal OES Mission task ID and Statewide Incident IDs: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Statewide Incidents ID </a:t>
            </a:r>
            <a:r>
              <a:rPr lang="en-US" sz="2400" u="sng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SKIP (do not check) the Exclude Mission Tasks Check Box.</a:t>
            </a:r>
            <a:endParaRPr lang="en-US" sz="1600" b="1" dirty="0"/>
          </a:p>
          <a:p>
            <a:endParaRPr lang="en-US" sz="1600" b="1" dirty="0"/>
          </a:p>
          <a:p>
            <a:r>
              <a:rPr lang="en-US" sz="1400" u="sng" dirty="0">
                <a:solidFill>
                  <a:srgbClr val="FF0000"/>
                </a:solidFill>
              </a:rPr>
              <a:t>Note: </a:t>
            </a:r>
            <a:r>
              <a:rPr lang="en-US" sz="1400" u="sng" dirty="0"/>
              <a:t>This reporting functionality has been implemented for departments to analyze their SB/DVBE participation with and without California Office of Emergency Services related transactions. It is not an additional reporting requirement for departments to submit to OSDS</a:t>
            </a:r>
            <a:r>
              <a:rPr lang="en-US" sz="1600" u="sng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9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74" y="275208"/>
            <a:ext cx="12268940" cy="131389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cap="none" dirty="0">
                <a:solidFill>
                  <a:schemeClr val="tx2"/>
                </a:solidFill>
              </a:rPr>
              <a:t>How do you run</a:t>
            </a:r>
            <a:r>
              <a:rPr lang="en-US" sz="4000" cap="none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4000" b="1" cap="none" dirty="0">
                <a:solidFill>
                  <a:schemeClr val="tx2"/>
                </a:solidFill>
              </a:rPr>
              <a:t>the CAR – Form 810 report with new functionality?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14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DCFBAF-916F-4E01-8E9A-0533497439B7}"/>
              </a:ext>
            </a:extLst>
          </p:cNvPr>
          <p:cNvSpPr txBox="1"/>
          <p:nvPr/>
        </p:nvSpPr>
        <p:spPr>
          <a:xfrm>
            <a:off x="612560" y="1811044"/>
            <a:ext cx="1058884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III. To run </a:t>
            </a: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 810 </a:t>
            </a:r>
            <a:r>
              <a:rPr lang="en-US" sz="2400" b="1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 capturing  all transactions </a:t>
            </a:r>
            <a:r>
              <a:rPr lang="en-US" sz="2400" b="1" u="sng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except</a:t>
            </a:r>
            <a:r>
              <a:rPr lang="en-US" sz="2400" b="1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CalOES mission task and statewide Incidents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SKIP (do not select) any statewide Incident IDs </a:t>
            </a:r>
            <a:r>
              <a:rPr lang="en-US" sz="2400" u="sng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Exclude Mission Tasks Check Box 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rgbClr val="374C8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b="1" u="sng" dirty="0">
                <a:latin typeface="Century Gothic" panose="020B0502020202020204" pitchFamily="34" charset="0"/>
                <a:cs typeface="Arial" panose="020B0604020202020204" pitchFamily="34" charset="0"/>
              </a:rPr>
              <a:t>Tip! </a:t>
            </a:r>
            <a:r>
              <a:rPr lang="en-US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This report could help departments and OSDS analyze and determine if the SB or DVBE participation goal would have been met absent any of the OES mission-tasked and/or  Statewide Incident-related transactions. 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b="1" dirty="0">
                <a:solidFill>
                  <a:schemeClr val="accent3"/>
                </a:solidFill>
              </a:rPr>
              <a:t>Note</a:t>
            </a:r>
            <a:r>
              <a:rPr lang="en-US" sz="1800" dirty="0">
                <a:solidFill>
                  <a:schemeClr val="accent3"/>
                </a:solidFill>
              </a:rPr>
              <a:t>: </a:t>
            </a:r>
            <a:r>
              <a:rPr lang="en-US" sz="1800" dirty="0">
                <a:solidFill>
                  <a:schemeClr val="accent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no change in other CAR reports (Form 810 S, form 810 C, Form 810 A, </a:t>
            </a:r>
          </a:p>
          <a:p>
            <a:r>
              <a:rPr lang="en-US" sz="1800" dirty="0">
                <a:solidFill>
                  <a:schemeClr val="accent3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Form E).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39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59" y="248574"/>
            <a:ext cx="11159232" cy="1313896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200" b="1" cap="none" dirty="0">
                <a:solidFill>
                  <a:schemeClr val="tx2"/>
                </a:solidFill>
              </a:rPr>
              <a:t>Using the DVQ with the new functionality </a:t>
            </a:r>
            <a:endParaRPr lang="en-US" sz="4200" b="1" dirty="0">
              <a:solidFill>
                <a:schemeClr val="tx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15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DCFBAF-916F-4E01-8E9A-0533497439B7}"/>
              </a:ext>
            </a:extLst>
          </p:cNvPr>
          <p:cNvSpPr txBox="1"/>
          <p:nvPr/>
        </p:nvSpPr>
        <p:spPr>
          <a:xfrm>
            <a:off x="585926" y="1615736"/>
            <a:ext cx="1130127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1"/>
                </a:solidFill>
              </a:rPr>
              <a:t>The Parameters selected on the run control page do not change the layout of the Data Validation Query report.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accent1"/>
                </a:solidFill>
              </a:rPr>
              <a:t>The DVQ will include four columns displaying data entered in the 4 fields: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Mission Task ID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Mission Task Description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Statewide Incident ID, and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Statewide Incident Description</a:t>
            </a:r>
            <a:endParaRPr lang="en-US" sz="2400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The DVQ can be used periodically to review and correct 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   transactions and data entered into the new fields – 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See a live demo after this presentation</a:t>
            </a:r>
            <a:r>
              <a:rPr lang="en-US" sz="2400" dirty="0">
                <a:solidFill>
                  <a:schemeClr val="accent1"/>
                </a:solidFill>
              </a:rPr>
              <a:t>!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18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59" y="248574"/>
            <a:ext cx="11159232" cy="1020933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200" b="1" i="0" u="none" strike="noStrike" cap="none" baseline="0" dirty="0">
                <a:solidFill>
                  <a:schemeClr val="tx2"/>
                </a:solidFill>
              </a:rPr>
              <a:t>Resources</a:t>
            </a:r>
            <a:endParaRPr lang="en-US" sz="4200" b="1" dirty="0">
              <a:solidFill>
                <a:schemeClr val="tx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16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DCFBAF-916F-4E01-8E9A-0533497439B7}"/>
              </a:ext>
            </a:extLst>
          </p:cNvPr>
          <p:cNvSpPr txBox="1"/>
          <p:nvPr/>
        </p:nvSpPr>
        <p:spPr>
          <a:xfrm>
            <a:off x="532660" y="1318022"/>
            <a:ext cx="1059361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FI$Cal/SCPRS User's Guide to CAR Reporting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(July 2021)</a:t>
            </a:r>
            <a:endParaRPr lang="en-US" sz="2400" dirty="0">
              <a:solidFill>
                <a:srgbClr val="374C80"/>
              </a:solidFill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FI$Cal Job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Aid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 464 Completing CAR Reportable Section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374C80"/>
              </a:solidFill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Upcoming on OSDS website at :</a:t>
            </a:r>
            <a:r>
              <a:rPr lang="en-US" sz="2400" dirty="0">
                <a:hlinkClick r:id="rId3"/>
              </a:rPr>
              <a:t>File Consolidated Annual Report for State Contracting (ca.gov)</a:t>
            </a: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Validation Query Job Aid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Run Control Page Job Aid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140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59" y="248574"/>
            <a:ext cx="11159232" cy="1020933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200" b="1" i="0" u="none" strike="noStrike" cap="none" baseline="0" dirty="0">
                <a:solidFill>
                  <a:schemeClr val="tx2"/>
                </a:solidFill>
              </a:rPr>
              <a:t>Who to contact with questions?</a:t>
            </a:r>
            <a:endParaRPr lang="en-US" sz="4200" b="1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DCFBAF-916F-4E01-8E9A-0533497439B7}"/>
              </a:ext>
            </a:extLst>
          </p:cNvPr>
          <p:cNvSpPr txBox="1"/>
          <p:nvPr/>
        </p:nvSpPr>
        <p:spPr>
          <a:xfrm>
            <a:off x="1478322" y="1946031"/>
            <a:ext cx="777509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i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 at: </a:t>
            </a:r>
            <a:r>
              <a:rPr lang="en-US" sz="3600" i="1" dirty="0">
                <a:solidFill>
                  <a:schemeClr val="tx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OSDSReports@dgs.ca.gov</a:t>
            </a:r>
            <a:endParaRPr lang="en-US" sz="3600" i="1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17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498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523" y="1171851"/>
            <a:ext cx="8984202" cy="3764133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br>
              <a:rPr lang="en-US" sz="3200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3200" cap="none" spc="-15" dirty="0">
                <a:solidFill>
                  <a:schemeClr val="accent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A live demonstration of how to run and validate the FI$Cal Contracting </a:t>
            </a:r>
            <a:r>
              <a:rPr lang="en-US" sz="3200" cap="none" spc="-15" dirty="0">
                <a:solidFill>
                  <a:schemeClr val="accent1">
                    <a:alpha val="80000"/>
                  </a:schemeClr>
                </a:solidFill>
                <a:ea typeface="Arial" panose="020B0604020202020204" pitchFamily="34" charset="0"/>
              </a:rPr>
              <a:t>A</a:t>
            </a:r>
            <a:r>
              <a:rPr lang="en-US" sz="3200" cap="none" spc="-15" dirty="0">
                <a:solidFill>
                  <a:schemeClr val="accent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ctivity </a:t>
            </a:r>
            <a:r>
              <a:rPr lang="en-US" sz="3200" cap="none" spc="-15" dirty="0">
                <a:solidFill>
                  <a:schemeClr val="accent1">
                    <a:alpha val="80000"/>
                  </a:schemeClr>
                </a:solidFill>
                <a:ea typeface="Arial" panose="020B0604020202020204" pitchFamily="34" charset="0"/>
              </a:rPr>
              <a:t>R</a:t>
            </a:r>
            <a:r>
              <a:rPr lang="en-US" sz="3200" cap="none" spc="-15" dirty="0">
                <a:solidFill>
                  <a:schemeClr val="accent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eport – From 810  using new functionalities. </a:t>
            </a:r>
            <a:br>
              <a:rPr lang="en-US" sz="32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</a:br>
            <a:br>
              <a:rPr lang="en-US" sz="32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</a:br>
            <a:br>
              <a:rPr lang="en-US" sz="44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</a:br>
            <a:br>
              <a:rPr lang="en-US" sz="28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18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3902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58" y="1100831"/>
            <a:ext cx="9694417" cy="22460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  <a:t>Questions and answers</a:t>
            </a: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sz="60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</a:br>
            <a:endParaRPr lang="en-US" sz="6000" b="1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 smtClean="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19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F04EF1-5D71-4D3B-B564-29B96AD4E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06788" y="1899082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14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8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9678988" cy="8257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4200" b="1" cap="none" dirty="0">
                <a:solidFill>
                  <a:schemeClr val="tx2"/>
                </a:solidFill>
              </a:rPr>
              <a:t>Welcome and Introductions</a:t>
            </a:r>
          </a:p>
        </p:txBody>
      </p:sp>
      <p:sp useBgFill="1"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231451" y="1609395"/>
            <a:ext cx="10066646" cy="3379856"/>
          </a:xfrm>
        </p:spPr>
        <p:txBody>
          <a:bodyPr vert="horz" lIns="91440" tIns="45720" rIns="91440" bIns="45720" rtlCol="0">
            <a:normAutofit/>
          </a:bodyPr>
          <a:lstStyle/>
          <a:p>
            <a:pPr marL="496887" lvl="1">
              <a:lnSpc>
                <a:spcPct val="90000"/>
              </a:lnSpc>
            </a:pPr>
            <a:endParaRPr lang="en-US" altLang="en-US" sz="1100" dirty="0">
              <a:solidFill>
                <a:schemeClr val="tx1">
                  <a:alpha val="80000"/>
                </a:schemeClr>
              </a:solidFill>
            </a:endParaRPr>
          </a:p>
          <a:p>
            <a:pPr marL="496887" lvl="1" algn="l">
              <a:lnSpc>
                <a:spcPct val="90000"/>
              </a:lnSpc>
            </a:pPr>
            <a:r>
              <a:rPr lang="en-US" altLang="en-US" sz="3000" dirty="0">
                <a:solidFill>
                  <a:schemeClr val="tx1">
                    <a:alpha val="80000"/>
                  </a:schemeClr>
                </a:solidFill>
              </a:rPr>
              <a:t>Nancy Huth                     OSDS Manager</a:t>
            </a:r>
          </a:p>
          <a:p>
            <a:pPr marL="496887" lvl="1" algn="l">
              <a:lnSpc>
                <a:spcPct val="90000"/>
              </a:lnSpc>
            </a:pPr>
            <a:r>
              <a:rPr lang="en-US" altLang="en-US" sz="3000" dirty="0">
                <a:solidFill>
                  <a:schemeClr val="tx1">
                    <a:alpha val="80000"/>
                  </a:schemeClr>
                </a:solidFill>
              </a:rPr>
              <a:t>Mamta Srivastava	        OSDS Research Specialist</a:t>
            </a:r>
          </a:p>
          <a:p>
            <a:pPr marL="496887" lvl="1" algn="l">
              <a:lnSpc>
                <a:spcPct val="90000"/>
              </a:lnSpc>
            </a:pPr>
            <a:r>
              <a:rPr lang="en-US" altLang="en-US" sz="3000" dirty="0">
                <a:solidFill>
                  <a:schemeClr val="tx1">
                    <a:alpha val="80000"/>
                  </a:schemeClr>
                </a:solidFill>
              </a:rPr>
              <a:t>Christopher Calceta	    OSDS Certification </a:t>
            </a: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1100" b="1" dirty="0">
              <a:solidFill>
                <a:schemeClr val="tx1">
                  <a:alpha val="80000"/>
                </a:schemeClr>
              </a:solidFill>
            </a:endParaRP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1100" b="1" dirty="0">
              <a:solidFill>
                <a:schemeClr val="tx1">
                  <a:alpha val="80000"/>
                </a:schemeClr>
              </a:solidFill>
            </a:endParaRP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1100" b="1" dirty="0">
              <a:solidFill>
                <a:schemeClr val="tx1">
                  <a:alpha val="80000"/>
                </a:schemeClr>
              </a:solidFill>
            </a:endParaRP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1100" b="1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11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C7CDF7-474B-4A60-A703-4AFCCA58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fld id="{2750843F-410C-4E75-8600-8DA96194A17C}" type="datetime1">
              <a:rPr lang="en-US" sz="1800">
                <a:solidFill>
                  <a:srgbClr val="FFFFFF">
                    <a:alpha val="70000"/>
                  </a:srgbClr>
                </a:solidFill>
              </a:rPr>
              <a:pPr>
                <a:spcAft>
                  <a:spcPts val="600"/>
                </a:spcAft>
              </a:pPr>
              <a:t>8/31/2021</a:t>
            </a:fld>
            <a:endParaRPr lang="en-US" sz="1800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  <a:defRPr/>
            </a:pPr>
            <a:fld id="{48727EE9-7916-4D65-9C12-3D7B7C40B9CA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714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58" y="1100831"/>
            <a:ext cx="9694417" cy="224605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  <a:t>Closing </a:t>
            </a: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sz="60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</a:br>
            <a:endParaRPr lang="en-US" sz="6000" b="1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 smtClean="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20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F30B7C-C4EF-4EE9-A580-80A5279A4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76463" y="2076868"/>
            <a:ext cx="3048006" cy="160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33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8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86558" y="437224"/>
            <a:ext cx="9678988" cy="10403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4200" b="1" cap="none" dirty="0">
                <a:solidFill>
                  <a:schemeClr val="tx2"/>
                </a:solidFill>
              </a:rPr>
              <a:t>Who is today’s audience?</a:t>
            </a:r>
          </a:p>
        </p:txBody>
      </p:sp>
      <p:sp useBgFill="1"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213065" y="1526959"/>
            <a:ext cx="10478381" cy="4012707"/>
          </a:xfrm>
        </p:spPr>
        <p:txBody>
          <a:bodyPr vert="horz" lIns="0" tIns="0" rIns="182880" bIns="0" rtlCol="0" anchor="t" anchorCtr="0">
            <a:normAutofit/>
          </a:bodyPr>
          <a:lstStyle/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1430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spc="-15" dirty="0">
                <a:solidFill>
                  <a:schemeClr val="tx1">
                    <a:alpha val="80000"/>
                  </a:schemeClr>
                </a:solidFill>
              </a:rPr>
              <a:t>Small Business (SB) and Disabled Veterans Business Enterprises (DVBE) Advocates </a:t>
            </a:r>
          </a:p>
          <a:p>
            <a:pPr marL="1143000" indent="-4572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spc="-15" dirty="0">
                <a:solidFill>
                  <a:schemeClr val="tx1">
                    <a:alpha val="80000"/>
                  </a:schemeClr>
                </a:solidFill>
              </a:rPr>
              <a:t>Staff involved in or responsible for procurement activities such as conducting acquisitions and/or data entry in FI$Cal. </a:t>
            </a:r>
          </a:p>
          <a:p>
            <a:pPr marL="685800">
              <a:spcBef>
                <a:spcPts val="1200"/>
              </a:spcBef>
              <a:spcAft>
                <a:spcPts val="0"/>
              </a:spcAft>
            </a:pPr>
            <a:endParaRPr lang="en-US" sz="2800" spc="-15" dirty="0">
              <a:solidFill>
                <a:schemeClr val="tx1">
                  <a:alpha val="80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00" b="1" dirty="0">
                <a:solidFill>
                  <a:schemeClr val="tx1">
                    <a:alpha val="80000"/>
                  </a:schemeClr>
                </a:solidFill>
              </a:rPr>
              <a:t>    </a:t>
            </a: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b="1" dirty="0">
              <a:solidFill>
                <a:schemeClr val="tx1">
                  <a:alpha val="80000"/>
                </a:schemeClr>
              </a:solidFill>
            </a:endParaRP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b="1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C7CDF7-474B-4A60-A703-4AFCCA58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fld id="{2750843F-410C-4E75-8600-8DA96194A17C}" type="datetime1">
              <a:rPr lang="en-US" sz="1800">
                <a:solidFill>
                  <a:srgbClr val="FFFFFF">
                    <a:alpha val="70000"/>
                  </a:srgbClr>
                </a:solidFill>
              </a:rPr>
              <a:pPr>
                <a:spcAft>
                  <a:spcPts val="600"/>
                </a:spcAft>
              </a:pPr>
              <a:t>8/31/2021</a:t>
            </a:fld>
            <a:endParaRPr lang="en-US" sz="1800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  <a:defRPr/>
            </a:pPr>
            <a:fld id="{48727EE9-7916-4D65-9C12-3D7B7C40B9CA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148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8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86558" y="437224"/>
            <a:ext cx="9678988" cy="10403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4400" b="1" cap="none" dirty="0">
                <a:solidFill>
                  <a:schemeClr val="tx2"/>
                </a:solidFill>
              </a:rPr>
              <a:t>Agenda</a:t>
            </a:r>
          </a:p>
        </p:txBody>
      </p:sp>
      <p:sp useBgFill="1"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213065" y="1526959"/>
            <a:ext cx="11427950" cy="3630967"/>
          </a:xfrm>
        </p:spPr>
        <p:txBody>
          <a:bodyPr vert="horz" lIns="0" tIns="0" rIns="182880" bIns="0" rtlCol="0" anchor="t" anchorCtr="0">
            <a:normAutofit fontScale="25000" lnSpcReduction="20000"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1143000" marR="811530" lvl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64870" algn="l"/>
                <a:tab pos="5314950" algn="l"/>
              </a:tabLst>
            </a:pPr>
            <a:r>
              <a:rPr lang="en-US" sz="11200" dirty="0">
                <a:solidFill>
                  <a:schemeClr val="tx1">
                    <a:alpha val="80000"/>
                  </a:schemeClr>
                </a:solidFill>
              </a:rPr>
              <a:t>New FI$Cal </a:t>
            </a:r>
            <a:r>
              <a:rPr lang="en-US" sz="112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functionality </a:t>
            </a:r>
            <a:r>
              <a:rPr lang="en-US" sz="11200" dirty="0">
                <a:solidFill>
                  <a:schemeClr val="tx1">
                    <a:alpha val="80000"/>
                  </a:schemeClr>
                </a:solidFill>
              </a:rPr>
              <a:t>for capturing in Contracting Activity Report - Form 810 transactions with Cal OES Mission Task or Statewide Incident IDs.</a:t>
            </a:r>
          </a:p>
          <a:p>
            <a:pPr marL="1143000" marR="1116965" lvl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64870" algn="l"/>
                <a:tab pos="4972050" algn="l"/>
              </a:tabLst>
            </a:pPr>
            <a:r>
              <a:rPr lang="en-US" sz="11200" spc="-15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A live demonstration of how to run and validate the Contracting Activity Report using the new FI$Cal functionality. </a:t>
            </a:r>
            <a:endParaRPr lang="en-US" sz="11200" dirty="0">
              <a:solidFill>
                <a:schemeClr val="tx1">
                  <a:alpha val="80000"/>
                </a:schemeClr>
              </a:solidFill>
              <a:effectLst/>
              <a:ea typeface="Arial" panose="020B0604020202020204" pitchFamily="34" charset="0"/>
            </a:endParaRPr>
          </a:p>
          <a:p>
            <a:pPr marL="1143000" marR="2832735" lvl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64870" algn="l"/>
              </a:tabLst>
            </a:pPr>
            <a:r>
              <a:rPr lang="en-US" sz="11200" spc="-25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Resources</a:t>
            </a:r>
          </a:p>
          <a:p>
            <a:pPr marL="1143000" marR="2832735" lvl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64870" algn="l"/>
              </a:tabLst>
            </a:pPr>
            <a:r>
              <a:rPr lang="en-US" sz="11200" spc="-25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Questions and Answers </a:t>
            </a:r>
            <a:endParaRPr lang="en-US" sz="11200" dirty="0">
              <a:solidFill>
                <a:schemeClr val="tx1">
                  <a:alpha val="80000"/>
                </a:schemeClr>
              </a:solidFill>
              <a:effectLst/>
              <a:ea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00" b="1" dirty="0">
                <a:solidFill>
                  <a:schemeClr val="tx1">
                    <a:alpha val="80000"/>
                  </a:schemeClr>
                </a:solidFill>
              </a:rPr>
              <a:t>    </a:t>
            </a: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b="1" dirty="0">
              <a:solidFill>
                <a:schemeClr val="tx1">
                  <a:alpha val="80000"/>
                </a:schemeClr>
              </a:solidFill>
            </a:endParaRP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b="1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C7CDF7-474B-4A60-A703-4AFCCA58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fld id="{2750843F-410C-4E75-8600-8DA96194A17C}" type="datetime1">
              <a:rPr lang="en-US" sz="1800">
                <a:solidFill>
                  <a:srgbClr val="FFFFFF">
                    <a:alpha val="70000"/>
                  </a:srgbClr>
                </a:solidFill>
              </a:rPr>
              <a:pPr>
                <a:spcAft>
                  <a:spcPts val="600"/>
                </a:spcAft>
              </a:pPr>
              <a:t>8/31/2021</a:t>
            </a:fld>
            <a:endParaRPr lang="en-US" sz="1800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  <a:defRPr/>
            </a:pPr>
            <a:fld id="{48727EE9-7916-4D65-9C12-3D7B7C40B9CA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064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8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42170" y="383958"/>
            <a:ext cx="9678988" cy="10403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4400" b="1" cap="none" dirty="0">
                <a:solidFill>
                  <a:schemeClr val="tx2"/>
                </a:solidFill>
              </a:rPr>
              <a:t>Objectives</a:t>
            </a:r>
          </a:p>
        </p:txBody>
      </p:sp>
      <p:sp useBgFill="1"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42043" y="1402672"/>
            <a:ext cx="9596762" cy="4323425"/>
          </a:xfrm>
        </p:spPr>
        <p:txBody>
          <a:bodyPr vert="horz" lIns="0" tIns="0" rIns="182880" bIns="0" rtlCol="0" anchor="t" anchorCtr="0">
            <a:normAutofit fontScale="25000" lnSpcReduction="20000"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685800" algn="just">
              <a:lnSpc>
                <a:spcPct val="90000"/>
              </a:lnSpc>
              <a:spcBef>
                <a:spcPts val="1200"/>
              </a:spcBef>
            </a:pPr>
            <a:r>
              <a:rPr lang="en-US" sz="11200" dirty="0">
                <a:solidFill>
                  <a:schemeClr val="tx1">
                    <a:alpha val="80000"/>
                  </a:schemeClr>
                </a:solidFill>
              </a:rPr>
              <a:t>By the end of the training, you should know..</a:t>
            </a:r>
          </a:p>
          <a:p>
            <a:pPr marL="11430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1200" dirty="0">
                <a:solidFill>
                  <a:schemeClr val="tx1">
                    <a:alpha val="80000"/>
                  </a:schemeClr>
                </a:solidFill>
              </a:rPr>
              <a:t>What are the new </a:t>
            </a:r>
            <a:r>
              <a:rPr lang="en-US" sz="11200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functionalities in FI$Cal?</a:t>
            </a:r>
          </a:p>
          <a:p>
            <a:pPr marL="11430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1200" dirty="0">
                <a:solidFill>
                  <a:schemeClr val="tx1">
                    <a:alpha val="80000"/>
                  </a:schemeClr>
                </a:solidFill>
                <a:ea typeface="Arial" panose="020B0604020202020204" pitchFamily="34" charset="0"/>
              </a:rPr>
              <a:t>Why is this new functionality needed? </a:t>
            </a:r>
            <a:endParaRPr lang="en-US" sz="11200" dirty="0">
              <a:solidFill>
                <a:schemeClr val="tx1">
                  <a:alpha val="80000"/>
                </a:schemeClr>
              </a:solidFill>
              <a:effectLst/>
              <a:ea typeface="Arial" panose="020B0604020202020204" pitchFamily="34" charset="0"/>
            </a:endParaRPr>
          </a:p>
          <a:p>
            <a:pPr marL="1143000" indent="-45720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1200" spc="-15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How to run and validate the Contracting Activity Report by using the new functionality?</a:t>
            </a:r>
            <a:endParaRPr lang="en-US" sz="11200" dirty="0">
              <a:solidFill>
                <a:schemeClr val="tx1">
                  <a:alpha val="80000"/>
                </a:schemeClr>
              </a:solidFill>
              <a:effectLst/>
              <a:ea typeface="Arial" panose="020B0604020202020204" pitchFamily="34" charset="0"/>
            </a:endParaRPr>
          </a:p>
          <a:p>
            <a:pPr marL="1143000" marR="2832735" lvl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864870" algn="l"/>
              </a:tabLst>
            </a:pPr>
            <a:r>
              <a:rPr lang="en-US" sz="11200" spc="-25" dirty="0">
                <a:solidFill>
                  <a:schemeClr val="tx1">
                    <a:alpha val="80000"/>
                  </a:schemeClr>
                </a:solidFill>
                <a:ea typeface="Arial" panose="020B0604020202020204" pitchFamily="34" charset="0"/>
              </a:rPr>
              <a:t>W</a:t>
            </a:r>
            <a:r>
              <a:rPr lang="en-US" sz="11200" spc="-25" dirty="0">
                <a:solidFill>
                  <a:schemeClr val="tx1">
                    <a:alpha val="80000"/>
                  </a:schemeClr>
                </a:solidFill>
                <a:effectLst/>
                <a:ea typeface="Arial" panose="020B0604020202020204" pitchFamily="34" charset="0"/>
              </a:rPr>
              <a:t>ho to contact with questions?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500" b="1" i="0" u="none" strike="noStrike" baseline="0" dirty="0">
              <a:solidFill>
                <a:schemeClr val="tx1">
                  <a:alpha val="8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00" b="1" dirty="0">
                <a:solidFill>
                  <a:schemeClr val="tx1">
                    <a:alpha val="80000"/>
                  </a:schemeClr>
                </a:solidFill>
              </a:rPr>
              <a:t>    </a:t>
            </a: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b="1" dirty="0">
              <a:solidFill>
                <a:schemeClr val="tx1">
                  <a:alpha val="80000"/>
                </a:schemeClr>
              </a:solidFill>
            </a:endParaRPr>
          </a:p>
          <a:p>
            <a:pPr marL="806450" lvl="1" indent="-309563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b="1" dirty="0">
              <a:solidFill>
                <a:schemeClr val="tx1">
                  <a:alpha val="80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altLang="en-US" sz="5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C7CDF7-474B-4A60-A703-4AFCCA58C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fld id="{2750843F-410C-4E75-8600-8DA96194A17C}" type="datetime1">
              <a:rPr lang="en-US" sz="1800">
                <a:solidFill>
                  <a:srgbClr val="FFFFFF">
                    <a:alpha val="70000"/>
                  </a:srgbClr>
                </a:solidFill>
              </a:rPr>
              <a:pPr>
                <a:spcAft>
                  <a:spcPts val="600"/>
                </a:spcAft>
              </a:pPr>
              <a:t>8/31/2021</a:t>
            </a:fld>
            <a:endParaRPr lang="en-US" sz="1800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  <a:defRPr/>
            </a:pPr>
            <a:fld id="{48727EE9-7916-4D65-9C12-3D7B7C40B9CA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  <a:defRPr/>
              </a:pPr>
              <a:t>5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1610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FC3A558-D3FE-4CDD-AF22-E5AFAF99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2" y="355107"/>
            <a:ext cx="11594130" cy="1358282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b="1" cap="none" dirty="0">
                <a:solidFill>
                  <a:schemeClr val="tx2"/>
                </a:solidFill>
              </a:rPr>
              <a:t>Why</a:t>
            </a:r>
            <a: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b="1" cap="none" dirty="0">
                <a:solidFill>
                  <a:schemeClr val="tx2"/>
                </a:solidFill>
              </a:rPr>
              <a:t>capturing Cal OES Mission Task or Statewide Incident IDs transactions in Form 810?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8801" y="1757779"/>
            <a:ext cx="9929214" cy="41665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epartments can identify and analyze their SB/DVBE participation by carving out </a:t>
            </a: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 reporting transactions with Cal OES Mission Task or Statewide Incident Ids.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D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epartments can identify such transactions on which </a:t>
            </a: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  <a:ea typeface="Calibri" panose="020F0502020204030204" pitchFamily="34" charset="0"/>
              </a:rPr>
              <a:t>they </a:t>
            </a: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were not able to locate SB and/or DVBEs and ask the Office of Small and Disabled Veteran Business Enterprise (OSDS) for help to find certified firms.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data may be used to support California Small and Disabled Veteran Business Enterprise (SB/DVBE) contracting participation goals.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1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6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83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B3D1-795A-4DDB-A8D6-810B6A8C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1" kern="1200" dirty="0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Why</a:t>
            </a:r>
            <a:r>
              <a:rPr lang="en-US" sz="3600" b="0" i="0" kern="1200" cap="all" baseline="0" dirty="0">
                <a:ln>
                  <a:noFill/>
                </a:ln>
                <a:solidFill>
                  <a:srgbClr val="000000">
                    <a:alpha val="80000"/>
                  </a:srgbClr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3600" b="1" kern="1200" dirty="0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capturing Cal OES Mission Task or Statewide Incident IDs transactions in Form 810? Part 2</a:t>
            </a:r>
            <a:endParaRPr lang="en-US" dirty="0">
              <a:effectLst/>
            </a:endParaRPr>
          </a:p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itle 6">
            <a:extLst>
              <a:ext uri="{FF2B5EF4-FFF2-40B4-BE49-F238E27FC236}">
                <a16:creationId xmlns:a16="http://schemas.microsoft.com/office/drawing/2014/main" id="{D1B8BC0B-1210-4AE0-879B-93611BE7D406}"/>
              </a:ext>
            </a:extLst>
          </p:cNvPr>
          <p:cNvSpPr txBox="1">
            <a:spLocks/>
          </p:cNvSpPr>
          <p:nvPr/>
        </p:nvSpPr>
        <p:spPr>
          <a:xfrm>
            <a:off x="710341" y="181254"/>
            <a:ext cx="11594130" cy="135828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b="1" cap="none" dirty="0">
                <a:solidFill>
                  <a:schemeClr val="tx2"/>
                </a:solidFill>
              </a:rPr>
              <a:t>Why</a:t>
            </a:r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b="1" cap="none" dirty="0">
                <a:solidFill>
                  <a:schemeClr val="tx2"/>
                </a:solidFill>
              </a:rPr>
              <a:t>capturing Cal OES Mission Task or Statewide Incident IDs transactions in Form 810?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31" y="1688512"/>
            <a:ext cx="9726394" cy="44992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</a:rPr>
              <a:t>Departments that were not being able to meet the SB/DVBE participation goal because of the mission task or statewide Incident transactions will use this functionality to inform their  analysis in their Improvement plan and the Cover letter.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74C80"/>
                </a:solidFill>
                <a:latin typeface="Century Gothic" panose="020B0502020202020204" pitchFamily="34" charset="0"/>
              </a:rPr>
              <a:t>OSDS will be able to run statewide reports and analyze availability of SB/DVBE for mission-tasked transactions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B0DD1-3BBB-4E28-AB1B-EA3DA5EB3F1A}"/>
              </a:ext>
            </a:extLst>
          </p:cNvPr>
          <p:cNvSpPr txBox="1"/>
          <p:nvPr/>
        </p:nvSpPr>
        <p:spPr>
          <a:xfrm rot="10800000" flipV="1">
            <a:off x="710341" y="4569323"/>
            <a:ext cx="990181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Important!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i="0" u="none" strike="noStrike" baseline="0" dirty="0">
                <a:solidFill>
                  <a:schemeClr val="tx2"/>
                </a:solidFill>
              </a:rPr>
              <a:t> </a:t>
            </a:r>
            <a:r>
              <a:rPr lang="en-US" sz="2400" b="1" i="0" u="sng" strike="noStrike" baseline="0" dirty="0">
                <a:solidFill>
                  <a:schemeClr val="tx2"/>
                </a:solidFill>
              </a:rPr>
              <a:t>The new functionality is for CAR purposes only </a:t>
            </a:r>
            <a:r>
              <a:rPr lang="en-US" sz="2400" i="0" strike="noStrike" baseline="0" dirty="0">
                <a:solidFill>
                  <a:schemeClr val="tx2"/>
                </a:solidFill>
              </a:rPr>
              <a:t>and does </a:t>
            </a:r>
            <a:r>
              <a:rPr lang="en-US" sz="2400" i="0" u="sng" strike="noStrike" baseline="0" dirty="0">
                <a:solidFill>
                  <a:schemeClr val="tx2"/>
                </a:solidFill>
              </a:rPr>
              <a:t>not</a:t>
            </a:r>
            <a:r>
              <a:rPr lang="en-US" sz="2400" i="0" strike="noStrike" baseline="0" dirty="0">
                <a:solidFill>
                  <a:schemeClr val="tx2"/>
                </a:solidFill>
              </a:rPr>
              <a:t>  replace any other required tracking/reporting as instructed </a:t>
            </a:r>
            <a:r>
              <a:rPr lang="en-US" sz="2400" b="0" i="0" u="none" strike="noStrike" baseline="0" dirty="0">
                <a:solidFill>
                  <a:schemeClr val="tx2"/>
                </a:solidFill>
              </a:rPr>
              <a:t>by the Department of Finance (DOF) and/or Cal OES. </a:t>
            </a:r>
            <a:endParaRPr lang="en-US" sz="2400" dirty="0">
              <a:solidFill>
                <a:schemeClr val="tx2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7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3925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6">
            <a:extLst>
              <a:ext uri="{FF2B5EF4-FFF2-40B4-BE49-F238E27FC236}">
                <a16:creationId xmlns:a16="http://schemas.microsoft.com/office/drawing/2014/main" id="{593C86AB-6292-4213-8E6B-68A1A3BC9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7" y="0"/>
            <a:ext cx="11061576" cy="1154098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br>
              <a:rPr lang="en-US" i="0" u="none" strike="noStrike" baseline="0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000" b="1" cap="none" dirty="0">
                <a:solidFill>
                  <a:schemeClr val="tx2"/>
                </a:solidFill>
              </a:rPr>
              <a:t>What are the</a:t>
            </a:r>
            <a:r>
              <a:rPr lang="en-US" sz="4000" i="0" u="none" strike="noStrike" baseline="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4000" b="1" i="0" u="none" strike="noStrike" cap="none" baseline="0" dirty="0">
                <a:solidFill>
                  <a:schemeClr val="tx2"/>
                </a:solidFill>
              </a:rPr>
              <a:t>n</a:t>
            </a:r>
            <a:r>
              <a:rPr lang="en-US" sz="4000" b="1" cap="none" dirty="0">
                <a:solidFill>
                  <a:schemeClr val="tx2"/>
                </a:solidFill>
              </a:rPr>
              <a:t>ew functionalities in FI$Cal?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6557" y="1207364"/>
            <a:ext cx="11061575" cy="49271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R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Four </a:t>
            </a:r>
            <a:r>
              <a:rPr lang="en-US" sz="2000" b="1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optional data fields </a:t>
            </a:r>
            <a:r>
              <a:rPr lang="en-US" sz="2000" dirty="0">
                <a:solidFill>
                  <a:srgbClr val="374C8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 been added to the Procurement Contract, Purchase Order (including Amendments/Change Orders), P-Card, and SCPRS modules to allow the identification of mission tasked and statewide incident related transactions in the Contracting Activity Report Form 810 section: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Mission Task ID </a:t>
            </a:r>
            <a:r>
              <a:rPr lang="en-US" sz="20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– Enter the assigned mission task ID by Cal OES (e.g., M23030 T27201). 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Mission Task Description </a:t>
            </a:r>
            <a:r>
              <a:rPr lang="en-US" sz="20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–Enter the description when a Mission Task ID is entered. 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Statewide Incident ID </a:t>
            </a:r>
            <a:r>
              <a:rPr lang="en-US" sz="20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– Use the look-up tool to select a statewide incident ID. </a:t>
            </a: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Statewide Incident Description </a:t>
            </a:r>
            <a:r>
              <a:rPr lang="en-US" sz="20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- Will auto-populate upon selection of a 	statewide incident ID. 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Note:</a:t>
            </a:r>
            <a:r>
              <a:rPr lang="en-US" sz="20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u="sng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functionality is also limited to manual entry only and has NOT been </a:t>
            </a:r>
          </a:p>
          <a:p>
            <a:pPr>
              <a:lnSpc>
                <a:spcPct val="110000"/>
              </a:lnSpc>
            </a:pPr>
            <a:r>
              <a:rPr lang="en-US" sz="2000" u="sng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updated for any of the interface options (i.e., Requisition, Contracts, PO, </a:t>
            </a:r>
          </a:p>
          <a:p>
            <a:pPr>
              <a:lnSpc>
                <a:spcPct val="110000"/>
              </a:lnSpc>
            </a:pPr>
            <a:r>
              <a:rPr lang="en-US" sz="2000" u="sng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SCPRS).</a:t>
            </a:r>
            <a:endParaRPr lang="en-US" sz="2000" u="sng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40133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402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hueMod val="92000"/>
                <a:satMod val="169000"/>
                <a:lumMod val="100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0019-697F-4A38-B862-8F3A6DF5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kern="1200" dirty="0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What are the</a:t>
            </a:r>
            <a:r>
              <a:rPr lang="en-US" sz="4000" b="0" i="0" kern="1200" cap="all" baseline="0" dirty="0">
                <a:ln>
                  <a:noFill/>
                </a:ln>
                <a:solidFill>
                  <a:srgbClr val="000000">
                    <a:alpha val="80000"/>
                  </a:srgbClr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r>
              <a:rPr lang="en-US" sz="4000" b="1" i="0" kern="1200" baseline="0" dirty="0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n</a:t>
            </a:r>
            <a:r>
              <a:rPr lang="en-US" sz="4000" b="1" kern="1200" dirty="0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ew functionalities in </a:t>
            </a:r>
            <a:r>
              <a:rPr lang="en-US" sz="4000" b="1" kern="1200" dirty="0" err="1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FI$Cal</a:t>
            </a:r>
            <a:r>
              <a:rPr lang="en-US" sz="4000" b="1" kern="1200" dirty="0">
                <a:ln>
                  <a:noFill/>
                </a:ln>
                <a:solidFill>
                  <a:srgbClr val="14619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? Part 2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E134C76-7FB4-4BB7-9322-DD8A4B17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Snip Single Corner Rectangle 17">
            <a:extLst>
              <a:ext uri="{FF2B5EF4-FFF2-40B4-BE49-F238E27FC236}">
                <a16:creationId xmlns:a16="http://schemas.microsoft.com/office/drawing/2014/main" id="{C0C57804-4F33-4D85-AA3E-DA0F214BB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"/>
            <a:ext cx="12188825" cy="6857999"/>
          </a:xfrm>
          <a:prstGeom prst="snip1Rect">
            <a:avLst>
              <a:gd name="adj" fmla="val 5000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F92EF41-9341-4FC8-873F-1B510FF1F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84412"/>
            <a:ext cx="9884142" cy="35827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100" dirty="0">
                <a:solidFill>
                  <a:schemeClr val="tx1">
                    <a:alpha val="80000"/>
                  </a:schemeClr>
                </a:solidFill>
              </a:rPr>
              <a:t> </a:t>
            </a:r>
          </a:p>
        </p:txBody>
      </p:sp>
      <p:sp>
        <p:nvSpPr>
          <p:cNvPr id="24" name="Title 6">
            <a:extLst>
              <a:ext uri="{FF2B5EF4-FFF2-40B4-BE49-F238E27FC236}">
                <a16:creationId xmlns:a16="http://schemas.microsoft.com/office/drawing/2014/main" id="{ACEDC311-3686-4B9D-9AB9-5DDFF1B4DB44}"/>
              </a:ext>
            </a:extLst>
          </p:cNvPr>
          <p:cNvSpPr txBox="1">
            <a:spLocks/>
          </p:cNvSpPr>
          <p:nvPr/>
        </p:nvSpPr>
        <p:spPr>
          <a:xfrm>
            <a:off x="619479" y="484799"/>
            <a:ext cx="11230253" cy="122511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dirty="0">
                <a:solidFill>
                  <a:schemeClr val="tx1">
                    <a:alpha val="80000"/>
                  </a:schemeClr>
                </a:solidFill>
              </a:rPr>
            </a:br>
            <a:r>
              <a:rPr lang="en-US" sz="4000" b="1" cap="none" dirty="0">
                <a:solidFill>
                  <a:schemeClr val="tx2"/>
                </a:solidFill>
              </a:rPr>
              <a:t>What are the</a:t>
            </a:r>
            <a:r>
              <a:rPr lang="en-US" sz="40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4000" b="1" cap="none" dirty="0">
                <a:solidFill>
                  <a:schemeClr val="tx2"/>
                </a:solidFill>
              </a:rPr>
              <a:t>new functionalities in FI$Cal?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B6BF13-0D21-4EC8-8320-54990EF40265}"/>
              </a:ext>
            </a:extLst>
          </p:cNvPr>
          <p:cNvSpPr txBox="1"/>
          <p:nvPr/>
        </p:nvSpPr>
        <p:spPr>
          <a:xfrm>
            <a:off x="452760" y="1747979"/>
            <a:ext cx="8629096" cy="1609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374C8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If one of the emergency acquisition methods has been chosen for the transaction, the following soft warning will appear when saving.  This message will not prevent the transaction from being saved. </a:t>
            </a:r>
          </a:p>
          <a:p>
            <a:endParaRPr lang="en-US" dirty="0"/>
          </a:p>
        </p:txBody>
      </p:sp>
      <p:pic>
        <p:nvPicPr>
          <p:cNvPr id="22" name="Picture 21" descr="Graphical depiction of the soft warning message that will appear when saving. It reads &quot;Warning - An Emergency acquisition method was selected. Please select a Statewide Incident, enter the Mission Task ID and Mission Task Description if applicable. Click OK to continue&quot;.">
            <a:extLst>
              <a:ext uri="{FF2B5EF4-FFF2-40B4-BE49-F238E27FC236}">
                <a16:creationId xmlns:a16="http://schemas.microsoft.com/office/drawing/2014/main" id="{513BA999-6C75-4659-B288-D0543BF8F4C8}"/>
              </a:ext>
            </a:extLst>
          </p:cNvPr>
          <p:cNvPicPr/>
          <p:nvPr/>
        </p:nvPicPr>
        <p:blipFill rotWithShape="1">
          <a:blip r:embed="rId2"/>
          <a:srcRect l="1189" t="3897" r="1902" b="10389"/>
          <a:stretch/>
        </p:blipFill>
        <p:spPr bwMode="auto">
          <a:xfrm>
            <a:off x="843379" y="3180968"/>
            <a:ext cx="8060925" cy="1719505"/>
          </a:xfrm>
          <a:prstGeom prst="rect">
            <a:avLst/>
          </a:prstGeom>
          <a:ln w="9525" cap="flat" cmpd="sng" algn="ctr">
            <a:solidFill>
              <a:srgbClr val="455C76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E3DC6C4-8265-40EA-8F11-7EDC5EFEB5D8}"/>
              </a:ext>
            </a:extLst>
          </p:cNvPr>
          <p:cNvSpPr txBox="1"/>
          <p:nvPr/>
        </p:nvSpPr>
        <p:spPr>
          <a:xfrm>
            <a:off x="834887" y="5184250"/>
            <a:ext cx="8078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Note: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Job aid is available on FI$Cal website: 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FISCal.464 Completing CAR Reportable Section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1390-5C92-45C6-8ED8-4A97221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2"/>
                </a:solidFill>
              </a:rPr>
              <a:t>Office Of Small Business And DVBE Services, DGS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27BD3-789A-44C9-B552-ACAAEF1E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600"/>
              </a:spcAft>
            </a:pPr>
            <a:fld id="{BE9F6701-E5EA-456B-9BCA-162C31352549}" type="datetime1">
              <a:rPr lang="en-US" sz="1800" b="0" i="0" kern="1200">
                <a:solidFill>
                  <a:srgbClr val="FFFFFF">
                    <a:alpha val="70000"/>
                  </a:srgbClr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8/31/2021</a:t>
            </a:fld>
            <a:endParaRPr lang="en-US" sz="1800" b="0" i="0" kern="1200" dirty="0">
              <a:solidFill>
                <a:srgbClr val="FFFFFF">
                  <a:alpha val="70000"/>
                </a:srgb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7D0AD-6647-431F-A2DC-1EECC2E8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450B72E1-55A0-4E1F-B068-A01E7A0CD107}" type="slidenum">
              <a:rPr lang="en-US" b="0" i="0" kern="120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b="0" i="0" kern="1200" dirty="0">
              <a:solidFill>
                <a:srgbClr val="FFFFFF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6576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pull/>
  </p:transition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</TotalTime>
  <Words>1537</Words>
  <Application>Microsoft Office PowerPoint</Application>
  <PresentationFormat>Widescreen</PresentationFormat>
  <Paragraphs>202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Gothic</vt:lpstr>
      <vt:lpstr>Wingdings</vt:lpstr>
      <vt:lpstr>Wingdings 3</vt:lpstr>
      <vt:lpstr>Slice</vt:lpstr>
      <vt:lpstr>Contracting Activity Report (Form 810) Training –    Capturing and reporting in FI$Cal transactions with California Office of Emergency Services (CalOES)  Mission Task or Statewide Incident IDs  </vt:lpstr>
      <vt:lpstr>Welcome and Introductions</vt:lpstr>
      <vt:lpstr>Who is today’s audience?</vt:lpstr>
      <vt:lpstr>Agenda</vt:lpstr>
      <vt:lpstr>Objectives</vt:lpstr>
      <vt:lpstr>     Why capturing Cal OES Mission Task or Statewide Incident IDs transactions in Form 810?</vt:lpstr>
      <vt:lpstr>Why capturing Cal OES Mission Task or Statewide Incident IDs transactions in Form 810? Part 2 </vt:lpstr>
      <vt:lpstr>     What are the new functionalities in FI$Cal?</vt:lpstr>
      <vt:lpstr>What are the new functionalities in FI$Cal? Part 2</vt:lpstr>
      <vt:lpstr> What are the new functionalities in FI$Cal? (cont.)</vt:lpstr>
      <vt:lpstr> Where are the new fields displayed in the system?</vt:lpstr>
      <vt:lpstr> How do you run the Contracting Activity Report (CAR) – Form 810?</vt:lpstr>
      <vt:lpstr> How do you run CAR– Form 810 report with the new functionality? (Cont.)</vt:lpstr>
      <vt:lpstr>How do you run the CAR – Form 810 report with new functionality? (Cont.)</vt:lpstr>
      <vt:lpstr> Using the DVQ with the new functionality </vt:lpstr>
      <vt:lpstr> Resources</vt:lpstr>
      <vt:lpstr> Who to contact with questions?</vt:lpstr>
      <vt:lpstr> A live demonstration of how to run and validate the FI$Cal Contracting Activity Report – From 810  using new functionalities.     </vt:lpstr>
      <vt:lpstr>Questions and answers  </vt:lpstr>
      <vt:lpstr>Closing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Contracting Activity Report Training - Emergency Acquisitions</dc:title>
  <dc:creator>Srivastava, Mamta@DGS</dc:creator>
  <cp:lastModifiedBy>Houston, Elliott@DGS</cp:lastModifiedBy>
  <cp:revision>62</cp:revision>
  <dcterms:created xsi:type="dcterms:W3CDTF">2021-08-16T02:10:19Z</dcterms:created>
  <dcterms:modified xsi:type="dcterms:W3CDTF">2021-08-31T08:04:28Z</dcterms:modified>
</cp:coreProperties>
</file>