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9463" r:id="rId1"/>
  </p:sldMasterIdLst>
  <p:notesMasterIdLst>
    <p:notesMasterId r:id="rId58"/>
  </p:notesMasterIdLst>
  <p:handoutMasterIdLst>
    <p:handoutMasterId r:id="rId59"/>
  </p:handoutMasterIdLst>
  <p:sldIdLst>
    <p:sldId id="403" r:id="rId2"/>
    <p:sldId id="487" r:id="rId3"/>
    <p:sldId id="501" r:id="rId4"/>
    <p:sldId id="488" r:id="rId5"/>
    <p:sldId id="261" r:id="rId6"/>
    <p:sldId id="512" r:id="rId7"/>
    <p:sldId id="514" r:id="rId8"/>
    <p:sldId id="508" r:id="rId9"/>
    <p:sldId id="321" r:id="rId10"/>
    <p:sldId id="492" r:id="rId11"/>
    <p:sldId id="267" r:id="rId12"/>
    <p:sldId id="493" r:id="rId13"/>
    <p:sldId id="495" r:id="rId14"/>
    <p:sldId id="494" r:id="rId15"/>
    <p:sldId id="407" r:id="rId16"/>
    <p:sldId id="507" r:id="rId17"/>
    <p:sldId id="484" r:id="rId18"/>
    <p:sldId id="509" r:id="rId19"/>
    <p:sldId id="310" r:id="rId20"/>
    <p:sldId id="463" r:id="rId21"/>
    <p:sldId id="486" r:id="rId22"/>
    <p:sldId id="459" r:id="rId23"/>
    <p:sldId id="462" r:id="rId24"/>
    <p:sldId id="436" r:id="rId25"/>
    <p:sldId id="466" r:id="rId26"/>
    <p:sldId id="445" r:id="rId27"/>
    <p:sldId id="442" r:id="rId28"/>
    <p:sldId id="506" r:id="rId29"/>
    <p:sldId id="308" r:id="rId30"/>
    <p:sldId id="402" r:id="rId31"/>
    <p:sldId id="285" r:id="rId32"/>
    <p:sldId id="504" r:id="rId33"/>
    <p:sldId id="471" r:id="rId34"/>
    <p:sldId id="299" r:id="rId35"/>
    <p:sldId id="296" r:id="rId36"/>
    <p:sldId id="298" r:id="rId37"/>
    <p:sldId id="467" r:id="rId38"/>
    <p:sldId id="278" r:id="rId39"/>
    <p:sldId id="497" r:id="rId40"/>
    <p:sldId id="498" r:id="rId41"/>
    <p:sldId id="447" r:id="rId42"/>
    <p:sldId id="496" r:id="rId43"/>
    <p:sldId id="500" r:id="rId44"/>
    <p:sldId id="301" r:id="rId45"/>
    <p:sldId id="491" r:id="rId46"/>
    <p:sldId id="457" r:id="rId47"/>
    <p:sldId id="505" r:id="rId48"/>
    <p:sldId id="499" r:id="rId49"/>
    <p:sldId id="440" r:id="rId50"/>
    <p:sldId id="458" r:id="rId51"/>
    <p:sldId id="483" r:id="rId52"/>
    <p:sldId id="482" r:id="rId53"/>
    <p:sldId id="474" r:id="rId54"/>
    <p:sldId id="468" r:id="rId55"/>
    <p:sldId id="510" r:id="rId56"/>
    <p:sldId id="511" r:id="rId5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ghici, Anda@DGS" initials="DA" lastIdx="1" clrIdx="0">
    <p:extLst>
      <p:ext uri="{19B8F6BF-5375-455C-9EA6-DF929625EA0E}">
        <p15:presenceInfo xmlns:p15="http://schemas.microsoft.com/office/powerpoint/2012/main" userId="S::Anda.Draghici@dgs.ca.gov::8e089ee5-556c-4c96-b3be-91b9a256cd10" providerId="AD"/>
      </p:ext>
    </p:extLst>
  </p:cmAuthor>
  <p:cmAuthor id="2" name="Srivastava, Mamta@DGS" initials="SM" lastIdx="2" clrIdx="1">
    <p:extLst>
      <p:ext uri="{19B8F6BF-5375-455C-9EA6-DF929625EA0E}">
        <p15:presenceInfo xmlns:p15="http://schemas.microsoft.com/office/powerpoint/2012/main" userId="Srivastava, Mamta@DG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333399"/>
    <a:srgbClr val="70A3A4"/>
    <a:srgbClr val="336600"/>
    <a:srgbClr val="33CC33"/>
    <a:srgbClr val="99FF99"/>
    <a:srgbClr val="CCFFCC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5" autoAdjust="0"/>
    <p:restoredTop sz="96357" autoAdjust="0"/>
  </p:normalViewPr>
  <p:slideViewPr>
    <p:cSldViewPr>
      <p:cViewPr varScale="1">
        <p:scale>
          <a:sx n="110" d="100"/>
          <a:sy n="110" d="100"/>
        </p:scale>
        <p:origin x="7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22116"/>
    </p:cViewPr>
  </p:sorterViewPr>
  <p:notesViewPr>
    <p:cSldViewPr>
      <p:cViewPr varScale="1">
        <p:scale>
          <a:sx n="85" d="100"/>
          <a:sy n="85" d="100"/>
        </p:scale>
        <p:origin x="3846" y="102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7639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2EED8ABA-516A-4ED5-B63E-CE8EF4EFE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4176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6913" y="44672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B7943CD9-5813-4B02-9D5E-DF0474FB5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955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BF2B34-AB4A-4C7C-9309-9BEB2211F41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02.26.19     OFFICE OF SMALL BUSINESS AND DVBE SERVICES, DGS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9575" y="4467225"/>
            <a:ext cx="6191250" cy="4183063"/>
          </a:xfrm>
        </p:spPr>
        <p:txBody>
          <a:bodyPr/>
          <a:lstStyle/>
          <a:p>
            <a:pPr marL="1085850" lvl="2" indent="-171450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456301-9E81-4B4C-9AB4-B75B731CE45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3105176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C6830FA-3607-4972-813C-811EA0B271C9}" type="slidenum">
              <a:rPr lang="en-US" smtClean="0"/>
              <a:pPr eaLnBrk="1" hangingPunct="1">
                <a:defRPr/>
              </a:pPr>
              <a:t>11</a:t>
            </a:fld>
            <a:endParaRPr lang="en-US" dirty="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9" tIns="47015" rIns="94029" bIns="47015" anchor="b"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00DBEEE-6E04-46F9-BA2C-75E553C9421F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</p:spPr>
        <p:txBody>
          <a:bodyPr lIns="94029" tIns="47015" rIns="94029" bIns="47015"/>
          <a:lstStyle/>
          <a:p>
            <a:pPr eaLnBrk="1" hangingPunct="1">
              <a:buFontTx/>
              <a:buChar char="•"/>
            </a:pP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02.26.19     OFFICE OF SMALL BUSINESS AND DVBE SERVICES, DGS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2ECA39D-E307-478A-BA1E-0AFDBEAA5586}" type="slidenum">
              <a:rPr lang="en-US" smtClean="0"/>
              <a:pPr eaLnBrk="1" hangingPunct="1">
                <a:defRPr/>
              </a:pPr>
              <a:t>12</a:t>
            </a:fld>
            <a:endParaRPr lang="en-US" dirty="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9" tIns="47015" rIns="94029" bIns="47015" anchor="b"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C69D45-4510-453E-B791-B8DB5628326E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366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</p:spPr>
        <p:txBody>
          <a:bodyPr lIns="94029" tIns="47015" rIns="94029" bIns="47015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3447131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2ECA39D-E307-478A-BA1E-0AFDBEAA5586}" type="slidenum">
              <a:rPr lang="en-US" smtClean="0"/>
              <a:pPr eaLnBrk="1" hangingPunct="1">
                <a:defRPr/>
              </a:pPr>
              <a:t>13</a:t>
            </a:fld>
            <a:endParaRPr lang="en-US" dirty="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9" tIns="47015" rIns="94029" bIns="47015" anchor="b"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C69D45-4510-453E-B791-B8DB5628326E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366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</p:spPr>
        <p:txBody>
          <a:bodyPr lIns="94029" tIns="47015" rIns="94029" bIns="47015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3316876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2ECA39D-E307-478A-BA1E-0AFDBEAA5586}" type="slidenum">
              <a:rPr lang="en-US" smtClean="0"/>
              <a:pPr eaLnBrk="1" hangingPunct="1">
                <a:defRPr/>
              </a:pPr>
              <a:t>14</a:t>
            </a:fld>
            <a:endParaRPr lang="en-US" dirty="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9" tIns="47015" rIns="94029" bIns="47015" anchor="b"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C69D45-4510-453E-B791-B8DB5628326E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366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</p:spPr>
        <p:txBody>
          <a:bodyPr lIns="94029" tIns="47015" rIns="94029" bIns="47015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1792309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0C93BF4-C9DA-4A4F-A342-BCCFAA3BB55E}" type="slidenum">
              <a:rPr lang="en-US" smtClean="0"/>
              <a:pPr eaLnBrk="1" hangingPunct="1">
                <a:defRPr/>
              </a:pPr>
              <a:t>15</a:t>
            </a:fld>
            <a:endParaRPr lang="en-US" dirty="0"/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9" tIns="47015" rIns="94029" bIns="47015" anchor="b"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FC0476-32B8-41A6-BA32-74CE7886D9AF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340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4416425"/>
            <a:ext cx="6227762" cy="4181475"/>
          </a:xfrm>
        </p:spPr>
        <p:txBody>
          <a:bodyPr lIns="94029" tIns="47015" rIns="94029" bIns="47015"/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457200" algn="l"/>
              </a:tabLst>
              <a:defRPr/>
            </a:pPr>
            <a:endParaRPr lang="en-US" dirty="0">
              <a:latin typeface="Times New Roman"/>
              <a:ea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0C93BF4-C9DA-4A4F-A342-BCCFAA3BB55E}" type="slidenum">
              <a:rPr lang="en-US" smtClean="0"/>
              <a:pPr eaLnBrk="1" hangingPunct="1">
                <a:defRPr/>
              </a:pPr>
              <a:t>16</a:t>
            </a:fld>
            <a:endParaRPr lang="en-US" dirty="0"/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9" tIns="47015" rIns="94029" bIns="47015" anchor="b"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FC0476-32B8-41A6-BA32-74CE7886D9AF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340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4416425"/>
            <a:ext cx="6227762" cy="4181475"/>
          </a:xfrm>
        </p:spPr>
        <p:txBody>
          <a:bodyPr lIns="94029" tIns="47015" rIns="94029" bIns="47015"/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457200" algn="l"/>
              </a:tabLst>
              <a:defRPr/>
            </a:pPr>
            <a:endParaRPr lang="en-US" dirty="0">
              <a:latin typeface="Times New Roman"/>
              <a:ea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2145057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2ECA39D-E307-478A-BA1E-0AFDBEAA5586}" type="slidenum">
              <a:rPr lang="en-US" smtClean="0"/>
              <a:pPr eaLnBrk="1" hangingPunct="1">
                <a:defRPr/>
              </a:pPr>
              <a:t>17</a:t>
            </a:fld>
            <a:endParaRPr lang="en-US" dirty="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9" tIns="47015" rIns="94029" bIns="47015" anchor="b"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C69D45-4510-453E-B791-B8DB5628326E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366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</p:spPr>
        <p:txBody>
          <a:bodyPr lIns="94029" tIns="47015" rIns="94029" bIns="47015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3249713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2ECA39D-E307-478A-BA1E-0AFDBEAA5586}" type="slidenum">
              <a:rPr lang="en-US" smtClean="0"/>
              <a:pPr eaLnBrk="1" hangingPunct="1">
                <a:defRPr/>
              </a:pPr>
              <a:t>18</a:t>
            </a:fld>
            <a:endParaRPr lang="en-US" dirty="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9" tIns="47015" rIns="94029" bIns="47015" anchor="b"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C69D45-4510-453E-B791-B8DB5628326E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366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</p:spPr>
        <p:txBody>
          <a:bodyPr lIns="94029" tIns="47015" rIns="94029" bIns="47015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1882376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5EA90E-852F-4578-9B99-37E01CA91DC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02.26.19     OFFICE OF SMALL BUSINESS AND DVBE SERVICES, DGS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BF2B34-AB4A-4C7C-9309-9BEB2211F41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2346398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2ECA39D-E307-478A-BA1E-0AFDBEAA5586}" type="slidenum">
              <a:rPr lang="en-US" smtClean="0"/>
              <a:pPr eaLnBrk="1" hangingPunct="1">
                <a:defRPr/>
              </a:pPr>
              <a:t>20</a:t>
            </a:fld>
            <a:endParaRPr lang="en-US" dirty="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9" tIns="47015" rIns="94029" bIns="47015" anchor="b"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C69D45-4510-453E-B791-B8DB5628326E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366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</p:spPr>
        <p:txBody>
          <a:bodyPr lIns="94029" tIns="47015" rIns="94029" bIns="47015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1375558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2ECA39D-E307-478A-BA1E-0AFDBEAA5586}" type="slidenum">
              <a:rPr lang="en-US" smtClean="0"/>
              <a:pPr eaLnBrk="1" hangingPunct="1">
                <a:defRPr/>
              </a:pPr>
              <a:t>21</a:t>
            </a:fld>
            <a:endParaRPr lang="en-US" dirty="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9" tIns="47015" rIns="94029" bIns="47015" anchor="b"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C69D45-4510-453E-B791-B8DB5628326E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366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</p:spPr>
        <p:txBody>
          <a:bodyPr lIns="94029" tIns="47015" rIns="94029" bIns="47015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4031606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2ECA39D-E307-478A-BA1E-0AFDBEAA5586}" type="slidenum">
              <a:rPr lang="en-US" smtClean="0"/>
              <a:pPr eaLnBrk="1" hangingPunct="1">
                <a:defRPr/>
              </a:pPr>
              <a:t>22</a:t>
            </a:fld>
            <a:endParaRPr lang="en-US" dirty="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9" tIns="47015" rIns="94029" bIns="47015" anchor="b"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C69D45-4510-453E-B791-B8DB5628326E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366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</p:spPr>
        <p:txBody>
          <a:bodyPr lIns="94029" tIns="47015" rIns="94029" bIns="47015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3743809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2ECA39D-E307-478A-BA1E-0AFDBEAA5586}" type="slidenum">
              <a:rPr lang="en-US" smtClean="0"/>
              <a:pPr eaLnBrk="1" hangingPunct="1">
                <a:defRPr/>
              </a:pPr>
              <a:t>23</a:t>
            </a:fld>
            <a:endParaRPr lang="en-US" dirty="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9" tIns="47015" rIns="94029" bIns="47015" anchor="b"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C69D45-4510-453E-B791-B8DB5628326E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366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</p:spPr>
        <p:txBody>
          <a:bodyPr lIns="94029" tIns="47015" rIns="94029" bIns="47015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3707576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xfrm>
            <a:off x="444500" y="4467225"/>
            <a:ext cx="6084888" cy="4183063"/>
          </a:xfrm>
          <a:noFill/>
        </p:spPr>
        <p:txBody>
          <a:bodyPr/>
          <a:lstStyle/>
          <a:p>
            <a:endParaRPr lang="en-US" alt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467F2D-1D8F-4521-A748-4B467F32D4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2ECA39D-E307-478A-BA1E-0AFDBEAA5586}" type="slidenum">
              <a:rPr lang="en-US" smtClean="0"/>
              <a:pPr eaLnBrk="1" hangingPunct="1">
                <a:defRPr/>
              </a:pPr>
              <a:t>25</a:t>
            </a:fld>
            <a:endParaRPr lang="en-US" dirty="0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9" tIns="47015" rIns="94029" bIns="47015" anchor="b"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C69D45-4510-453E-B791-B8DB5628326E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366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</p:spPr>
        <p:txBody>
          <a:bodyPr lIns="94029" tIns="47015" rIns="94029" bIns="47015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3984664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B2BD814-3E50-49BF-B4A5-9DEAABBA6C5A}" type="slidenum">
              <a:rPr lang="en-US" smtClean="0"/>
              <a:pPr eaLnBrk="1" hangingPunct="1">
                <a:defRPr/>
              </a:pPr>
              <a:t>26</a:t>
            </a:fld>
            <a:endParaRPr lang="en-US" dirty="0"/>
          </a:p>
        </p:txBody>
      </p:sp>
      <p:sp>
        <p:nvSpPr>
          <p:cNvPr id="952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9" tIns="47015" rIns="94029" bIns="47015" anchor="b"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AD1DC24-10EA-4D1A-84E8-12105E64384E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029" tIns="47015" rIns="94029" bIns="47015"/>
          <a:lstStyle/>
          <a:p>
            <a:pPr eaLnBrk="1" hangingPunct="1"/>
            <a:endParaRPr lang="en-US" altLang="en-US" sz="1400" dirty="0">
              <a:latin typeface="Sylfae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74FC58-C4BF-4152-914E-D4FC6284BB2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9187" name="Notes Placeholder 2"/>
          <p:cNvSpPr>
            <a:spLocks noGrp="1"/>
          </p:cNvSpPr>
          <p:nvPr>
            <p:ph type="body" idx="1"/>
          </p:nvPr>
        </p:nvSpPr>
        <p:spPr>
          <a:xfrm>
            <a:off x="373063" y="4467225"/>
            <a:ext cx="6192837" cy="4183063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8B4DA8-B6E9-4B1F-AC77-37924CC74A3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31996853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26E525-6FBD-4598-A62D-5F049F7F065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9D998C-997E-428A-8006-A1A6BF02522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60060-B9B9-48AD-A160-3E095457149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788318-08E5-4252-A3CA-D830A65E144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B21022-1FAC-4314-9219-4DCF8948615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9926591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26E525-6FBD-4598-A62D-5F049F7F065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19208987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560A877-63B0-4281-91B2-8095AFBB4EF0}" type="slidenum">
              <a:rPr lang="en-US" smtClean="0"/>
              <a:pPr eaLnBrk="1" hangingPunct="1">
                <a:defRPr/>
              </a:pPr>
              <a:t>34</a:t>
            </a:fld>
            <a:endParaRPr lang="en-US" dirty="0"/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9" tIns="47015" rIns="94029" bIns="47015" anchor="b"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091944-E3A6-4083-AEC1-7F3707723C64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029" tIns="47015" rIns="94029" bIns="47015"/>
          <a:lstStyle/>
          <a:p>
            <a:pPr eaLnBrk="1" hangingPunct="1"/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2710B8-0FFB-4C9D-8DDE-1E94738C812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B145C73-C667-4DC1-B19D-7AD0AA268332}" type="slidenum">
              <a:rPr lang="en-US" smtClean="0"/>
              <a:pPr eaLnBrk="1" hangingPunct="1">
                <a:defRPr/>
              </a:pPr>
              <a:t>36</a:t>
            </a:fld>
            <a:endParaRPr lang="en-US" dirty="0"/>
          </a:p>
        </p:txBody>
      </p:sp>
      <p:sp>
        <p:nvSpPr>
          <p:cNvPr id="11673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9" tIns="47015" rIns="94029" bIns="47015" anchor="b"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56B19B-1496-490A-87D1-C8716EF73097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439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4029" tIns="47015" rIns="94029" bIns="47015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2710B8-0FFB-4C9D-8DDE-1E94738C812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326635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83E792F-8E3D-43FD-B5C5-9CA21EF754CE}" type="slidenum">
              <a:rPr lang="en-US" smtClean="0"/>
              <a:pPr eaLnBrk="1" hangingPunct="1">
                <a:defRPr/>
              </a:pPr>
              <a:t>38</a:t>
            </a:fld>
            <a:endParaRPr lang="en-US" dirty="0"/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9" tIns="47015" rIns="94029" bIns="47015" anchor="b"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3BC08D-7113-42D2-A433-94AB2E4E1ACE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38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</p:spPr>
        <p:txBody>
          <a:bodyPr lIns="94029" tIns="47015" rIns="94029" bIns="47015"/>
          <a:lstStyle/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9D998C-997E-428A-8006-A1A6BF02522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02.26.19     OFFICE OF SMALL BUSINESS AND DVBE SERVICES, DGS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E4600B-5915-4792-B778-45823A76AB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7873859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46019AF-1FB2-4A91-ADCB-CC834A8C67D9}" type="slidenum">
              <a:rPr lang="en-US" smtClean="0"/>
              <a:pPr eaLnBrk="1" hangingPunct="1">
                <a:defRPr/>
              </a:pPr>
              <a:t>44</a:t>
            </a:fld>
            <a:endParaRPr lang="en-US" dirty="0"/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9" tIns="47015" rIns="94029" bIns="47015" anchor="b"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B6FEAB-7824-4A6E-B589-71D6FE7E8D4F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4416425"/>
            <a:ext cx="6156325" cy="4181475"/>
          </a:xfrm>
        </p:spPr>
        <p:txBody>
          <a:bodyPr lIns="94029" tIns="47015" rIns="94029" bIns="47015"/>
          <a:lstStyle/>
          <a:p>
            <a:pPr eaLnBrk="1" hangingPunct="1">
              <a:defRPr/>
            </a:pPr>
            <a:endParaRPr lang="en-US" altLang="en-US" sz="105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597E2EF-6746-419A-9A38-491F702B020D}" type="slidenum">
              <a:rPr lang="en-US" smtClean="0"/>
              <a:pPr eaLnBrk="1" hangingPunct="1">
                <a:defRPr/>
              </a:pPr>
              <a:t>45</a:t>
            </a:fld>
            <a:endParaRPr lang="en-US" dirty="0"/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9" tIns="47015" rIns="94029" bIns="47015" anchor="b"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F3D4F9-79D1-422A-909D-63070A5F2B83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45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</p:spPr>
        <p:txBody>
          <a:bodyPr lIns="94029" tIns="47015" rIns="94029" bIns="47015"/>
          <a:lstStyle/>
          <a:p>
            <a:pPr eaLnBrk="1" hangingPunct="1"/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19637354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31FDF9-0C28-4082-96BC-E1D4F01A81F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30221153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31FDF9-0C28-4082-96BC-E1D4F01A81FB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1986355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58B3345-34BC-4BAE-87BC-BDDCD0CF87B6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3907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9" tIns="47015" rIns="94029" bIns="47015" anchor="b"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140FFE-05BF-4013-98CE-4AB3C97F02A9}" type="slidenum">
              <a:rPr lang="en-US" altLang="en-US">
                <a:solidFill>
                  <a:srgbClr val="000000"/>
                </a:solidFill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48</a:t>
            </a:fld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23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</p:spPr>
        <p:txBody>
          <a:bodyPr lIns="94029" tIns="47015" rIns="94029" bIns="47015"/>
          <a:lstStyle/>
          <a:p>
            <a:pPr eaLnBrk="1" hangingPunct="1"/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00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BF31B7-B7C8-4264-B79B-9D9BC1624C0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02.26.19     OFFICE OF SMALL BUSINESS AND DVBE SERVICES, DGS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31FDF9-0C28-4082-96BC-E1D4F01A81FB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9248960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943CD9-5813-4B02-9D5E-DF0474FB5DC0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175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31FDF9-0C28-4082-96BC-E1D4F01A81FB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27270086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31FDF9-0C28-4082-96BC-E1D4F01A81FB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156516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75FB3FA-7FDD-4393-A498-39AED2B79930}" type="slidenum">
              <a:rPr lang="en-US" smtClean="0"/>
              <a:pPr eaLnBrk="1" hangingPunct="1">
                <a:defRPr/>
              </a:pPr>
              <a:t>5</a:t>
            </a:fld>
            <a:endParaRPr lang="en-US" dirty="0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29" tIns="47015" rIns="94029" bIns="47015" anchor="b"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2C3D86-2E1A-4D94-A794-571A4700AB2E}" type="slidenum">
              <a:rPr lang="en-US" altLang="en-US"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4416425"/>
            <a:ext cx="6156325" cy="4181475"/>
          </a:xfrm>
          <a:noFill/>
        </p:spPr>
        <p:txBody>
          <a:bodyPr lIns="94029" tIns="47015" rIns="94029" bIns="47015"/>
          <a:lstStyle/>
          <a:p>
            <a:pPr eaLnBrk="1" hangingPunct="1">
              <a:buFontTx/>
              <a:buNone/>
            </a:pPr>
            <a:endParaRPr lang="en-US" altLang="en-US" sz="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02.26.19     OFFICE OF SMALL BUSINESS AND DVBE SERVICES, DGS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31FDF9-0C28-4082-96BC-E1D4F01A81FB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4282815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E4600B-5915-4792-B778-45823A76A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2891067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E4600B-5915-4792-B778-45823A76A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2218345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E4600B-5915-4792-B778-45823A76A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  <p:extLst>
      <p:ext uri="{BB962C8B-B14F-4D97-AF65-F5344CB8AC3E}">
        <p14:creationId xmlns:p14="http://schemas.microsoft.com/office/powerpoint/2010/main" val="3869665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31FDF9-0C28-4082-96BC-E1D4F01A81F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02.26.19     OFFICE OF SMALL BUSINESS AND DVBE SERVICES, DGS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24, 2021,       OFFICE OF SMALL BUSINESS AND DVBE SERVICES, DGS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27EE9-7916-4D65-9C12-3D7B7C40B9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08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24, 2021,       OFFICE OF SMALL BUSINESS AND DVBE SERVICES, DGS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C32F-CDD8-4D6E-AA7A-B7CF07D58E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2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24, 2021,       OFFICE OF SMALL BUSINESS AND DVBE SERVICES, DGS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18DCD-C6A2-4B21-8AC2-D93E1F0573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1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24, 2021,       OFFICE OF SMALL BUSINESS AND DVBE SERVICES, DGS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85D3B-4A85-4CC6-A9D5-51AD9CD0DB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5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24, 2021,       OFFICE OF SMALL BUSINESS AND DVBE SERVICES, DGS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1C9E5-F6C1-4F4C-8FFE-0B57DEC61E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66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24, 2021,       OFFICE OF SMALL BUSINESS AND DVBE SERVICES, DGS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E81E1-BD94-4144-B03B-DCCA8D76A3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6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24, 2021,       OFFICE OF SMALL BUSINESS AND DVBE SERVICES, DGS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19991-F486-4DB1-9B2D-574BED716A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8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24, 2021,       OFFICE OF SMALL BUSINESS AND DVBE SERVICES, DGS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40EE7-18B9-44CB-BDCB-C0E92B549D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9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May 24, 2021,       OFFICE OF SMALL BUSINESS AND DVBE SERVICES, DGS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0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May 24, 2021,       OFFICE OF SMALL BUSINESS AND DVBE SERVICES, DGS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955E42F-80A7-48A7-A36E-320B73ACE8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8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24, 2021,       OFFICE OF SMALL BUSINESS AND DVBE SERVICES, DGS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FA1E0-F817-49B8-B58E-6DA79317B8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7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May 24, 2021,       OFFICE OF SMALL BUSINESS AND DVBE SERVICES, DGS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63E85F-6B7C-46D7-8EF1-E449EF496B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4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9464" r:id="rId1"/>
    <p:sldLayoutId id="2147499465" r:id="rId2"/>
    <p:sldLayoutId id="2147499466" r:id="rId3"/>
    <p:sldLayoutId id="2147499467" r:id="rId4"/>
    <p:sldLayoutId id="2147499468" r:id="rId5"/>
    <p:sldLayoutId id="2147499469" r:id="rId6"/>
    <p:sldLayoutId id="2147499470" r:id="rId7"/>
    <p:sldLayoutId id="2147499471" r:id="rId8"/>
    <p:sldLayoutId id="2147499472" r:id="rId9"/>
    <p:sldLayoutId id="2147499473" r:id="rId10"/>
    <p:sldLayoutId id="2147499474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s.ca.gov/PD/Services/Page-Content/Procurement-Division-Services-List-Folder/File-a-Consolidated-Annual-Repor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s.ca.gov/-/media/Divisions/PD/PTCS/Broadcast-Bulletins/2020/P-08-20-DVBE-Incentive-Exemption-12-29-20sjc.pdf?la=en&amp;hash=BADA8E8523827825A079EB6FA8702257FA30DE5B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gs.ca.gov/-/media/Divisions/PD/OSDS/Certification/CAR/Data-Validation-Query-Job-Aid-0515019.pdf?la=en&amp;hash=10834EA259AA60326C0AC03A7F1111BA00528B4E" TargetMode="External"/><Relationship Id="rId3" Type="http://schemas.openxmlformats.org/officeDocument/2006/relationships/notesSlide" Target="../notesSlides/notesSlide39.xml"/><Relationship Id="rId7" Type="http://schemas.openxmlformats.org/officeDocument/2006/relationships/hyperlink" Target="https://www.dgs.ca.gov/-/media/Divisions/PD/OSDS/Certification/CAR/Final-Job-Aid-Departmental-run-control-v2.pdf?la=en&amp;hash=AC191A6A4691AF1DCA30642BDE6706E8E2092B41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hyperlink" Target="https://www.dgs.ca.gov/-/media/Divisions/PD/OSDS/Certification/CAR/FIsCalSCPRS_User_s_Guide_to_CAR_Reporting.pdf?la=en&amp;hash=C01155BD60437D577A5DFA1EAE2904BDACD414CB" TargetMode="External"/><Relationship Id="rId5" Type="http://schemas.openxmlformats.org/officeDocument/2006/relationships/hyperlink" Target="https://www.dgs.ca.gov/-/media/Divisions/PD/OSDS/Certification/CAR/April24FICal-CAR-Training-PP2019-ADA.pptx?la=en&amp;hash=D5DC85A2D42D68E587440D3E4AFA5F0BC4F585B2" TargetMode="External"/><Relationship Id="rId4" Type="http://schemas.openxmlformats.org/officeDocument/2006/relationships/hyperlink" Target="https://www.dgs.ca.gov/-/media/Divisions/PD/OSDS/Certification/CAR/CAR_FAQs_for_FISCAL_and_SCPRS_Users_May_2020.pdf?la=en&amp;hash=EE453AF546BDAF44EF2953AC916BCE0400F10216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s.ca.gov/-/media/Divisions/PD/OSDS/Certification/Certification-Forms/ImprovementPlan.ashx?la=en&amp;hash=4CDD093DE40E366086BE2F12995890C1E573405A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OSDSReports@dgs.ca.gov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gs.ca.gov/PD/Services/Page-Content/Procurement-Division-Services-List-Folder/File-a-Consolidated-Annual-Report" TargetMode="External"/><Relationship Id="rId5" Type="http://schemas.openxmlformats.org/officeDocument/2006/relationships/hyperlink" Target="mailto:Anda.Draghici@dgs.ca.gov" TargetMode="External"/><Relationship Id="rId4" Type="http://schemas.openxmlformats.org/officeDocument/2006/relationships/hyperlink" Target="mailto:Mamta.srivastava@dgs.ca.gov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OSDSReports@dgs.ca.gov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OSDSReports@dgs.ca.gov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SDSReports@dgs.cagov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s.ca.gov/-/media/Divisions/PD/OSDS/Certification/CAR/Data-Validation-Query-Job-Aid-0515019.pdf?la=en&amp;hash=10834EA259AA60326C0AC03A7F1111BA00528B4E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4213" y="304801"/>
            <a:ext cx="7725150" cy="1523999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altLang="en-US" sz="3200" b="1" dirty="0">
                <a:latin typeface="Georgia" panose="02040502050405020303" pitchFamily="18" charset="0"/>
              </a:rPr>
              <a:t>Fiscal Year (FY) 2020-21</a:t>
            </a:r>
            <a:br>
              <a:rPr lang="en-US" altLang="en-US" sz="3600" b="1" dirty="0">
                <a:latin typeface="Georgia" panose="02040502050405020303" pitchFamily="18" charset="0"/>
              </a:rPr>
            </a:br>
            <a:r>
              <a:rPr lang="en-US" altLang="en-US" sz="3200" b="1" dirty="0">
                <a:latin typeface="Georgia" panose="02040502050405020303" pitchFamily="18" charset="0"/>
              </a:rPr>
              <a:t>Consolidated Annual Report</a:t>
            </a:r>
            <a:br>
              <a:rPr lang="en-US" altLang="en-US" sz="3200" b="1" dirty="0">
                <a:latin typeface="Georgia" panose="02040502050405020303" pitchFamily="18" charset="0"/>
              </a:rPr>
            </a:br>
            <a:r>
              <a:rPr lang="en-US" altLang="en-US" sz="3200" b="1" dirty="0">
                <a:latin typeface="Georgia" panose="02040502050405020303" pitchFamily="18" charset="0"/>
              </a:rPr>
              <a:t> </a:t>
            </a:r>
            <a:r>
              <a:rPr lang="en-US" altLang="en-US" sz="2400" b="1" dirty="0">
                <a:latin typeface="Georgia" panose="02040502050405020303" pitchFamily="18" charset="0"/>
              </a:rPr>
              <a:t>Training for All Departments</a:t>
            </a:r>
            <a:endParaRPr lang="en-US" altLang="en-US" sz="2400" dirty="0">
              <a:latin typeface="Georgia" panose="02040502050405020303" pitchFamily="18" charset="0"/>
            </a:endParaRPr>
          </a:p>
        </p:txBody>
      </p:sp>
      <p:graphicFrame>
        <p:nvGraphicFramePr>
          <p:cNvPr id="7" name="Object 6" descr="Example of the Consolidated Annual Report Cover Pag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42665"/>
              </p:ext>
            </p:extLst>
          </p:nvPr>
        </p:nvGraphicFramePr>
        <p:xfrm>
          <a:off x="627095" y="2066544"/>
          <a:ext cx="2878105" cy="2939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829261" imgH="7543646" progId="Acrobat.Document.2015">
                  <p:embed/>
                </p:oleObj>
              </mc:Choice>
              <mc:Fallback>
                <p:oleObj name="Acrobat Document" r:id="rId3" imgW="5829261" imgH="7543646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095" y="2066544"/>
                        <a:ext cx="2878105" cy="2939341"/>
                      </a:xfrm>
                      <a:prstGeom prst="rect">
                        <a:avLst/>
                      </a:prstGeom>
                      <a:ln w="571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descr="Example of the Consolidated Annual Repor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163122"/>
              </p:ext>
            </p:extLst>
          </p:nvPr>
        </p:nvGraphicFramePr>
        <p:xfrm>
          <a:off x="4570413" y="2514600"/>
          <a:ext cx="2973387" cy="297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829261" imgH="7543646" progId="Acrobat.Document.DC">
                  <p:embed/>
                </p:oleObj>
              </mc:Choice>
              <mc:Fallback>
                <p:oleObj name="Acrobat Document" r:id="rId5" imgW="5829261" imgH="754364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0413" y="2514600"/>
                        <a:ext cx="2973387" cy="2973387"/>
                      </a:xfrm>
                      <a:prstGeom prst="rect">
                        <a:avLst/>
                      </a:prstGeom>
                      <a:ln w="571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 dirty="0"/>
              <a:t>May 24, 2021,       OFFICE OF SMALL BUSINESS AND DVBE SERVICES, DGS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27EE9-7916-4D65-9C12-3D7B7C40B9CA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350520" y="-65539"/>
            <a:ext cx="8991600" cy="805428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DVBE Program Audit 2018-114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868520"/>
            <a:ext cx="8839200" cy="5379879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en-US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recommendations/requirements</a:t>
            </a:r>
            <a:r>
              <a:rPr 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 accuracy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Develop/strengthen second departmental review for accuracy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sample data verification of the high dollar contracts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reported data against procurement records/data validation query</a:t>
            </a:r>
          </a:p>
          <a:p>
            <a:pPr marL="91440" lvl="1" indent="-91440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Ensure consistency</a:t>
            </a:r>
          </a:p>
          <a:p>
            <a:pPr marL="274320" lvl="2" indent="-91440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 vs. expenditures</a:t>
            </a:r>
          </a:p>
          <a:p>
            <a:pPr marL="274320" lvl="2" indent="-91440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Multiyear contract reported fully in the award year (front loaded)</a:t>
            </a:r>
          </a:p>
          <a:p>
            <a:pPr marL="0" indent="0" defTabSz="992188">
              <a:buNone/>
            </a:pPr>
            <a:r>
              <a:rPr lang="en-US" altLang="en-US" sz="6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in FI$Cal and SCPRS ensures:</a:t>
            </a:r>
          </a:p>
          <a:p>
            <a:pPr marL="228600" indent="-2286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Eliminates departments labor and paper submittals, as it is fully ran by OSDS for all </a:t>
            </a:r>
            <a:r>
              <a:rPr lang="en-US" altLang="en-US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FI$Cal</a:t>
            </a:r>
            <a:r>
              <a:rPr lang="en-US" alt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departments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Meets audits recommendations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Increases consistency (award vs. expenditures, multi-year contracts front loading)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Increased accuracy, reduces room for human errors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Accompanied by appropriate level of review and approval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en-US" sz="6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6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6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6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  <a:defRPr/>
            </a:pPr>
            <a:endParaRPr lang="en-US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85D3B-4A85-4CC6-A9D5-51AD9CD0DBFF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50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2772-6BED-4397-B428-4DAB306F0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Consolidated</a:t>
            </a:r>
            <a:r>
              <a:rPr lang="en-US" baseline="0" dirty="0">
                <a:solidFill>
                  <a:schemeClr val="bg1"/>
                </a:solidFill>
              </a:rPr>
              <a:t> Annual Report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81000" y="536193"/>
            <a:ext cx="9144000" cy="76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defTabSz="8413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Consolidated Annual Report 	</a:t>
            </a:r>
          </a:p>
        </p:txBody>
      </p:sp>
      <p:sp useBgFill="1">
        <p:nvSpPr>
          <p:cNvPr id="24580" name="Rectangle 3"/>
          <p:cNvSpPr txBox="1">
            <a:spLocks noChangeArrowheads="1"/>
          </p:cNvSpPr>
          <p:nvPr/>
        </p:nvSpPr>
        <p:spPr bwMode="auto">
          <a:xfrm>
            <a:off x="381000" y="1512563"/>
            <a:ext cx="8534400" cy="427863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/>
          <a:lstStyle>
            <a:lvl1pPr marL="373063" indent="-373063" defTabSz="99218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806450" indent="-309563" defTabSz="992188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2188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2188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2188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DGS PD 810: 	DVBE and SB/MB Contracting Activity Report</a:t>
            </a:r>
          </a:p>
          <a:p>
            <a:pPr marL="496887" lvl="1" indent="0">
              <a:lnSpc>
                <a:spcPct val="80000"/>
              </a:lnSpc>
              <a:buClr>
                <a:schemeClr val="accent1"/>
              </a:buClr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Improvement plans required if SB/DVBE goal(s) not met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DGS PD 810S:DVBE and SB/MB Option &amp; DVBE Incentive Report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DGS PD 810A: Infrastructure Bond Report </a:t>
            </a:r>
          </a:p>
          <a:p>
            <a:pPr marL="496887" lvl="1" indent="0">
              <a:lnSpc>
                <a:spcPct val="80000"/>
              </a:lnSpc>
              <a:buClr>
                <a:schemeClr val="accent1"/>
              </a:buClr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Improvement Plan required if SB goal is not met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DGS PD 810C: Consulting Services Report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DGS PD 810E: Ethnicity, Race, Gender and Sexual Orientation  			Report (ERGSO)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Hyperlink: </a:t>
            </a:r>
            <a:r>
              <a:rPr lang="en-US" altLang="en-US" sz="2100" dirty="0">
                <a:latin typeface="Calibri" pitchFamily="34" charset="0"/>
                <a:hlinkClick r:id="rId3"/>
              </a:rPr>
              <a:t>Consolidated Annual Report Forms and Instructions</a:t>
            </a:r>
            <a:endParaRPr lang="en-US" altLang="en-US" sz="2100" dirty="0"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D15A5-07E8-4A94-ADBC-0DC3A1C72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Report on Form 810 Part 1</a:t>
            </a:r>
          </a:p>
        </p:txBody>
      </p:sp>
      <p:sp>
        <p:nvSpPr>
          <p:cNvPr id="27653" name="Text Box 2542"/>
          <p:cNvSpPr txBox="1">
            <a:spLocks noChangeArrowheads="1"/>
          </p:cNvSpPr>
          <p:nvPr/>
        </p:nvSpPr>
        <p:spPr bwMode="auto">
          <a:xfrm>
            <a:off x="533400" y="489001"/>
            <a:ext cx="8610600" cy="641696"/>
          </a:xfrm>
          <a:prstGeom prst="rect">
            <a:avLst/>
          </a:prstGeom>
          <a:noFill/>
          <a:ln>
            <a:noFill/>
          </a:ln>
        </p:spPr>
        <p:txBody>
          <a:bodyPr wrap="square" lIns="91420" tIns="45711" rIns="91420" bIns="45711">
            <a:spAutoFit/>
          </a:bodyPr>
          <a:lstStyle>
            <a:lvl1pPr defTabSz="8413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en-US" sz="42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Report on Form 810:</a:t>
            </a:r>
          </a:p>
        </p:txBody>
      </p:sp>
      <p:sp useBgFill="1">
        <p:nvSpPr>
          <p:cNvPr id="2765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686800" cy="5181600"/>
          </a:xfrm>
        </p:spPr>
        <p:txBody>
          <a:bodyPr lIns="91427" tIns="45714" rIns="91427" bIns="45714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SB/DVBE prime contractors’ participation at 100%!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All purchase orders and contracts service orders, including emergency contracts.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All contracts issued by DGS or any other department on your behalf.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All amendments, alterations, change orders, and extensions that change the total amount by more than $1.00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 All contracts/POs issued pursuant to delegation of authority or under a Leveraged Procurement Agreement (LPA)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 All Cal-Card purchases, even if less than $100.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 Report only State funds to the extend possible, including in mixed funded contracts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4D4A-CC76-4142-BEF0-53EB9162D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Report on Form 810 Part 2</a:t>
            </a:r>
          </a:p>
        </p:txBody>
      </p:sp>
      <p:sp>
        <p:nvSpPr>
          <p:cNvPr id="27653" name="Text Box 2542"/>
          <p:cNvSpPr txBox="1">
            <a:spLocks noChangeArrowheads="1"/>
          </p:cNvSpPr>
          <p:nvPr/>
        </p:nvSpPr>
        <p:spPr bwMode="auto">
          <a:xfrm>
            <a:off x="533400" y="489001"/>
            <a:ext cx="8610600" cy="563213"/>
          </a:xfrm>
          <a:prstGeom prst="rect">
            <a:avLst/>
          </a:prstGeom>
          <a:noFill/>
          <a:ln>
            <a:noFill/>
          </a:ln>
        </p:spPr>
        <p:txBody>
          <a:bodyPr wrap="square" lIns="91420" tIns="45711" rIns="91420" bIns="45711">
            <a:spAutoFit/>
          </a:bodyPr>
          <a:lstStyle>
            <a:lvl1pPr defTabSz="8413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en-US" sz="36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Report on Form 810 (cont.):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3555" y="1079646"/>
            <a:ext cx="85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SB/DVBE prime contractors’ participation at 100%!</a:t>
            </a:r>
          </a:p>
        </p:txBody>
      </p:sp>
      <p:sp useBgFill="1">
        <p:nvSpPr>
          <p:cNvPr id="2765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410878" y="1652090"/>
            <a:ext cx="8577943" cy="4520109"/>
          </a:xfrm>
        </p:spPr>
        <p:txBody>
          <a:bodyPr lIns="91427" tIns="45714" rIns="91427" bIns="45714">
            <a:no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Award Amounts Only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Multiyear contract in full in the award year (frontloaded) 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Report only State funds including those in mixed funded   contracts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For </a:t>
            </a:r>
            <a:r>
              <a:rPr lang="en-US" sz="2600" dirty="0" err="1">
                <a:solidFill>
                  <a:schemeClr val="tx1"/>
                </a:solidFill>
              </a:rPr>
              <a:t>FI$Cal</a:t>
            </a:r>
            <a:r>
              <a:rPr lang="en-US" sz="2600" dirty="0">
                <a:solidFill>
                  <a:schemeClr val="tx1"/>
                </a:solidFill>
              </a:rPr>
              <a:t> users, enter the state funding percentage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For all others, contact OSDS if you cannot separate the state funds from federal funds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9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D9C1-2679-435D-9235-FF65E8F3F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Not CAR Reportable</a:t>
            </a:r>
          </a:p>
        </p:txBody>
      </p:sp>
      <p:sp useBgFill="1">
        <p:nvSpPr>
          <p:cNvPr id="2765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762000"/>
            <a:ext cx="8071906" cy="5029200"/>
          </a:xfrm>
        </p:spPr>
        <p:txBody>
          <a:bodyPr lIns="91427" tIns="45714" rIns="91427" bIns="45714">
            <a:noAutofit/>
          </a:bodyPr>
          <a:lstStyle/>
          <a:p>
            <a:pPr marL="0" indent="0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For Not CAR Reportable – </a:t>
            </a:r>
          </a:p>
          <a:p>
            <a:pPr marL="0" indent="0">
              <a:buNone/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1" indent="-9144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federally funded</a:t>
            </a:r>
          </a:p>
          <a:p>
            <a:pPr marL="91440" lvl="1" indent="-9144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Federal government (including grants) </a:t>
            </a:r>
          </a:p>
          <a:p>
            <a:pPr marL="91440" lvl="1" indent="-9144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Any state or local government </a:t>
            </a:r>
          </a:p>
          <a:p>
            <a:pPr marL="91440" lvl="1" indent="-9144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Prison Industry Authority </a:t>
            </a:r>
          </a:p>
          <a:p>
            <a:pPr marL="91440" lvl="1" indent="-9144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Interagency Agreements</a:t>
            </a:r>
          </a:p>
          <a:p>
            <a:pPr marL="91440" lvl="1" indent="-9144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Joint Powers Agreements </a:t>
            </a:r>
          </a:p>
          <a:p>
            <a:pPr marL="91440" lvl="1" indent="-9144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California State Universities (CSU) </a:t>
            </a:r>
          </a:p>
          <a:p>
            <a:pPr marL="91440" lvl="1" indent="-9144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Universities of California (UC)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FI$Cal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users see the Help Text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F3C4D7-D54C-4C16-B4EB-BFC7319BB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Form 810 – Contracting Activity Report Part 1</a:t>
            </a:r>
          </a:p>
        </p:txBody>
      </p:sp>
      <p:sp useBgFill="1">
        <p:nvSpPr>
          <p:cNvPr id="28675" name="Text Box 2542"/>
          <p:cNvSpPr txBox="1">
            <a:spLocks noChangeArrowheads="1"/>
          </p:cNvSpPr>
          <p:nvPr/>
        </p:nvSpPr>
        <p:spPr bwMode="auto">
          <a:xfrm>
            <a:off x="152400" y="340240"/>
            <a:ext cx="8610600" cy="563213"/>
          </a:xfrm>
          <a:prstGeom prst="rect">
            <a:avLst/>
          </a:prstGeom>
          <a:ln>
            <a:noFill/>
          </a:ln>
        </p:spPr>
        <p:txBody>
          <a:bodyPr wrap="square" lIns="91420" tIns="45711" rIns="91420" bIns="45711">
            <a:spAutoFit/>
          </a:bodyPr>
          <a:lstStyle>
            <a:lvl1pPr defTabSz="8413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en-US" sz="36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 810 - Contracting Activity Report</a:t>
            </a:r>
          </a:p>
        </p:txBody>
      </p:sp>
      <p:pic>
        <p:nvPicPr>
          <p:cNvPr id="54274" name="Picture 1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64645"/>
            <a:ext cx="9042633" cy="4479228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0507CC-FC95-480F-9F60-25C336C8FE9B}"/>
              </a:ext>
            </a:extLst>
          </p:cNvPr>
          <p:cNvSpPr txBox="1"/>
          <p:nvPr/>
        </p:nvSpPr>
        <p:spPr>
          <a:xfrm>
            <a:off x="76200" y="1981200"/>
            <a:ext cx="25146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CAR Categories</a:t>
            </a:r>
          </a:p>
        </p:txBody>
      </p:sp>
      <p:sp>
        <p:nvSpPr>
          <p:cNvPr id="13" name="Rounded Rectangle 12" descr="Totals for Total Contract for the Awarded Amount and the Number of Contracts."/>
          <p:cNvSpPr/>
          <p:nvPr/>
        </p:nvSpPr>
        <p:spPr>
          <a:xfrm>
            <a:off x="1524001" y="4724400"/>
            <a:ext cx="914400" cy="22232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4953000"/>
            <a:ext cx="191385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Total awards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4495800"/>
            <a:ext cx="309304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DVBE Participation</a:t>
            </a:r>
          </a:p>
        </p:txBody>
      </p:sp>
      <p:sp>
        <p:nvSpPr>
          <p:cNvPr id="15" name="Rounded Rectangle 13" descr="Column indicating the DVBE Participation Percentage.">
            <a:extLst>
              <a:ext uri="{FF2B5EF4-FFF2-40B4-BE49-F238E27FC236}">
                <a16:creationId xmlns:a16="http://schemas.microsoft.com/office/drawing/2014/main" id="{8756FD0F-230D-41BF-B98A-7B19CF17910A}"/>
              </a:ext>
            </a:extLst>
          </p:cNvPr>
          <p:cNvSpPr/>
          <p:nvPr/>
        </p:nvSpPr>
        <p:spPr>
          <a:xfrm>
            <a:off x="7010400" y="2362200"/>
            <a:ext cx="457200" cy="1143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 descr="Total of Percentage of DVBE Participation."/>
          <p:cNvSpPr/>
          <p:nvPr/>
        </p:nvSpPr>
        <p:spPr>
          <a:xfrm>
            <a:off x="7010400" y="4648200"/>
            <a:ext cx="533400" cy="3048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 descr="Fields that indicate the Totals for Number of DVBE Firms Awarded - Prime and Sub, as well as Number of Awards by DVBE Cert ID, both Prime and Sub."/>
          <p:cNvSpPr/>
          <p:nvPr/>
        </p:nvSpPr>
        <p:spPr>
          <a:xfrm>
            <a:off x="3124200" y="5562600"/>
            <a:ext cx="4953000" cy="21138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683E28-D3C5-4137-8F0C-B1C4183BB9B6}"/>
              </a:ext>
            </a:extLst>
          </p:cNvPr>
          <p:cNvSpPr txBox="1"/>
          <p:nvPr/>
        </p:nvSpPr>
        <p:spPr>
          <a:xfrm>
            <a:off x="915987" y="5773987"/>
            <a:ext cx="749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Column I  displays the DVBE participation achieved!</a:t>
            </a:r>
          </a:p>
        </p:txBody>
      </p:sp>
      <p:sp>
        <p:nvSpPr>
          <p:cNvPr id="1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4322-DE49-4494-95FF-81A0D6072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Form 810</a:t>
            </a:r>
            <a:r>
              <a:rPr lang="en-US" baseline="0" dirty="0">
                <a:solidFill>
                  <a:schemeClr val="bg1"/>
                </a:solidFill>
              </a:rPr>
              <a:t> – Contracting Activity Report Part 2</a:t>
            </a:r>
            <a:endParaRPr lang="en-US" dirty="0">
              <a:solidFill>
                <a:schemeClr val="bg1"/>
              </a:solidFill>
            </a:endParaRPr>
          </a:p>
        </p:txBody>
      </p:sp>
      <p:sp useBgFill="1">
        <p:nvSpPr>
          <p:cNvPr id="28675" name="Text Box 2542"/>
          <p:cNvSpPr txBox="1">
            <a:spLocks noChangeArrowheads="1"/>
          </p:cNvSpPr>
          <p:nvPr/>
        </p:nvSpPr>
        <p:spPr bwMode="auto">
          <a:xfrm>
            <a:off x="152400" y="340240"/>
            <a:ext cx="8610600" cy="1034111"/>
          </a:xfrm>
          <a:prstGeom prst="rect">
            <a:avLst/>
          </a:prstGeom>
          <a:ln>
            <a:noFill/>
          </a:ln>
        </p:spPr>
        <p:txBody>
          <a:bodyPr wrap="square" lIns="91420" tIns="45711" rIns="91420" bIns="45711">
            <a:spAutoFit/>
          </a:bodyPr>
          <a:lstStyle>
            <a:lvl1pPr defTabSz="8413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en-US" sz="36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 810 - Contracting Activity Report (Cont.)</a:t>
            </a:r>
          </a:p>
        </p:txBody>
      </p:sp>
      <p:pic>
        <p:nvPicPr>
          <p:cNvPr id="3" name="Picture 2" descr="Screenshot showing the SB Participation level on the Form 810 - Contracting Activity Report.">
            <a:extLst>
              <a:ext uri="{FF2B5EF4-FFF2-40B4-BE49-F238E27FC236}">
                <a16:creationId xmlns:a16="http://schemas.microsoft.com/office/drawing/2014/main" id="{4B0DEA53-902F-4844-849D-5F30B3285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8677275" cy="3724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4953000"/>
            <a:ext cx="311014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SB Participation</a:t>
            </a:r>
          </a:p>
        </p:txBody>
      </p:sp>
      <p:sp>
        <p:nvSpPr>
          <p:cNvPr id="7" name="Rectangle 6" descr="Column indicating the SB/MB Participation Percentage.">
            <a:extLst>
              <a:ext uri="{FF2B5EF4-FFF2-40B4-BE49-F238E27FC236}">
                <a16:creationId xmlns:a16="http://schemas.microsoft.com/office/drawing/2014/main" id="{1BA0791D-11C4-452F-AD15-6BBB0C963EB8}"/>
              </a:ext>
            </a:extLst>
          </p:cNvPr>
          <p:cNvSpPr/>
          <p:nvPr/>
        </p:nvSpPr>
        <p:spPr>
          <a:xfrm>
            <a:off x="5486400" y="2133600"/>
            <a:ext cx="1676400" cy="91440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 descr="Column indicating the Total SB/MB Participation Percentage.">
            <a:extLst>
              <a:ext uri="{FF2B5EF4-FFF2-40B4-BE49-F238E27FC236}">
                <a16:creationId xmlns:a16="http://schemas.microsoft.com/office/drawing/2014/main" id="{566F7AD5-B8D5-41C2-B05D-6CD4F7562789}"/>
              </a:ext>
            </a:extLst>
          </p:cNvPr>
          <p:cNvSpPr/>
          <p:nvPr/>
        </p:nvSpPr>
        <p:spPr>
          <a:xfrm>
            <a:off x="5486400" y="5257800"/>
            <a:ext cx="1676400" cy="22860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62CA3-EAC6-42CC-9F4B-7001F49FC292}"/>
              </a:ext>
            </a:extLst>
          </p:cNvPr>
          <p:cNvSpPr txBox="1"/>
          <p:nvPr/>
        </p:nvSpPr>
        <p:spPr>
          <a:xfrm>
            <a:off x="474593" y="5786735"/>
            <a:ext cx="6885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Column S displays the SB participation achieved!</a:t>
            </a:r>
          </a:p>
        </p:txBody>
      </p:sp>
      <p:sp>
        <p:nvSpPr>
          <p:cNvPr id="1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D728-C590-4526-B9CB-0CE5CE57C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 – Reportable Section – </a:t>
            </a:r>
            <a:r>
              <a:rPr lang="en-US" dirty="0" err="1">
                <a:solidFill>
                  <a:schemeClr val="bg1"/>
                </a:solidFill>
              </a:rPr>
              <a:t>FI$Cal</a:t>
            </a:r>
            <a:r>
              <a:rPr lang="en-US" dirty="0">
                <a:solidFill>
                  <a:schemeClr val="bg1"/>
                </a:solidFill>
              </a:rPr>
              <a:t> Part 1</a:t>
            </a:r>
          </a:p>
        </p:txBody>
      </p:sp>
      <p:sp>
        <p:nvSpPr>
          <p:cNvPr id="27653" name="Text Box 2542"/>
          <p:cNvSpPr txBox="1">
            <a:spLocks noChangeArrowheads="1"/>
          </p:cNvSpPr>
          <p:nvPr/>
        </p:nvSpPr>
        <p:spPr bwMode="auto">
          <a:xfrm>
            <a:off x="228600" y="295736"/>
            <a:ext cx="8534399" cy="641696"/>
          </a:xfrm>
          <a:prstGeom prst="rect">
            <a:avLst/>
          </a:prstGeom>
          <a:noFill/>
          <a:ln>
            <a:noFill/>
          </a:ln>
        </p:spPr>
        <p:txBody>
          <a:bodyPr wrap="square" lIns="91420" tIns="45711" rIns="91420" bIns="45711">
            <a:spAutoFit/>
          </a:bodyPr>
          <a:lstStyle>
            <a:lvl1pPr defTabSz="8413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en-US" sz="42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 - Reportable Section- </a:t>
            </a:r>
            <a:r>
              <a:rPr lang="en-US" altLang="en-US" sz="4200" b="1" spc="-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FI$Cal</a:t>
            </a:r>
            <a:endParaRPr lang="en-US" altLang="en-US" sz="4200" b="1" spc="-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765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783637" cy="5184775"/>
          </a:xfrm>
        </p:spPr>
        <p:txBody>
          <a:bodyPr lIns="91427" tIns="45714" rIns="91427" bIns="45714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all modules: Contracts, PO, SCPRS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“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on the drop-down menu on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Reportable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subcontracting page opens:</a:t>
            </a:r>
          </a:p>
          <a:p>
            <a:pPr marL="749808" lvl="1" indent="-457200">
              <a:buClrTx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if prime contractor and its certification (if applicable) is auto-populated correctly</a:t>
            </a:r>
          </a:p>
          <a:p>
            <a:pPr marL="749808" lvl="1" indent="-457200">
              <a:buClrTx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SB/DVBE subcontractors on the page</a:t>
            </a:r>
          </a:p>
        </p:txBody>
      </p:sp>
      <p:pic>
        <p:nvPicPr>
          <p:cNvPr id="3" name="Picture 2" descr="Screenshot of the CAR - Reportable Section highlighting the CAR Reportable &quot;Yes/No&quot;, Add Subcontracting and SB/DVBE Contracting, Percentage of State Funds, and Checkbox if item is exempt from DVBE Incentive areas.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236" y="1802118"/>
            <a:ext cx="8763001" cy="1143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chemeClr val="accent1"/>
            </a:solidFill>
          </a:ln>
        </p:spPr>
      </p:pic>
      <p:sp>
        <p:nvSpPr>
          <p:cNvPr id="11" name="Oval 10" descr="CAR Reportable &quot;Yes/No&quot; field highlighted."/>
          <p:cNvSpPr/>
          <p:nvPr/>
        </p:nvSpPr>
        <p:spPr>
          <a:xfrm>
            <a:off x="2362200" y="2128318"/>
            <a:ext cx="1066800" cy="3810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Percentage of State Funds in total contract, if available/known field highlighted."/>
          <p:cNvSpPr/>
          <p:nvPr/>
        </p:nvSpPr>
        <p:spPr>
          <a:xfrm>
            <a:off x="4647370" y="2409462"/>
            <a:ext cx="1018380" cy="606275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 descr="Checkbox if item is exempt from DVBE Incentive field highlighted."/>
          <p:cNvSpPr/>
          <p:nvPr/>
        </p:nvSpPr>
        <p:spPr>
          <a:xfrm>
            <a:off x="5961061" y="2487208"/>
            <a:ext cx="2154237" cy="528529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73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989C9-F4E8-42C3-9198-8C40F0EEE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 – Reportable Section – </a:t>
            </a:r>
            <a:r>
              <a:rPr lang="en-US" dirty="0" err="1">
                <a:solidFill>
                  <a:schemeClr val="bg1"/>
                </a:solidFill>
              </a:rPr>
              <a:t>FI$Cal</a:t>
            </a:r>
            <a:r>
              <a:rPr lang="en-US" dirty="0">
                <a:solidFill>
                  <a:schemeClr val="bg1"/>
                </a:solidFill>
              </a:rPr>
              <a:t> Part 2</a:t>
            </a:r>
          </a:p>
        </p:txBody>
      </p:sp>
      <p:sp>
        <p:nvSpPr>
          <p:cNvPr id="27653" name="Text Box 2542"/>
          <p:cNvSpPr txBox="1">
            <a:spLocks noChangeArrowheads="1"/>
          </p:cNvSpPr>
          <p:nvPr/>
        </p:nvSpPr>
        <p:spPr bwMode="auto">
          <a:xfrm>
            <a:off x="436563" y="295736"/>
            <a:ext cx="7972800" cy="1243399"/>
          </a:xfrm>
          <a:prstGeom prst="rect">
            <a:avLst/>
          </a:prstGeom>
          <a:noFill/>
          <a:ln>
            <a:noFill/>
          </a:ln>
        </p:spPr>
        <p:txBody>
          <a:bodyPr wrap="square" lIns="91420" tIns="45711" rIns="91420" bIns="45711">
            <a:spAutoFit/>
          </a:bodyPr>
          <a:lstStyle>
            <a:lvl1pPr defTabSz="8413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en-US" sz="44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 - Reportable Section (Cont.)</a:t>
            </a:r>
          </a:p>
        </p:txBody>
      </p:sp>
      <p:sp>
        <p:nvSpPr>
          <p:cNvPr id="2765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99281" y="2071600"/>
            <a:ext cx="8163719" cy="3886200"/>
          </a:xfrm>
        </p:spPr>
        <p:txBody>
          <a:bodyPr lIns="91427" tIns="45714" rIns="91427" bIns="45714">
            <a:normAutofit/>
          </a:bodyPr>
          <a:lstStyle/>
          <a:p>
            <a:pPr marL="0" indent="0">
              <a:buClrTx/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Enter the percentage of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funds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known</a:t>
            </a:r>
          </a:p>
          <a:p>
            <a:pPr marL="365760" lvl="1" indent="0">
              <a:buClrTx/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unavailable, leave blank and the system will pull    100%.</a:t>
            </a:r>
          </a:p>
          <a:p>
            <a:pPr marL="457200" lvl="1" indent="-457200">
              <a:buClrTx/>
              <a:buAutoNum type="arabicPeriod" startAt="4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DVBE Incentive Exempt box. See Slide-27</a:t>
            </a:r>
          </a:p>
          <a:p>
            <a:pPr marL="457200" lvl="1" indent="-457200">
              <a:buClrTx/>
              <a:buAutoNum type="arabicPeriod" startAt="4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of State Fund and DVBE exemption check box  only appears when CAR reportable field is selected as “Yes”. </a:t>
            </a:r>
          </a:p>
          <a:p>
            <a:pPr marL="457200" lvl="1" indent="-457200">
              <a:buClrTx/>
              <a:buAutoNum type="arabicPeriod" startAt="4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selection is “No”, the state funds and DVBE Exempt fields are not displayed.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5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610600" cy="80765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For all </a:t>
            </a:r>
            <a:r>
              <a:rPr lang="en-US" alt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FI$Cal</a:t>
            </a: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Reports</a:t>
            </a:r>
          </a:p>
        </p:txBody>
      </p:sp>
      <p:sp useBgFill="1">
        <p:nvSpPr>
          <p:cNvPr id="25606" name="Rectangle 5"/>
          <p:cNvSpPr txBox="1">
            <a:spLocks noChangeArrowheads="1"/>
          </p:cNvSpPr>
          <p:nvPr/>
        </p:nvSpPr>
        <p:spPr bwMode="auto">
          <a:xfrm>
            <a:off x="304800" y="1676400"/>
            <a:ext cx="7924943" cy="368814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2200" dirty="0"/>
              <a:t>FI$Cal/SCPRS:- All CAR Reportable transactions in the following (cascade) order:</a:t>
            </a:r>
          </a:p>
          <a:p>
            <a:pPr>
              <a:buFontTx/>
              <a:buNone/>
            </a:pPr>
            <a:endParaRPr lang="en-US" altLang="en-US" sz="2200" dirty="0"/>
          </a:p>
          <a:p>
            <a:pPr>
              <a:buFontTx/>
              <a:buNone/>
            </a:pPr>
            <a:r>
              <a:rPr lang="en-US" altLang="en-US" sz="2200" b="1" dirty="0"/>
              <a:t>CONTRACTS, then</a:t>
            </a:r>
          </a:p>
          <a:p>
            <a:pPr>
              <a:buFontTx/>
              <a:buNone/>
            </a:pPr>
            <a:r>
              <a:rPr lang="en-US" altLang="en-US" sz="2200" b="1" dirty="0"/>
              <a:t>	POs with no associated contracts, LPA POs, then</a:t>
            </a:r>
          </a:p>
          <a:p>
            <a:pPr>
              <a:buFontTx/>
              <a:buNone/>
            </a:pPr>
            <a:r>
              <a:rPr lang="en-US" altLang="en-US" sz="2200" b="1" dirty="0"/>
              <a:t>	         Cal Card transactions not reported</a:t>
            </a:r>
            <a:endParaRPr lang="en-US" altLang="en-US" sz="2200" dirty="0"/>
          </a:p>
        </p:txBody>
      </p:sp>
      <p:sp>
        <p:nvSpPr>
          <p:cNvPr id="2" name="Bent-Up Arrow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14400" y="3200400"/>
            <a:ext cx="304800" cy="3048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Bent-Up Arrow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600200" y="3657600"/>
            <a:ext cx="304800" cy="3048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27EE9-7916-4D65-9C12-3D7B7C40B9CA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4213" y="304801"/>
            <a:ext cx="7772400" cy="1371599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Welcome and Introductions</a:t>
            </a:r>
          </a:p>
        </p:txBody>
      </p:sp>
      <p:sp useBgFill="1"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94653" y="2209800"/>
            <a:ext cx="8077200" cy="3505200"/>
          </a:xfrm>
        </p:spPr>
        <p:txBody>
          <a:bodyPr>
            <a:normAutofit/>
          </a:bodyPr>
          <a:lstStyle/>
          <a:p>
            <a:pPr marL="806450" lvl="1" indent="-309563" algn="l" defTabSz="992188"/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Nancy Huth                     OSDS Manager</a:t>
            </a:r>
          </a:p>
          <a:p>
            <a:pPr marL="806450" lvl="1" indent="-309563" algn="l" defTabSz="992188"/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Mamta Srivastava	OSDS Research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lvl="1" indent="-309563" algn="l" defTabSz="992188"/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Christopher Calceta	OSDS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</a:t>
            </a:r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lvl="1" indent="-309563" algn="l" defTabSz="992188"/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lvl="1" indent="-309563" algn="l" defTabSz="992188"/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lvl="1" indent="-309563" defTabSz="992188"/>
            <a:endParaRPr lang="en-US" altLang="en-US" sz="2400" b="1" dirty="0">
              <a:solidFill>
                <a:schemeClr val="tx1"/>
              </a:solidFill>
              <a:latin typeface="+mj-lt"/>
            </a:endParaRPr>
          </a:p>
          <a:p>
            <a:pPr marL="806450" lvl="1" indent="-309563" defTabSz="992188" eaLnBrk="1" hangingPunct="1"/>
            <a:endParaRPr lang="en-US" altLang="en-US" sz="2400" b="1" dirty="0">
              <a:solidFill>
                <a:schemeClr val="tx1"/>
              </a:solidFill>
              <a:latin typeface="+mj-lt"/>
            </a:endParaRPr>
          </a:p>
          <a:p>
            <a:pPr defTabSz="992188"/>
            <a:endParaRPr lang="en-US" alt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27EE9-7916-4D65-9C12-3D7B7C40B9CA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7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EA8078-E985-4F6C-9FA2-D8C6BC01F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are Transactions</a:t>
            </a:r>
            <a:r>
              <a:rPr lang="en-US" baseline="0" dirty="0">
                <a:solidFill>
                  <a:schemeClr val="bg1"/>
                </a:solidFill>
              </a:rPr>
              <a:t> Captured in </a:t>
            </a:r>
            <a:r>
              <a:rPr lang="en-US" baseline="0" dirty="0" err="1">
                <a:solidFill>
                  <a:schemeClr val="bg1"/>
                </a:solidFill>
              </a:rPr>
              <a:t>FI$Cal</a:t>
            </a:r>
            <a:r>
              <a:rPr lang="en-US" baseline="0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653" name="Text Box 2542"/>
          <p:cNvSpPr txBox="1">
            <a:spLocks noChangeArrowheads="1"/>
          </p:cNvSpPr>
          <p:nvPr/>
        </p:nvSpPr>
        <p:spPr bwMode="auto">
          <a:xfrm>
            <a:off x="228600" y="228601"/>
            <a:ext cx="8686800" cy="563213"/>
          </a:xfrm>
          <a:prstGeom prst="rect">
            <a:avLst/>
          </a:prstGeom>
          <a:noFill/>
          <a:ln>
            <a:noFill/>
          </a:ln>
        </p:spPr>
        <p:txBody>
          <a:bodyPr wrap="square" lIns="91420" tIns="45711" rIns="91420" bIns="45711">
            <a:spAutoFit/>
          </a:bodyPr>
          <a:lstStyle>
            <a:lvl1pPr defTabSz="8413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defTabSz="914400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2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transactions captured in </a:t>
            </a:r>
            <a:r>
              <a:rPr lang="en-US" sz="3600" b="1" spc="-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FI$Cal</a:t>
            </a:r>
            <a:r>
              <a:rPr lang="en-US" sz="36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206310"/>
              </p:ext>
            </p:extLst>
          </p:nvPr>
        </p:nvGraphicFramePr>
        <p:xfrm>
          <a:off x="76200" y="914400"/>
          <a:ext cx="8915399" cy="41909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60715">
                  <a:extLst>
                    <a:ext uri="{9D8B030D-6E8A-4147-A177-3AD203B41FA5}">
                      <a16:colId xmlns:a16="http://schemas.microsoft.com/office/drawing/2014/main" val="2115542674"/>
                    </a:ext>
                  </a:extLst>
                </a:gridCol>
                <a:gridCol w="2492612">
                  <a:extLst>
                    <a:ext uri="{9D8B030D-6E8A-4147-A177-3AD203B41FA5}">
                      <a16:colId xmlns:a16="http://schemas.microsoft.com/office/drawing/2014/main" val="2833932671"/>
                    </a:ext>
                  </a:extLst>
                </a:gridCol>
                <a:gridCol w="2198970">
                  <a:extLst>
                    <a:ext uri="{9D8B030D-6E8A-4147-A177-3AD203B41FA5}">
                      <a16:colId xmlns:a16="http://schemas.microsoft.com/office/drawing/2014/main" val="2130653044"/>
                    </a:ext>
                  </a:extLst>
                </a:gridCol>
                <a:gridCol w="2163102">
                  <a:extLst>
                    <a:ext uri="{9D8B030D-6E8A-4147-A177-3AD203B41FA5}">
                      <a16:colId xmlns:a16="http://schemas.microsoft.com/office/drawing/2014/main" val="1086026281"/>
                    </a:ext>
                  </a:extLst>
                </a:gridCol>
              </a:tblGrid>
              <a:tr h="6048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Transaction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Contract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SCPRS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601538"/>
                  </a:ext>
                </a:extLst>
              </a:tr>
              <a:tr h="6887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Transactions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FY - Contract start date </a:t>
                      </a:r>
                    </a:p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Status - Approved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FY -PO dispatch</a:t>
                      </a:r>
                      <a:r>
                        <a:rPr lang="en-US" sz="1800" u="none" strike="noStrike" baseline="0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date Looks</a:t>
                      </a:r>
                      <a:r>
                        <a:rPr lang="en-US" sz="1800" u="none" strike="noStrike" baseline="0" dirty="0">
                          <a:effectLst/>
                        </a:rPr>
                        <a:t> for </a:t>
                      </a:r>
                      <a:r>
                        <a:rPr lang="en-US" sz="1800" u="none" strike="noStrike" dirty="0">
                          <a:effectLst/>
                        </a:rPr>
                        <a:t>Dispatch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FY – PO Date</a:t>
                      </a:r>
                    </a:p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Status -Approved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422649"/>
                  </a:ext>
                </a:extLst>
              </a:tr>
              <a:tr h="14176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Transactions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Jul. 1 – Aug. 1</a:t>
                      </a:r>
                    </a:p>
                    <a:p>
                      <a:pPr algn="ctr" fontAlgn="t"/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or by extension date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FY - Contract start date*</a:t>
                      </a:r>
                    </a:p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Status - Approved </a:t>
                      </a:r>
                    </a:p>
                    <a:p>
                      <a:pPr algn="ctr" fontAlgn="t"/>
                      <a:endParaRPr lang="en-US" sz="1800" u="none" strike="noStrike" dirty="0">
                        <a:effectLst/>
                      </a:endParaRPr>
                    </a:p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FY – PO Dispatch and PO date*</a:t>
                      </a:r>
                    </a:p>
                    <a:p>
                      <a:pPr algn="ctr" fontAlgn="t"/>
                      <a:r>
                        <a:rPr lang="en-US" sz="1800" u="none" strike="noStrike" baseline="0" dirty="0">
                          <a:effectLst/>
                        </a:rPr>
                        <a:t>Look at dispatch date </a:t>
                      </a:r>
                      <a:endParaRPr lang="en-US" sz="18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FY - PO Date </a:t>
                      </a:r>
                    </a:p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Status – Approved</a:t>
                      </a:r>
                    </a:p>
                    <a:p>
                      <a:pPr algn="ctr" fontAlgn="t"/>
                      <a:endParaRPr lang="en-US" sz="1800" u="none" strike="noStrike" dirty="0">
                        <a:effectLst/>
                      </a:endParaRPr>
                    </a:p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583877"/>
                  </a:ext>
                </a:extLst>
              </a:tr>
              <a:tr h="14798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Amendments and Change orders</a:t>
                      </a:r>
                    </a:p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FY – selected in FY field</a:t>
                      </a:r>
                      <a:r>
                        <a:rPr lang="en-US" sz="1800" u="none" strike="noStrike" baseline="0" dirty="0">
                          <a:effectLst/>
                        </a:rPr>
                        <a:t> of the </a:t>
                      </a:r>
                      <a:r>
                        <a:rPr lang="en-US" sz="1800" u="none" strike="noStrike" dirty="0">
                          <a:effectLst/>
                        </a:rPr>
                        <a:t>Reason Code Page</a:t>
                      </a:r>
                    </a:p>
                    <a:p>
                      <a:pPr algn="ctr" fontAlgn="t"/>
                      <a:endParaRPr lang="en-US" sz="18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Status-Approved</a:t>
                      </a:r>
                    </a:p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FY –</a:t>
                      </a:r>
                      <a:r>
                        <a:rPr lang="en-US" sz="1800" u="none" strike="noStrike" baseline="0" dirty="0">
                          <a:effectLst/>
                        </a:rPr>
                        <a:t> selected</a:t>
                      </a:r>
                      <a:r>
                        <a:rPr lang="en-US" sz="1800" u="none" strike="noStrike" dirty="0">
                          <a:effectLst/>
                        </a:rPr>
                        <a:t> in</a:t>
                      </a:r>
                      <a:r>
                        <a:rPr lang="en-US" sz="1800" u="none" strike="noStrike" baseline="0" dirty="0">
                          <a:effectLst/>
                        </a:rPr>
                        <a:t> FY field on the </a:t>
                      </a:r>
                      <a:r>
                        <a:rPr lang="en-US" sz="1800" u="none" strike="noStrike" dirty="0">
                          <a:effectLst/>
                        </a:rPr>
                        <a:t>Reason Code Page</a:t>
                      </a:r>
                    </a:p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Look</a:t>
                      </a:r>
                      <a:r>
                        <a:rPr lang="en-US" sz="1800" u="none" strike="noStrike" baseline="0" dirty="0">
                          <a:effectLst/>
                        </a:rPr>
                        <a:t> at dispatch date</a:t>
                      </a:r>
                      <a:endParaRPr lang="en-US" sz="1800" u="none" strike="noStrike" dirty="0">
                        <a:effectLst/>
                      </a:endParaRPr>
                    </a:p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FY – </a:t>
                      </a:r>
                      <a:r>
                        <a:rPr lang="en-US" sz="1800" u="none" strike="noStrike" baseline="0" dirty="0">
                          <a:effectLst/>
                        </a:rPr>
                        <a:t>selected in FY field on the</a:t>
                      </a:r>
                      <a:r>
                        <a:rPr lang="en-US" sz="1800" u="none" strike="noStrike" dirty="0">
                          <a:effectLst/>
                        </a:rPr>
                        <a:t> Reason Code Page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Status</a:t>
                      </a:r>
                      <a:r>
                        <a:rPr lang="en-US" sz="1800" u="none" strike="noStrike" baseline="0" dirty="0">
                          <a:effectLst/>
                        </a:rPr>
                        <a:t> - Approved</a:t>
                      </a:r>
                      <a:endParaRPr lang="en-US" sz="1800" u="none" strike="noStrike" dirty="0">
                        <a:effectLst/>
                      </a:endParaRPr>
                    </a:p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533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9145" y="5105400"/>
            <a:ext cx="8721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Cal Card transactions:</a:t>
            </a:r>
            <a:endParaRPr lang="en-US" dirty="0"/>
          </a:p>
          <a:p>
            <a:r>
              <a:rPr lang="en-US" dirty="0"/>
              <a:t>FI$Cal –   reconciled and approved P-Card transactions not reported under a PO</a:t>
            </a:r>
          </a:p>
          <a:p>
            <a:pPr marL="1033463" indent="-1033463"/>
            <a:r>
              <a:rPr lang="en-US" dirty="0"/>
              <a:t>SCPRS – </a:t>
            </a:r>
            <a:r>
              <a:rPr lang="en-US" i="1" dirty="0"/>
              <a:t>P-Card Data Summary Entry Page </a:t>
            </a:r>
            <a:r>
              <a:rPr lang="en-US" dirty="0"/>
              <a:t>– one time data entry of sum of transaction not reported in SCPRS + &lt;$2,500</a:t>
            </a: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21AB63-6AF2-4445-B091-4EDED567A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Form 810 – Reporting Categories</a:t>
            </a:r>
          </a:p>
        </p:txBody>
      </p:sp>
      <p:sp>
        <p:nvSpPr>
          <p:cNvPr id="27653" name="Text Box 2542"/>
          <p:cNvSpPr txBox="1">
            <a:spLocks noChangeArrowheads="1"/>
          </p:cNvSpPr>
          <p:nvPr/>
        </p:nvSpPr>
        <p:spPr bwMode="auto">
          <a:xfrm>
            <a:off x="381000" y="456995"/>
            <a:ext cx="8527591" cy="641696"/>
          </a:xfrm>
          <a:prstGeom prst="rect">
            <a:avLst/>
          </a:prstGeom>
          <a:noFill/>
          <a:ln>
            <a:noFill/>
          </a:ln>
        </p:spPr>
        <p:txBody>
          <a:bodyPr wrap="square" lIns="91420" tIns="45711" rIns="91420" bIns="45711">
            <a:spAutoFit/>
          </a:bodyPr>
          <a:lstStyle>
            <a:lvl1pPr defTabSz="8413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914400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42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 810 - Reporting Categories</a:t>
            </a:r>
          </a:p>
        </p:txBody>
      </p:sp>
      <p:sp useBgFill="1">
        <p:nvSpPr>
          <p:cNvPr id="3" name="TextBox 2"/>
          <p:cNvSpPr txBox="1"/>
          <p:nvPr/>
        </p:nvSpPr>
        <p:spPr>
          <a:xfrm>
            <a:off x="409483" y="1219230"/>
            <a:ext cx="8527591" cy="260071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/>
              <a:t>4 CAR  reporting categories correspond to FI$Cal Acquisition Types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492345"/>
              </p:ext>
            </p:extLst>
          </p:nvPr>
        </p:nvGraphicFramePr>
        <p:xfrm>
          <a:off x="381000" y="1767786"/>
          <a:ext cx="8527590" cy="28193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42530">
                  <a:extLst>
                    <a:ext uri="{9D8B030D-6E8A-4147-A177-3AD203B41FA5}">
                      <a16:colId xmlns:a16="http://schemas.microsoft.com/office/drawing/2014/main" val="2833932671"/>
                    </a:ext>
                  </a:extLst>
                </a:gridCol>
                <a:gridCol w="2555670">
                  <a:extLst>
                    <a:ext uri="{9D8B030D-6E8A-4147-A177-3AD203B41FA5}">
                      <a16:colId xmlns:a16="http://schemas.microsoft.com/office/drawing/2014/main" val="1086026281"/>
                    </a:ext>
                  </a:extLst>
                </a:gridCol>
                <a:gridCol w="3129390">
                  <a:extLst>
                    <a:ext uri="{9D8B030D-6E8A-4147-A177-3AD203B41FA5}">
                      <a16:colId xmlns:a16="http://schemas.microsoft.com/office/drawing/2014/main" val="2811426625"/>
                    </a:ext>
                  </a:extLst>
                </a:gridCol>
              </a:tblGrid>
              <a:tr h="457754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Acquisition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Acquisition Sub-type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601538"/>
                  </a:ext>
                </a:extLst>
              </a:tr>
              <a:tr h="457754">
                <a:tc>
                  <a:txBody>
                    <a:bodyPr/>
                    <a:lstStyle/>
                    <a:p>
                      <a:r>
                        <a:rPr lang="en-US" dirty="0"/>
                        <a:t>Non-IT Goods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Non-IT Goods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234387"/>
                  </a:ext>
                </a:extLst>
              </a:tr>
              <a:tr h="457754">
                <a:tc>
                  <a:txBody>
                    <a:bodyPr/>
                    <a:lstStyle/>
                    <a:p>
                      <a:r>
                        <a:rPr lang="en-US" dirty="0"/>
                        <a:t>Non-IT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Non-IT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except Public Works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83877"/>
                  </a:ext>
                </a:extLst>
              </a:tr>
              <a:tr h="457754">
                <a:tc>
                  <a:txBody>
                    <a:bodyPr/>
                    <a:lstStyle/>
                    <a:p>
                      <a:r>
                        <a:rPr lang="en-US" dirty="0"/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Non-IT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 Works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196967"/>
                  </a:ext>
                </a:extLst>
              </a:tr>
              <a:tr h="988383">
                <a:tc>
                  <a:txBody>
                    <a:bodyPr/>
                    <a:lstStyle/>
                    <a:p>
                      <a:r>
                        <a:rPr lang="en-US" dirty="0"/>
                        <a:t>IT (Goods,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Services)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IT Goods or </a:t>
                      </a:r>
                    </a:p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IT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53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AD3CAB-F6FA-4557-8DD5-4878A8FF8F02}"/>
              </a:ext>
            </a:extLst>
          </p:cNvPr>
          <p:cNvSpPr txBox="1"/>
          <p:nvPr/>
        </p:nvSpPr>
        <p:spPr>
          <a:xfrm>
            <a:off x="439963" y="4215221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Acq Subtype is a required field when Non-IT Services Acq Type is selected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558" y="4810609"/>
            <a:ext cx="8772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Count SB-PW under SB participation only on Public Works contracts/projects!</a:t>
            </a:r>
          </a:p>
          <a:p>
            <a:endParaRPr lang="en-US" b="1" dirty="0"/>
          </a:p>
          <a:p>
            <a:r>
              <a:rPr lang="en-US" b="1" dirty="0"/>
              <a:t>Remember to select Public Works or the SB 605 related public works </a:t>
            </a:r>
          </a:p>
          <a:p>
            <a:r>
              <a:rPr lang="en-US" b="1" dirty="0"/>
              <a:t>Acquisition Sub-type to be able to count SB+PW.</a:t>
            </a: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1C89-57DA-42D6-8736-3E4363AFE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SB/DVBE Subcontracting Page Part 1</a:t>
            </a:r>
          </a:p>
        </p:txBody>
      </p:sp>
      <p:sp>
        <p:nvSpPr>
          <p:cNvPr id="27653" name="Text Box 254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20" y="497491"/>
            <a:ext cx="8566055" cy="615535"/>
          </a:xfrm>
          <a:prstGeom prst="rect">
            <a:avLst/>
          </a:prstGeom>
          <a:noFill/>
          <a:ln>
            <a:noFill/>
          </a:ln>
        </p:spPr>
        <p:txBody>
          <a:bodyPr wrap="square" lIns="91420" tIns="45711" rIns="91420" bIns="45711">
            <a:spAutoFit/>
          </a:bodyPr>
          <a:lstStyle>
            <a:lvl1pPr defTabSz="8413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40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SB/DVBE Subcontracting Page</a:t>
            </a:r>
          </a:p>
        </p:txBody>
      </p:sp>
      <p:sp useBgFill="1">
        <p:nvSpPr>
          <p:cNvPr id="2765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24490"/>
            <a:ext cx="8718550" cy="4671510"/>
          </a:xfrm>
        </p:spPr>
        <p:txBody>
          <a:bodyPr lIns="91427" tIns="45714" rIns="91427" bIns="45714"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all modules: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Contracts, PO, P-Card and SCPRS data entry pages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Required! - Key feature of the CAR report</a:t>
            </a:r>
          </a:p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purpose:</a:t>
            </a:r>
          </a:p>
          <a:p>
            <a:pPr marL="90488" lvl="1" indent="422275" fontAlgn="base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Verifies and saves certification information at award time </a:t>
            </a:r>
          </a:p>
          <a:p>
            <a:pPr marL="90488" lvl="1" indent="422275" fontAlgn="base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% for SB/DVBE participation calculations</a:t>
            </a:r>
          </a:p>
          <a:p>
            <a:pPr marL="90488" lvl="1" indent="422275" fontAlgn="base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Pre-populates prime contractor information</a:t>
            </a:r>
          </a:p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at later time: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Click on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“Add Subcontracting and SB/DVBE Contracting”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If the firm expires in the meantime, it cannot be captured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If a certified firm does not display on this page, report defect to OSDS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and cc FSC!</a:t>
            </a:r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0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4119-2BA2-4DF8-A7DF-1DDEF7945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SB/DVBE Contracting Page Part 2</a:t>
            </a:r>
          </a:p>
        </p:txBody>
      </p:sp>
      <p:sp>
        <p:nvSpPr>
          <p:cNvPr id="27653" name="Text Box 2542"/>
          <p:cNvSpPr txBox="1">
            <a:spLocks noChangeArrowheads="1"/>
          </p:cNvSpPr>
          <p:nvPr/>
        </p:nvSpPr>
        <p:spPr bwMode="auto">
          <a:xfrm>
            <a:off x="196945" y="381000"/>
            <a:ext cx="8489855" cy="641696"/>
          </a:xfrm>
          <a:prstGeom prst="rect">
            <a:avLst/>
          </a:prstGeom>
          <a:noFill/>
          <a:ln>
            <a:noFill/>
          </a:ln>
        </p:spPr>
        <p:txBody>
          <a:bodyPr wrap="square" lIns="91420" tIns="45711" rIns="91420" bIns="45711">
            <a:spAutoFit/>
          </a:bodyPr>
          <a:lstStyle>
            <a:lvl1pPr defTabSz="8413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42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SB/DVBE Subcontracting Page</a:t>
            </a:r>
          </a:p>
        </p:txBody>
      </p:sp>
      <p:pic>
        <p:nvPicPr>
          <p:cNvPr id="53250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7" y="1121956"/>
            <a:ext cx="8010607" cy="303702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61248" y="1754656"/>
            <a:ext cx="26875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Add subcontractors</a:t>
            </a:r>
          </a:p>
        </p:txBody>
      </p:sp>
      <p:sp>
        <p:nvSpPr>
          <p:cNvPr id="5" name="Down Arrow 4" descr="Arrow indicating the button to &quot;Add Subcontractors&quot;."/>
          <p:cNvSpPr/>
          <p:nvPr/>
        </p:nvSpPr>
        <p:spPr>
          <a:xfrm rot="2822318">
            <a:off x="1091101" y="1985410"/>
            <a:ext cx="286715" cy="111461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45221" y="1664574"/>
            <a:ext cx="341632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Enter subcontractor percentage</a:t>
            </a:r>
          </a:p>
        </p:txBody>
      </p:sp>
      <p:sp>
        <p:nvSpPr>
          <p:cNvPr id="24" name="Down Arrow 23" descr="Arrow indicating where to enter the percentage for a subcontractor."/>
          <p:cNvSpPr/>
          <p:nvPr/>
        </p:nvSpPr>
        <p:spPr>
          <a:xfrm rot="1306197">
            <a:off x="5438911" y="1942703"/>
            <a:ext cx="293986" cy="104655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creenshot of the SB/DVBE Subcontracting Page highlighting the new SB-PW and NVSA columns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810000"/>
            <a:ext cx="6519782" cy="229552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7" name="Up Arrow 16" descr="Arrow indicating the column for the new SB-PW certification."/>
          <p:cNvSpPr/>
          <p:nvPr/>
        </p:nvSpPr>
        <p:spPr>
          <a:xfrm>
            <a:off x="2667000" y="4480360"/>
            <a:ext cx="304800" cy="4369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24764" y="4898732"/>
            <a:ext cx="324960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New SB_PW certification type</a:t>
            </a:r>
          </a:p>
        </p:txBody>
      </p:sp>
      <p:sp>
        <p:nvSpPr>
          <p:cNvPr id="23" name="Up Arrow 22" descr="Arrow indicating the column for the NVSA certification."/>
          <p:cNvSpPr/>
          <p:nvPr/>
        </p:nvSpPr>
        <p:spPr>
          <a:xfrm rot="20231121">
            <a:off x="6882929" y="4399907"/>
            <a:ext cx="304800" cy="5831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28263" y="4917335"/>
            <a:ext cx="103514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NVSA</a:t>
            </a:r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2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8E8A3-9D2E-4758-9E3A-ECF8BED92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Certification Types</a:t>
            </a:r>
            <a:r>
              <a:rPr lang="en-US" baseline="0" dirty="0">
                <a:solidFill>
                  <a:schemeClr val="bg1"/>
                </a:solidFill>
              </a:rPr>
              <a:t> and SB/DVBE Participation 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88430" y="152400"/>
            <a:ext cx="852481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en-US" sz="40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Certification Types and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en-US" sz="40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SB/DVBE Participation Goals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022027"/>
              </p:ext>
            </p:extLst>
          </p:nvPr>
        </p:nvGraphicFramePr>
        <p:xfrm>
          <a:off x="115379" y="1524000"/>
          <a:ext cx="8913241" cy="2057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67082">
                  <a:extLst>
                    <a:ext uri="{9D8B030D-6E8A-4147-A177-3AD203B41FA5}">
                      <a16:colId xmlns:a16="http://schemas.microsoft.com/office/drawing/2014/main" val="1739691779"/>
                    </a:ext>
                  </a:extLst>
                </a:gridCol>
                <a:gridCol w="1319983">
                  <a:extLst>
                    <a:ext uri="{9D8B030D-6E8A-4147-A177-3AD203B41FA5}">
                      <a16:colId xmlns:a16="http://schemas.microsoft.com/office/drawing/2014/main" val="3959740972"/>
                    </a:ext>
                  </a:extLst>
                </a:gridCol>
                <a:gridCol w="1276209">
                  <a:extLst>
                    <a:ext uri="{9D8B030D-6E8A-4147-A177-3AD203B41FA5}">
                      <a16:colId xmlns:a16="http://schemas.microsoft.com/office/drawing/2014/main" val="4112285563"/>
                    </a:ext>
                  </a:extLst>
                </a:gridCol>
                <a:gridCol w="1442672">
                  <a:extLst>
                    <a:ext uri="{9D8B030D-6E8A-4147-A177-3AD203B41FA5}">
                      <a16:colId xmlns:a16="http://schemas.microsoft.com/office/drawing/2014/main" val="1547975547"/>
                    </a:ext>
                  </a:extLst>
                </a:gridCol>
                <a:gridCol w="1664623">
                  <a:extLst>
                    <a:ext uri="{9D8B030D-6E8A-4147-A177-3AD203B41FA5}">
                      <a16:colId xmlns:a16="http://schemas.microsoft.com/office/drawing/2014/main" val="2584729083"/>
                    </a:ext>
                  </a:extLst>
                </a:gridCol>
                <a:gridCol w="1442672">
                  <a:extLst>
                    <a:ext uri="{9D8B030D-6E8A-4147-A177-3AD203B41FA5}">
                      <a16:colId xmlns:a16="http://schemas.microsoft.com/office/drawing/2014/main" val="3480904589"/>
                    </a:ext>
                  </a:extLst>
                </a:gridCol>
              </a:tblGrid>
              <a:tr h="659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Certification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Type Criteria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7" marR="75737" marT="37868" marB="3786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DVBE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7" marR="75737" marT="37868" marB="3786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SB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7" marR="75737" marT="37868" marB="3786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MB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SB designation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7" marR="75737" marT="37868" marB="3786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SB-PW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New!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7" marR="75737" marT="37868" marB="3786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NVSA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Nonprofit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01361809"/>
                  </a:ext>
                </a:extLst>
              </a:tr>
              <a:tr h="1397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</a:rPr>
                        <a:t>Counts toward participation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7" marR="75737" marT="37868" marB="3786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</a:rPr>
                        <a:t>DVBE goal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7" marR="75737" marT="37868" marB="3786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</a:rPr>
                        <a:t>SB goal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7" marR="75737" marT="37868" marB="3786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</a:rPr>
                        <a:t>SB goal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7" marR="75737" marT="37868" marB="3786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</a:rPr>
                        <a:t>SB goal on public works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transactions only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7" marR="75737" marT="37868" marB="3786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</a:rPr>
                        <a:t>SB goal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8058990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D772A29-0158-4627-91EA-8E14C477CA17}"/>
              </a:ext>
            </a:extLst>
          </p:cNvPr>
          <p:cNvSpPr/>
          <p:nvPr/>
        </p:nvSpPr>
        <p:spPr>
          <a:xfrm>
            <a:off x="342899" y="3764340"/>
            <a:ext cx="84581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3200" b="1" dirty="0"/>
              <a:t>SB(Micro), then</a:t>
            </a:r>
          </a:p>
          <a:p>
            <a:pPr>
              <a:buFontTx/>
              <a:buNone/>
            </a:pPr>
            <a:r>
              <a:rPr lang="en-US" altLang="en-US" sz="3200" b="1" dirty="0"/>
              <a:t>	         SB, then</a:t>
            </a:r>
          </a:p>
          <a:p>
            <a:pPr>
              <a:buFontTx/>
              <a:buNone/>
            </a:pPr>
            <a:r>
              <a:rPr lang="en-US" altLang="en-US" sz="3200" b="1" dirty="0"/>
              <a:t>	                SB-PW (PW sub-types only)</a:t>
            </a:r>
          </a:p>
          <a:p>
            <a:pPr>
              <a:buFontTx/>
              <a:buNone/>
            </a:pPr>
            <a:endParaRPr lang="en-US" altLang="en-US" sz="3200" b="1" dirty="0"/>
          </a:p>
          <a:p>
            <a:pPr>
              <a:buFontTx/>
              <a:buNone/>
            </a:pPr>
            <a:r>
              <a:rPr lang="en-US" altLang="en-US" sz="3200" b="1" dirty="0"/>
              <a:t>SB and DVBE counted on both goals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A5C7FE-2C48-4A86-B3ED-91C7E3892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SCPRS</a:t>
            </a:r>
            <a:r>
              <a:rPr lang="en-US" baseline="0" dirty="0">
                <a:solidFill>
                  <a:schemeClr val="bg1"/>
                </a:solidFill>
              </a:rPr>
              <a:t> – P-Card FY Summary Entry Page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653" name="Text Box 2542"/>
          <p:cNvSpPr txBox="1">
            <a:spLocks noChangeArrowheads="1"/>
          </p:cNvSpPr>
          <p:nvPr/>
        </p:nvSpPr>
        <p:spPr bwMode="auto">
          <a:xfrm>
            <a:off x="228012" y="256043"/>
            <a:ext cx="8718455" cy="1034111"/>
          </a:xfrm>
          <a:prstGeom prst="rect">
            <a:avLst/>
          </a:prstGeom>
          <a:noFill/>
          <a:ln>
            <a:noFill/>
          </a:ln>
        </p:spPr>
        <p:txBody>
          <a:bodyPr wrap="square" lIns="91420" tIns="45711" rIns="91420" bIns="45711">
            <a:spAutoFit/>
          </a:bodyPr>
          <a:lstStyle>
            <a:lvl1pPr defTabSz="8413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SCPRS-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P-Card FY Summary Entry Page</a:t>
            </a:r>
          </a:p>
        </p:txBody>
      </p:sp>
      <p:pic>
        <p:nvPicPr>
          <p:cNvPr id="4" name="Picture 3" descr="Screenshot of the P-Card FY Summary Entry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79826"/>
            <a:ext cx="8641667" cy="4572000"/>
          </a:xfrm>
          <a:prstGeom prst="rect">
            <a:avLst/>
          </a:prstGeom>
        </p:spPr>
      </p:pic>
      <p:sp>
        <p:nvSpPr>
          <p:cNvPr id="3" name="Oval 2" descr="Program Navigation for where to find the P-Card FY Summary Entry Page."/>
          <p:cNvSpPr/>
          <p:nvPr/>
        </p:nvSpPr>
        <p:spPr>
          <a:xfrm>
            <a:off x="1828800" y="1447800"/>
            <a:ext cx="4038600" cy="75062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 descr="Arrow indicating the Fiscal Year selection box."/>
          <p:cNvSpPr/>
          <p:nvPr/>
        </p:nvSpPr>
        <p:spPr>
          <a:xfrm rot="19451603">
            <a:off x="262667" y="4537428"/>
            <a:ext cx="304800" cy="502987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6C1F09-02C2-4E45-AE3F-4925ED5E5E5C}"/>
              </a:ext>
            </a:extLst>
          </p:cNvPr>
          <p:cNvSpPr txBox="1"/>
          <p:nvPr/>
        </p:nvSpPr>
        <p:spPr>
          <a:xfrm rot="20924613">
            <a:off x="1583537" y="3792569"/>
            <a:ext cx="554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One row per fiscal year!</a:t>
            </a: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4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00025"/>
            <a:ext cx="9144000" cy="485775"/>
          </a:xfrm>
        </p:spPr>
        <p:txBody>
          <a:bodyPr lIns="84210" tIns="42105" rIns="84210" bIns="42105" anchor="t">
            <a:noAutofit/>
          </a:bodyPr>
          <a:lstStyle/>
          <a:p>
            <a:pPr defTabSz="841375" fontAlgn="base">
              <a:spcAft>
                <a:spcPct val="0"/>
              </a:spcAft>
            </a:pP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810S – </a:t>
            </a:r>
            <a:b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SB/DVBE Option and DVBE Incentive </a:t>
            </a:r>
          </a:p>
        </p:txBody>
      </p:sp>
      <p:pic>
        <p:nvPicPr>
          <p:cNvPr id="5" name="Picture 4" descr="Screenshot of the SB/DVBE Option and DVBE Incentive pag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35349"/>
            <a:ext cx="8153400" cy="488925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3" name="Oval 2" descr="SB Option section highlighted."/>
          <p:cNvSpPr/>
          <p:nvPr/>
        </p:nvSpPr>
        <p:spPr>
          <a:xfrm>
            <a:off x="4018715" y="2598429"/>
            <a:ext cx="1066800" cy="68580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 descr="Arrow highlighting the SB Option section."/>
          <p:cNvSpPr/>
          <p:nvPr/>
        </p:nvSpPr>
        <p:spPr>
          <a:xfrm>
            <a:off x="5110546" y="2802018"/>
            <a:ext cx="777844" cy="294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88390" y="2495092"/>
            <a:ext cx="29718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Acquisition Method:</a:t>
            </a:r>
          </a:p>
          <a:p>
            <a:r>
              <a:rPr lang="en-US" dirty="0"/>
              <a:t>SB Option</a:t>
            </a:r>
          </a:p>
          <a:p>
            <a:r>
              <a:rPr lang="en-US" dirty="0"/>
              <a:t>Public Works SB Option</a:t>
            </a:r>
          </a:p>
        </p:txBody>
      </p:sp>
      <p:sp>
        <p:nvSpPr>
          <p:cNvPr id="7" name="Oval 6" descr="DVBE Option section highlighted."/>
          <p:cNvSpPr/>
          <p:nvPr/>
        </p:nvSpPr>
        <p:spPr>
          <a:xfrm>
            <a:off x="3916378" y="3703864"/>
            <a:ext cx="1219200" cy="65227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 descr="Arrow highlighting the DVBE Option section."/>
          <p:cNvSpPr/>
          <p:nvPr/>
        </p:nvSpPr>
        <p:spPr>
          <a:xfrm>
            <a:off x="5135579" y="3912705"/>
            <a:ext cx="777844" cy="312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13422" y="3584333"/>
            <a:ext cx="294676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Acquisition Method:</a:t>
            </a:r>
          </a:p>
          <a:p>
            <a:r>
              <a:rPr lang="en-US" dirty="0"/>
              <a:t>DVBE Option</a:t>
            </a:r>
          </a:p>
          <a:p>
            <a:r>
              <a:rPr lang="en-US" dirty="0"/>
              <a:t>Public Works DVBE Option</a:t>
            </a:r>
          </a:p>
        </p:txBody>
      </p:sp>
      <p:sp>
        <p:nvSpPr>
          <p:cNvPr id="9" name="Oval 8" descr="DVBE Incentive section highlighted."/>
          <p:cNvSpPr/>
          <p:nvPr/>
        </p:nvSpPr>
        <p:spPr>
          <a:xfrm>
            <a:off x="3891346" y="4954774"/>
            <a:ext cx="1219200" cy="68580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 descr="Arrow highlighting the DVBE Incentive section."/>
          <p:cNvSpPr/>
          <p:nvPr/>
        </p:nvSpPr>
        <p:spPr>
          <a:xfrm>
            <a:off x="5110547" y="5150608"/>
            <a:ext cx="827907" cy="294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15995" y="4974508"/>
            <a:ext cx="2916590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DVBE Incentive Waiver Checkbox left unchecked</a:t>
            </a:r>
          </a:p>
          <a:p>
            <a:r>
              <a:rPr lang="en-US" dirty="0"/>
              <a:t>                  Or </a:t>
            </a:r>
          </a:p>
          <a:p>
            <a:r>
              <a:rPr lang="en-US" dirty="0"/>
              <a:t>Contracts awarded as a result of DVBE Incentive</a:t>
            </a:r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458200" cy="638175"/>
          </a:xfrm>
          <a:noFill/>
        </p:spPr>
        <p:txBody>
          <a:bodyPr lIns="84210" tIns="42105" rIns="84210" bIns="42105" anchor="t">
            <a:noAutofit/>
          </a:bodyPr>
          <a:lstStyle/>
          <a:p>
            <a:pPr defTabSz="841375" fontAlgn="base">
              <a:spcAft>
                <a:spcPct val="0"/>
              </a:spcAft>
            </a:pP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810S: SB and DVBE Option –</a:t>
            </a:r>
            <a:b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 1 and Part 2</a:t>
            </a:r>
          </a:p>
        </p:txBody>
      </p:sp>
      <p:sp useBgFill="1">
        <p:nvSpPr>
          <p:cNvPr id="3" name="TextBox 2"/>
          <p:cNvSpPr txBox="1"/>
          <p:nvPr/>
        </p:nvSpPr>
        <p:spPr>
          <a:xfrm>
            <a:off x="328966" y="1601096"/>
            <a:ext cx="8510234" cy="3801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841375">
              <a:lnSpc>
                <a:spcPct val="85000"/>
              </a:lnSpc>
            </a:pPr>
            <a:r>
              <a:rPr lang="en-US" altLang="en-US" sz="2200" b="1" spc="-5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 SB/DVBE Option, the suppliers (prime) should be certified!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38400"/>
            <a:ext cx="8382000" cy="3886200"/>
          </a:xfrm>
        </p:spPr>
        <p:txBody>
          <a:bodyPr lIns="91427" tIns="45714" rIns="91427" bIns="45714">
            <a:noAutofit/>
          </a:bodyPr>
          <a:lstStyle/>
          <a:p>
            <a:pPr marL="0" indent="0" defTabSz="992188" eaLnBrk="1" hangingPunct="1">
              <a:lnSpc>
                <a:spcPct val="80000"/>
              </a:lnSpc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 or DVBE Option </a:t>
            </a:r>
          </a:p>
          <a:p>
            <a:pPr marL="91440" lvl="1" indent="-91440" defTabSz="992188" fontAlgn="base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the contract is $5,000.01 to $249,999.99</a:t>
            </a:r>
          </a:p>
          <a:p>
            <a:pPr marL="0" indent="0" defTabSz="992188" eaLnBrk="1" hangingPunct="1">
              <a:lnSpc>
                <a:spcPct val="80000"/>
              </a:lnSpc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Works SB or DVBE Option:</a:t>
            </a:r>
          </a:p>
          <a:p>
            <a:pPr marL="91440" lvl="1" indent="-91440" defTabSz="992188" fontAlgn="base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the contract is $5,000.01 up to $333,000</a:t>
            </a:r>
          </a:p>
          <a:p>
            <a:pPr marL="91440" lvl="1" indent="-91440" defTabSz="992188" fontAlgn="base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992188" fontAlgn="base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  <a:defRPr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73063" indent="-373063" defTabSz="992188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73063" indent="-373063" defTabSz="992188" eaLnBrk="1" hangingPunct="1">
              <a:lnSpc>
                <a:spcPct val="80000"/>
              </a:lnSpc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01638"/>
            <a:ext cx="9144000" cy="485775"/>
          </a:xfrm>
        </p:spPr>
        <p:txBody>
          <a:bodyPr lIns="84210" tIns="42105" rIns="84210" bIns="42105" anchor="t">
            <a:noAutofit/>
          </a:bodyPr>
          <a:lstStyle/>
          <a:p>
            <a:pPr defTabSz="841375" fontAlgn="base">
              <a:spcAft>
                <a:spcPct val="0"/>
              </a:spcAft>
            </a:pP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810S: DVBE Incentive - Part 3</a:t>
            </a:r>
          </a:p>
        </p:txBody>
      </p:sp>
      <p:sp useBgFill="1">
        <p:nvSpPr>
          <p:cNvPr id="2549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7807" y="1022604"/>
            <a:ext cx="8553480" cy="4812792"/>
          </a:xfrm>
        </p:spPr>
        <p:txBody>
          <a:bodyPr lIns="91427" tIns="45714" rIns="91427" bIns="45714">
            <a:noAutofit/>
          </a:bodyPr>
          <a:lstStyle/>
          <a:p>
            <a:pPr marL="0" indent="0" defTabSz="992188">
              <a:lnSpc>
                <a:spcPct val="100000"/>
              </a:lnSpc>
              <a:buNone/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and Veterans Code section 999.5(a) applies to all competitive solicitations, unless a DVBE exemption is approved.</a:t>
            </a:r>
          </a:p>
          <a:p>
            <a:pPr marL="0" indent="0" defTabSz="992188">
              <a:lnSpc>
                <a:spcPct val="100000"/>
              </a:lnSpc>
              <a:buNone/>
              <a:defRPr/>
            </a:pPr>
            <a:r>
              <a:rPr lang="en-US" sz="2400" b="1" dirty="0">
                <a:solidFill>
                  <a:srgbClr val="000000"/>
                </a:solidFill>
              </a:rPr>
              <a:t>BB. No. P-08-20 - SUBJECT: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hlinkClick r:id="rId3"/>
              </a:rPr>
              <a:t>DVBE Incentive Exemption Regulation Update &amp; DVBE Exemption Request Form (STD 816)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92188">
              <a:lnSpc>
                <a:spcPct val="100000"/>
              </a:lnSpc>
              <a:buNone/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FI$Cal departments:</a:t>
            </a:r>
          </a:p>
          <a:p>
            <a:pPr marL="0" indent="0" defTabSz="992188">
              <a:lnSpc>
                <a:spcPct val="100000"/>
              </a:lnSpc>
              <a:buNone/>
              <a:defRPr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92188">
              <a:lnSpc>
                <a:spcPct val="100000"/>
              </a:lnSpc>
              <a:buNone/>
              <a:defRPr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92188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if exempt from DVBE Incentive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 only if :</a:t>
            </a:r>
          </a:p>
          <a:p>
            <a:pPr defTabSz="992188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an approved </a:t>
            </a: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DVBE Incentive Exemption (outside Fi$Cal)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,or </a:t>
            </a:r>
          </a:p>
          <a:p>
            <a:pPr defTabSz="992188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Acquisition Method is SB or DVBE Option or other non-competitive</a:t>
            </a:r>
          </a:p>
          <a:p>
            <a:pPr marL="0" lvl="1" indent="0" defTabSz="992188" fontAlgn="base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  <a:defRPr/>
            </a:pP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5299" name="Picture 3" descr="image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3" y="3293809"/>
            <a:ext cx="8228807" cy="819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 descr="Arrow indicating the location of the checkbox for identifying whether an item is exempt from DVBE Incentive. "/>
          <p:cNvSpPr/>
          <p:nvPr/>
        </p:nvSpPr>
        <p:spPr>
          <a:xfrm>
            <a:off x="5867400" y="2669419"/>
            <a:ext cx="381000" cy="1102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1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286737" y="321068"/>
            <a:ext cx="8610600" cy="554955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defTabSz="841375" fontAlgn="base">
              <a:spcAft>
                <a:spcPct val="0"/>
              </a:spcAft>
            </a:pP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 810C Consulting Services Report</a:t>
            </a:r>
          </a:p>
        </p:txBody>
      </p:sp>
      <p:pic>
        <p:nvPicPr>
          <p:cNvPr id="53253" name="Picture 1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22075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3400" y="2984333"/>
            <a:ext cx="4499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Contractors List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303" y="4077933"/>
            <a:ext cx="38074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Explanation Section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099581"/>
            <a:ext cx="10759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Codes</a:t>
            </a:r>
          </a:p>
        </p:txBody>
      </p:sp>
      <p:sp>
        <p:nvSpPr>
          <p:cNvPr id="7" name="Oval 6" descr="Acquisition method codes highlighted."/>
          <p:cNvSpPr/>
          <p:nvPr/>
        </p:nvSpPr>
        <p:spPr>
          <a:xfrm>
            <a:off x="5562600" y="4662708"/>
            <a:ext cx="2209800" cy="150949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85D3B-4A85-4CC6-A9D5-51AD9CD0DBFF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46707"/>
            <a:ext cx="6320890" cy="918882"/>
          </a:xfrm>
        </p:spPr>
        <p:txBody>
          <a:bodyPr>
            <a:noAutofit/>
          </a:bodyPr>
          <a:lstStyle/>
          <a:p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45593" y="1506786"/>
            <a:ext cx="8381999" cy="458921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06450" lvl="1" indent="-309563" defTabSz="992188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Introductions and Objectives</a:t>
            </a:r>
          </a:p>
          <a:p>
            <a:pPr marL="806450" lvl="1" indent="-309563" defTabSz="992188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</a:p>
          <a:p>
            <a:pPr marL="806450" lvl="1" indent="-309563" defTabSz="992188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Upcoming FI$Cal Changes</a:t>
            </a:r>
          </a:p>
          <a:p>
            <a:pPr marL="806450" lvl="1" indent="-309563" defTabSz="992188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Reports Requirements</a:t>
            </a:r>
          </a:p>
          <a:p>
            <a:pPr marL="806450" lvl="1" indent="-309563" defTabSz="992188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Process, timelines, extensions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914400" lvl="7" indent="-396875" defTabSz="992188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</a:p>
          <a:p>
            <a:pPr marL="914400" lvl="7" indent="-396875" defTabSz="992188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run/validate the reports</a:t>
            </a:r>
          </a:p>
          <a:p>
            <a:pPr marL="914400" lvl="7" indent="-396875" defTabSz="992188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to contact</a:t>
            </a:r>
          </a:p>
          <a:p>
            <a:pPr marL="914400" lvl="7" indent="-396875" defTabSz="992188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lvl="1" indent="-309563" defTabSz="992188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85D3B-4A85-4CC6-A9D5-51AD9CD0DBFF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DBCC-36D9-4B7A-B1AE-7312FAAE7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Form 810C – Consulting</a:t>
            </a:r>
            <a:r>
              <a:rPr lang="en-US" baseline="0" dirty="0">
                <a:solidFill>
                  <a:schemeClr val="bg1"/>
                </a:solidFill>
              </a:rPr>
              <a:t> Services Report Part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200025"/>
            <a:ext cx="9144000" cy="485775"/>
          </a:xfrm>
          <a:prstGeom prst="rect">
            <a:avLst/>
          </a:prstGeom>
        </p:spPr>
        <p:txBody>
          <a:bodyPr vert="horz" lIns="84210" tIns="42105" rIns="84210" bIns="42105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41375" fontAlgn="base">
              <a:spcAft>
                <a:spcPct val="0"/>
              </a:spcAft>
            </a:pP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810C – Consulting Services Report</a:t>
            </a:r>
          </a:p>
        </p:txBody>
      </p:sp>
      <p:sp useBgFill="1">
        <p:nvSpPr>
          <p:cNvPr id="44036" name="Rectangle 5"/>
          <p:cNvSpPr>
            <a:spLocks noChangeArrowheads="1"/>
          </p:cNvSpPr>
          <p:nvPr/>
        </p:nvSpPr>
        <p:spPr bwMode="auto">
          <a:xfrm>
            <a:off x="259285" y="914400"/>
            <a:ext cx="8242844" cy="510540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endParaRPr lang="en-US" sz="22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Public Contract Code 10111 and 10335.5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endParaRPr lang="en-US" sz="22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sz="22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"Consulting services contract," means services that do all of the following: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US" sz="22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84163" lvl="1" indent="-284163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Consulting Services Contracts are those that are defined for services of an advisory nature. </a:t>
            </a:r>
          </a:p>
          <a:p>
            <a:pPr marL="284163" lvl="1" indent="-284163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 final product is a transmittal of information in either written or verbal form. </a:t>
            </a:r>
          </a:p>
          <a:p>
            <a:pPr marL="284163" lvl="1" indent="-284163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 product may be answers to questions, the design of systems or plans, workshops, seminars, retreats or conferences.</a:t>
            </a:r>
          </a:p>
          <a:p>
            <a:pPr marL="284163" lvl="1" indent="-284163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All “Consulting Services Contracts” must be reported unless excluded.</a:t>
            </a:r>
          </a:p>
          <a:p>
            <a:pPr marL="0" lvl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defRPr/>
            </a:pPr>
            <a:endParaRPr lang="en-US" dirty="0">
              <a:latin typeface="Calibri" pitchFamily="34" charset="0"/>
              <a:ea typeface="ＭＳ Ｐゴシック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1" y="312153"/>
            <a:ext cx="9144000" cy="554038"/>
          </a:xfrm>
        </p:spPr>
        <p:txBody>
          <a:bodyPr lIns="84210" tIns="42105" rIns="84210" bIns="42105" anchor="t">
            <a:noAutofit/>
          </a:bodyPr>
          <a:lstStyle/>
          <a:p>
            <a:pPr defTabSz="841375" fontAlgn="base">
              <a:spcAft>
                <a:spcPct val="0"/>
              </a:spcAft>
            </a:pP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810C - Consulting Services Report</a:t>
            </a:r>
          </a:p>
        </p:txBody>
      </p:sp>
      <p:sp useBgFill="1">
        <p:nvSpPr>
          <p:cNvPr id="47109" name="Rectangle 4"/>
          <p:cNvSpPr>
            <a:spLocks noChangeArrowheads="1"/>
          </p:cNvSpPr>
          <p:nvPr/>
        </p:nvSpPr>
        <p:spPr bwMode="auto">
          <a:xfrm>
            <a:off x="190501" y="1346971"/>
            <a:ext cx="8218862" cy="120032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captured on Form 810C: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1" y="1947134"/>
            <a:ext cx="8801099" cy="4225065"/>
          </a:xfrm>
        </p:spPr>
        <p:txBody>
          <a:bodyPr lIns="91427" tIns="45714" rIns="91427" bIns="45714">
            <a:normAutofit fontScale="85000" lnSpcReduction="20000"/>
          </a:bodyPr>
          <a:lstStyle/>
          <a:p>
            <a:pPr marL="0" indent="0" defTabSz="992188" eaLnBrk="1" hangingPunct="1"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Contracts/agreements between a state agency or department and the federal government</a:t>
            </a:r>
          </a:p>
          <a:p>
            <a:pPr marL="0" indent="0" defTabSz="992188" eaLnBrk="1" hangingPunct="1"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Contracts/agreements with local agencies to subvene federal funds for which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matching State funds are required</a:t>
            </a:r>
          </a:p>
          <a:p>
            <a:pPr marL="0" indent="0" defTabSz="992188" eaLnBrk="1" hangingPunct="1"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 to develop, maintain, administer or use licensing or proficiency examinations</a:t>
            </a:r>
          </a:p>
          <a:p>
            <a:pPr marL="0" indent="0" defTabSz="992188" eaLnBrk="1" hangingPunct="1"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Architectural and Engineering (A&amp;E) per Chapter 10 (commencing with 4525) of Division 5 of Title 1 of the Government Code</a:t>
            </a:r>
          </a:p>
          <a:p>
            <a:pPr marL="0" indent="0" defTabSz="992188" eaLnBrk="1" hangingPunct="1">
              <a:lnSpc>
                <a:spcPct val="90000"/>
              </a:lnSpc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FI$Cal departments:</a:t>
            </a:r>
          </a:p>
          <a:p>
            <a:pPr defTabSz="99218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need for additional data entry</a:t>
            </a:r>
          </a:p>
          <a:p>
            <a:pPr defTabSz="99218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Exclusions are already addressed</a:t>
            </a:r>
          </a:p>
          <a:p>
            <a:pPr defTabSz="99218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Check for the errors for correction caused by amendments to provide written    explanation</a:t>
            </a:r>
          </a:p>
          <a:p>
            <a:pPr defTabSz="99218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 will pull all the data needed from the Consulting Services Justification box</a:t>
            </a:r>
          </a:p>
          <a:p>
            <a:pPr defTabSz="99218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 Reporters and SCPRS Processors can run the report</a:t>
            </a:r>
          </a:p>
          <a:p>
            <a:pPr marL="0" indent="0" defTabSz="992188" eaLnBrk="1" hangingPunct="1">
              <a:lnSpc>
                <a:spcPct val="90000"/>
              </a:lnSpc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A8041-2559-4A5A-A00F-CB8B5B507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Form</a:t>
            </a:r>
            <a:r>
              <a:rPr lang="en-US" baseline="0" dirty="0">
                <a:solidFill>
                  <a:schemeClr val="bg1"/>
                </a:solidFill>
              </a:rPr>
              <a:t> 810C Details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574675" y="381963"/>
            <a:ext cx="9094280" cy="563213"/>
          </a:xfrm>
          <a:prstGeom prst="rect">
            <a:avLst/>
          </a:prstGeom>
          <a:noFill/>
          <a:ln>
            <a:noFill/>
          </a:ln>
        </p:spPr>
        <p:txBody>
          <a:bodyPr wrap="squar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41375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en-US" sz="36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 810C Details (Cont.)</a:t>
            </a:r>
          </a:p>
        </p:txBody>
      </p:sp>
      <p:pic>
        <p:nvPicPr>
          <p:cNvPr id="50619" name="Picture 44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937939"/>
            <a:ext cx="6024561" cy="78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71438" y="1262976"/>
            <a:ext cx="1477962" cy="178502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Acquisition method code. For NCBs the system will capture the selection in the Explanation Section</a:t>
            </a:r>
            <a:r>
              <a:rPr lang="en-US" sz="1000" dirty="0"/>
              <a:t>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549401" y="2903538"/>
            <a:ext cx="5308599" cy="0"/>
          </a:xfrm>
          <a:prstGeom prst="line">
            <a:avLst/>
          </a:prstGeom>
          <a:ln w="19050">
            <a:solidFill>
              <a:srgbClr val="3333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800600" y="2689225"/>
            <a:ext cx="0" cy="214313"/>
          </a:xfrm>
          <a:prstGeom prst="line">
            <a:avLst/>
          </a:prstGeom>
          <a:ln w="19050">
            <a:solidFill>
              <a:srgbClr val="3333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908627" y="2709862"/>
            <a:ext cx="0" cy="179388"/>
          </a:xfrm>
          <a:prstGeom prst="line">
            <a:avLst/>
          </a:prstGeom>
          <a:ln w="19050">
            <a:solidFill>
              <a:srgbClr val="3333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3303951" y="3082578"/>
            <a:ext cx="4270010" cy="3523"/>
          </a:xfrm>
          <a:prstGeom prst="line">
            <a:avLst/>
          </a:prstGeom>
          <a:ln w="19050">
            <a:solidFill>
              <a:srgbClr val="3366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3303950" y="2651397"/>
            <a:ext cx="1226" cy="431181"/>
          </a:xfrm>
          <a:prstGeom prst="line">
            <a:avLst/>
          </a:prstGeom>
          <a:ln w="19050">
            <a:solidFill>
              <a:srgbClr val="3366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44224" y="2720975"/>
            <a:ext cx="0" cy="361603"/>
          </a:xfrm>
          <a:prstGeom prst="line">
            <a:avLst/>
          </a:prstGeom>
          <a:ln w="19050">
            <a:solidFill>
              <a:srgbClr val="3366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858000" y="2651397"/>
            <a:ext cx="0" cy="252141"/>
          </a:xfrm>
          <a:prstGeom prst="line">
            <a:avLst/>
          </a:prstGeom>
          <a:ln w="19050">
            <a:solidFill>
              <a:srgbClr val="3366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330824" y="2720975"/>
            <a:ext cx="1" cy="339378"/>
          </a:xfrm>
          <a:prstGeom prst="line">
            <a:avLst/>
          </a:prstGeom>
          <a:ln w="19050">
            <a:solidFill>
              <a:srgbClr val="3366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7573961" y="1239506"/>
            <a:ext cx="1516063" cy="225492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Reasons for not accepting low bid based on the selection below. If Lowest Bid not accepted, the system would display the reason selected in the Explanation Section.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Up Arrow 5" descr="Arrow highlighting the location of the Acquisition method code column. "/>
          <p:cNvSpPr/>
          <p:nvPr/>
        </p:nvSpPr>
        <p:spPr>
          <a:xfrm>
            <a:off x="2577701" y="2743201"/>
            <a:ext cx="329140" cy="783035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620" name="Picture 444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647405"/>
            <a:ext cx="4225925" cy="216287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Up Arrow 43" descr="Arrow highlighting the location of the Low Bid &quot;Yes/No&quot; code column. "/>
          <p:cNvSpPr/>
          <p:nvPr/>
        </p:nvSpPr>
        <p:spPr>
          <a:xfrm>
            <a:off x="7086600" y="2743200"/>
            <a:ext cx="329140" cy="783036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ection highlighting the Low Bid Not Accepted Reason look-up section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114" y="3660053"/>
            <a:ext cx="2951486" cy="2740748"/>
          </a:xfrm>
          <a:prstGeom prst="rect">
            <a:avLst/>
          </a:prstGeom>
          <a:solidFill>
            <a:srgbClr val="C00000"/>
          </a:solidFill>
          <a:ln w="57150">
            <a:solidFill>
              <a:schemeClr val="accent1"/>
            </a:solidFill>
          </a:ln>
        </p:spPr>
      </p:pic>
      <p:sp>
        <p:nvSpPr>
          <p:cNvPr id="2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50199" name="Slide Number Placeholder 501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1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122971" y="271261"/>
            <a:ext cx="8770593" cy="680227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defTabSz="841375" fontAlgn="base">
              <a:spcAft>
                <a:spcPct val="0"/>
              </a:spcAft>
            </a:pP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 810C:  FI$Cal Departments</a:t>
            </a:r>
          </a:p>
        </p:txBody>
      </p:sp>
      <p:pic>
        <p:nvPicPr>
          <p:cNvPr id="54274" name="Picture 2" descr="fe9594b3-1f8e-4b21-b2b7-b42ae269ab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7" y="1155399"/>
            <a:ext cx="8770593" cy="507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 descr="Program navigation for the FI$Cal SCPRS Data Entry section."/>
          <p:cNvSpPr/>
          <p:nvPr/>
        </p:nvSpPr>
        <p:spPr>
          <a:xfrm>
            <a:off x="1828800" y="887930"/>
            <a:ext cx="2362200" cy="71227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 descr="Arrow indicating the Acquisition Sub-Type field."/>
          <p:cNvSpPr/>
          <p:nvPr/>
        </p:nvSpPr>
        <p:spPr>
          <a:xfrm>
            <a:off x="304800" y="3436047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Consulting Services Justification section of the SCPRS Entry page."/>
          <p:cNvSpPr/>
          <p:nvPr/>
        </p:nvSpPr>
        <p:spPr>
          <a:xfrm>
            <a:off x="3657600" y="2590800"/>
            <a:ext cx="3886200" cy="236220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 descr="Arrow indicating the location of the Consulting Services Justification section."/>
          <p:cNvSpPr/>
          <p:nvPr/>
        </p:nvSpPr>
        <p:spPr>
          <a:xfrm>
            <a:off x="6330499" y="480638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88667" y="5421782"/>
            <a:ext cx="349326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Consulting Services Justification</a:t>
            </a:r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85D3B-4A85-4CC6-A9D5-51AD9CD0DBFF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40DB8-26C7-45B7-AFF5-DC8D776B4F4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Form 810E – ERGSO Report Part 1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99481" y="265512"/>
            <a:ext cx="7848600" cy="56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defTabSz="8413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en-US" sz="36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 810E: ERGSO Report </a:t>
            </a:r>
          </a:p>
        </p:txBody>
      </p:sp>
      <p:pic>
        <p:nvPicPr>
          <p:cNvPr id="54274" name="Picture 2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221"/>
            <a:ext cx="7571163" cy="5286733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 dirty="0"/>
              <a:t>May 24, 2021,       OFFICE OF SMALL BUSINESS AND DVBE SERVICES, DGS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4B719-3801-48F1-B7C7-41331670D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Form 810E – ERGSO Report Part 2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472442" y="435994"/>
            <a:ext cx="8991600" cy="56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defTabSz="8413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en-US" sz="36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 810E: ERGSO Report</a:t>
            </a:r>
          </a:p>
        </p:txBody>
      </p:sp>
      <p:sp useBgFill="1">
        <p:nvSpPr>
          <p:cNvPr id="5632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29768" y="1219200"/>
            <a:ext cx="8686800" cy="4800600"/>
          </a:xfrm>
        </p:spPr>
        <p:txBody>
          <a:bodyPr lIns="91427" tIns="45714" rIns="91427" bIns="45714">
            <a:noAutofit/>
          </a:bodyPr>
          <a:lstStyle/>
          <a:p>
            <a:pPr marL="0" indent="0" defTabSz="992188" eaLnBrk="1" hangingPunct="1">
              <a:buNone/>
            </a:pPr>
            <a:r>
              <a:rPr lang="en-US" alt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Contract Code Section 10111 </a:t>
            </a:r>
          </a:p>
          <a:p>
            <a:pPr marL="0" indent="0" defTabSz="992188" eaLnBrk="1" hangingPunct="1">
              <a:buNone/>
            </a:pPr>
            <a:r>
              <a:rPr lang="en-US" alt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voluntarily provided contract dollars by business owners on:</a:t>
            </a:r>
          </a:p>
          <a:p>
            <a:pPr marL="90488" lvl="1" indent="422275" defTabSz="992188" fontAlgn="base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Ethnicity</a:t>
            </a:r>
          </a:p>
          <a:p>
            <a:pPr marL="90488" lvl="1" indent="422275" defTabSz="992188" fontAlgn="base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Race</a:t>
            </a:r>
          </a:p>
          <a:p>
            <a:pPr marL="90488" lvl="1" indent="422275" defTabSz="992188" fontAlgn="base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Gender</a:t>
            </a:r>
          </a:p>
          <a:p>
            <a:pPr marL="90488" lvl="1" indent="422275" defTabSz="992188" fontAlgn="base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Sexual orientation </a:t>
            </a:r>
          </a:p>
          <a:p>
            <a:pPr marL="0" indent="0" defTabSz="992188">
              <a:buNone/>
            </a:pPr>
            <a:r>
              <a:rPr lang="en-US" alt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received on </a:t>
            </a:r>
            <a:r>
              <a:rPr lang="en-US" altLang="en-US" sz="2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 Statistical Data Sheets (VSDS) </a:t>
            </a:r>
          </a:p>
          <a:p>
            <a:pPr marL="0" indent="0" defTabSz="992188">
              <a:buNone/>
            </a:pPr>
            <a:r>
              <a:rPr lang="en-US" alt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save VSDS in procurement files, save all of them separately! </a:t>
            </a:r>
          </a:p>
          <a:p>
            <a:pPr marL="0" indent="0" defTabSz="992188">
              <a:buNone/>
            </a:pPr>
            <a:r>
              <a:rPr lang="en-US" altLang="en-U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FI$Cal Departments:</a:t>
            </a:r>
          </a:p>
          <a:p>
            <a:pPr defTabSz="992188">
              <a:buFont typeface="Wingdings" panose="05000000000000000000" pitchFamily="2" charset="2"/>
              <a:buChar char="§"/>
            </a:pPr>
            <a:r>
              <a:rPr lang="en-US" alt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Buyers enter VSDS data entered on the </a:t>
            </a:r>
            <a:r>
              <a:rPr lang="en-US" altLang="en-US" sz="2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ERGSO Data Entry Page</a:t>
            </a:r>
          </a:p>
          <a:p>
            <a:pPr defTabSz="992188" eaLnBrk="1" hangingPunct="1">
              <a:buFont typeface="Wingdings" panose="05000000000000000000" pitchFamily="2" charset="2"/>
              <a:buChar char="§"/>
            </a:pPr>
            <a:r>
              <a:rPr lang="en-US" alt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 will aggregate the data for department/state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 dirty="0"/>
              <a:t>May 24, 2021,       OFFICE OF SMALL BUSINESS AND DVBE SERVICES, DGS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AA13D-A1F0-473E-B73B-9E700CB65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Voluntary Statistical Data Sheet (VSDS)</a:t>
            </a:r>
          </a:p>
        </p:txBody>
      </p:sp>
      <p:sp>
        <p:nvSpPr>
          <p:cNvPr id="58371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2714625"/>
            <a:ext cx="138112" cy="1428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0" tIns="42105" rIns="84210" bIns="42105" anchor="ctr"/>
          <a:lstStyle>
            <a:lvl1pPr defTabSz="8413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8372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4643438"/>
            <a:ext cx="138112" cy="1428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0" tIns="42105" rIns="84210" bIns="42105" anchor="ctr"/>
          <a:lstStyle>
            <a:lvl1pPr defTabSz="8413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8373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813" y="5286375"/>
            <a:ext cx="138112" cy="1428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0" tIns="42105" rIns="84210" bIns="42105" anchor="ctr"/>
          <a:lstStyle>
            <a:lvl1pPr defTabSz="8413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8374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929313"/>
            <a:ext cx="138113" cy="1428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0" tIns="42105" rIns="84210" bIns="42105" anchor="ctr"/>
          <a:lstStyle>
            <a:lvl1pPr defTabSz="8413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8375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075" y="6215063"/>
            <a:ext cx="831850" cy="2143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0" tIns="42105" rIns="84210" bIns="42105" anchor="ctr"/>
          <a:lstStyle>
            <a:lvl1pPr defTabSz="8413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50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8377" name="Text Box 3"/>
          <p:cNvSpPr txBox="1">
            <a:spLocks noChangeArrowheads="1"/>
          </p:cNvSpPr>
          <p:nvPr/>
        </p:nvSpPr>
        <p:spPr bwMode="auto">
          <a:xfrm>
            <a:off x="247587" y="336188"/>
            <a:ext cx="8555037" cy="58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defTabSz="8413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Voluntary Statistical Data Sheet (VSDS) </a:t>
            </a:r>
          </a:p>
        </p:txBody>
      </p:sp>
      <p:pic>
        <p:nvPicPr>
          <p:cNvPr id="4" name="Picture 3" descr="Screenshot of the Voluntary Statistical Data Sheet (VSDS) page highlighting the Ethnicity/Minority Classification section.">
            <a:extLst>
              <a:ext uri="{FF2B5EF4-FFF2-40B4-BE49-F238E27FC236}">
                <a16:creationId xmlns:a16="http://schemas.microsoft.com/office/drawing/2014/main" id="{FE6A2B6C-EBEB-4E16-B0F3-19DE5CBE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3836150" cy="4957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Screenshot of the Voluntary Statistical Data Sheet (VSDS) page highlighting the Race, Gender, and Sexual Orientation Classification sections.">
            <a:extLst>
              <a:ext uri="{FF2B5EF4-FFF2-40B4-BE49-F238E27FC236}">
                <a16:creationId xmlns:a16="http://schemas.microsoft.com/office/drawing/2014/main" id="{62257B24-B154-460F-8184-F56D15922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647" y="1143000"/>
            <a:ext cx="4657297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 dirty="0"/>
              <a:t>May 24, 2021,       OFFICE OF SMALL BUSINESS AND DVBE SERVICES, DGS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98F69C-1351-4838-A14C-B70AC4C2D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FI$Cal</a:t>
            </a:r>
            <a:r>
              <a:rPr lang="en-US" dirty="0">
                <a:solidFill>
                  <a:schemeClr val="bg1"/>
                </a:solidFill>
              </a:rPr>
              <a:t> and SCPRS – ERGSO Data Entry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100584" y="248207"/>
            <a:ext cx="8904732" cy="56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defTabSz="8413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en-US" sz="36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FI$Cal and SCPRS - ERGSO Data Entry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352" y="870406"/>
            <a:ext cx="763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Fi$Cal Buyers and SCPRS Processors can entry VSDS data on this page</a:t>
            </a:r>
          </a:p>
        </p:txBody>
      </p:sp>
      <p:pic>
        <p:nvPicPr>
          <p:cNvPr id="7" name="Picture 6" descr="Screenshot of the ERGSO Data Entry page."/>
          <p:cNvPicPr/>
          <p:nvPr/>
        </p:nvPicPr>
        <p:blipFill>
          <a:blip r:embed="rId3"/>
          <a:stretch>
            <a:fillRect/>
          </a:stretch>
        </p:blipFill>
        <p:spPr>
          <a:xfrm>
            <a:off x="236220" y="1555004"/>
            <a:ext cx="8572500" cy="47945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Oval 2" descr="Menu navigation showing the location of the ERGSO Data Entry page."/>
          <p:cNvSpPr/>
          <p:nvPr/>
        </p:nvSpPr>
        <p:spPr>
          <a:xfrm>
            <a:off x="2094707" y="1306909"/>
            <a:ext cx="2286000" cy="77152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 descr="Location of the ERGSO Entry Page highlighting what Business Unit is adding the ERGSO entry."/>
          <p:cNvSpPr/>
          <p:nvPr/>
        </p:nvSpPr>
        <p:spPr>
          <a:xfrm>
            <a:off x="152400" y="2049710"/>
            <a:ext cx="2980397" cy="92209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87353" y="2389382"/>
            <a:ext cx="312136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Enter data for another VSDS</a:t>
            </a:r>
          </a:p>
        </p:txBody>
      </p:sp>
      <p:sp>
        <p:nvSpPr>
          <p:cNvPr id="8" name="Oval 7" descr="Location of the buttons to add/remove a VSDS entry."/>
          <p:cNvSpPr/>
          <p:nvPr/>
        </p:nvSpPr>
        <p:spPr>
          <a:xfrm>
            <a:off x="7543800" y="2895600"/>
            <a:ext cx="685800" cy="53340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 dirty="0"/>
              <a:t>May 24, 2021,       OFFICE OF SMALL BUSINESS AND DVBE SERVICES, DGS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477000"/>
            <a:ext cx="685800" cy="288925"/>
          </a:xfrm>
        </p:spPr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873E-B69E-47F0-886A-7E31E6F37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Form 810A I-Bond</a:t>
            </a:r>
            <a:r>
              <a:rPr lang="en-US" baseline="0" dirty="0">
                <a:solidFill>
                  <a:schemeClr val="bg1"/>
                </a:solidFill>
              </a:rPr>
              <a:t> Activity Report Part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367329" y="422964"/>
            <a:ext cx="8543544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210" tIns="42105" rIns="84210" bIns="42105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41375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en-US" sz="36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 810A I-Bond Activity Report</a:t>
            </a:r>
          </a:p>
        </p:txBody>
      </p:sp>
      <p:pic>
        <p:nvPicPr>
          <p:cNvPr id="55298" name="Picture 2" descr="image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7" y="1600200"/>
            <a:ext cx="8476988" cy="457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 descr="Arrow indicating the location of the I-Bond Name."/>
          <p:cNvSpPr/>
          <p:nvPr/>
        </p:nvSpPr>
        <p:spPr>
          <a:xfrm>
            <a:off x="5562600" y="2895600"/>
            <a:ext cx="978408" cy="346548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65323" y="2907268"/>
            <a:ext cx="1828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I-Bond Name</a:t>
            </a:r>
          </a:p>
        </p:txBody>
      </p:sp>
      <p:sp>
        <p:nvSpPr>
          <p:cNvPr id="7" name="Oval 6" descr="Location of the column containing the total DVBE participation percentage on the specific I-Bond."/>
          <p:cNvSpPr/>
          <p:nvPr/>
        </p:nvSpPr>
        <p:spPr>
          <a:xfrm>
            <a:off x="3733800" y="4222312"/>
            <a:ext cx="725398" cy="25439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71800" y="4648200"/>
            <a:ext cx="224640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DVBE Participation</a:t>
            </a:r>
          </a:p>
        </p:txBody>
      </p:sp>
      <p:sp>
        <p:nvSpPr>
          <p:cNvPr id="12" name="Oval 11" descr="Location of the column containing the total SB participation percentage on the specific I-Bond."/>
          <p:cNvSpPr/>
          <p:nvPr/>
        </p:nvSpPr>
        <p:spPr>
          <a:xfrm>
            <a:off x="8003996" y="4476710"/>
            <a:ext cx="726974" cy="43819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0" y="4961607"/>
            <a:ext cx="1828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SB Participation</a:t>
            </a:r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0" y="6459786"/>
            <a:ext cx="7924799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477000"/>
            <a:ext cx="990600" cy="304801"/>
          </a:xfrm>
        </p:spPr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CD85F9-A9F2-453B-AB29-3BC2F855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6605"/>
            <a:ext cx="8534400" cy="780196"/>
          </a:xfrm>
        </p:spPr>
        <p:txBody>
          <a:bodyPr>
            <a:normAutofit fontScale="90000"/>
          </a:bodyPr>
          <a:lstStyle/>
          <a:p>
            <a:pPr defTabSz="841375" fontAlgn="base">
              <a:spcAft>
                <a:spcPct val="0"/>
              </a:spcAft>
            </a:pPr>
            <a:r>
              <a:rPr lang="en-US" altLang="en-US" sz="4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810A I-Bond Activity Report</a:t>
            </a:r>
            <a:r>
              <a:rPr lang="en-US" altLang="en-US" sz="4200" b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2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38034A-2E27-407A-B031-64A7C58F6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381999" cy="4116494"/>
          </a:xfrm>
        </p:spPr>
        <p:txBody>
          <a:bodyPr>
            <a:normAutofit fontScale="77500" lnSpcReduction="20000"/>
          </a:bodyPr>
          <a:lstStyle/>
          <a:p>
            <a:pPr marL="0" indent="0" defTabSz="992188">
              <a:lnSpc>
                <a:spcPct val="150000"/>
              </a:lnSpc>
              <a:buNone/>
            </a:pPr>
            <a:r>
              <a:rPr lang="en-US" altLang="en-US" sz="2600" b="1" dirty="0">
                <a:solidFill>
                  <a:schemeClr val="accent2"/>
                </a:solidFill>
                <a:latin typeface="+mj-lt"/>
              </a:rPr>
              <a:t>Infrastructure Bond Acts of 2006  </a:t>
            </a:r>
          </a:p>
          <a:p>
            <a:pPr marL="0" indent="0" defTabSz="992188">
              <a:lnSpc>
                <a:spcPct val="150000"/>
              </a:lnSpc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Highway Safety Traffic Reduction, Air Quality and Port Security Bond Act.</a:t>
            </a:r>
          </a:p>
          <a:p>
            <a:pPr marL="0" indent="0" defTabSz="992188" eaLnBrk="1" hangingPunct="1">
              <a:lnSpc>
                <a:spcPct val="150000"/>
              </a:lnSpc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Housing and Emergency Shelter Trust Fund Act.</a:t>
            </a:r>
          </a:p>
          <a:p>
            <a:pPr marL="0" indent="0" defTabSz="992188" eaLnBrk="1" hangingPunct="1">
              <a:lnSpc>
                <a:spcPct val="150000"/>
              </a:lnSpc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Kindergarten-University Public Education Facilities Bond Act.</a:t>
            </a:r>
          </a:p>
          <a:p>
            <a:pPr marL="0" indent="0" defTabSz="992188" eaLnBrk="1" hangingPunct="1">
              <a:lnSpc>
                <a:spcPct val="150000"/>
              </a:lnSpc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Disaster Preparedness and Flood Prevention Bond Act.</a:t>
            </a:r>
          </a:p>
          <a:p>
            <a:pPr marL="0" indent="0" defTabSz="992188" eaLnBrk="1" hangingPunct="1">
              <a:lnSpc>
                <a:spcPct val="150000"/>
              </a:lnSpc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Safe Drinking Water, Water Quality and Supply, Flood Control, River and Coastal Protection Bond Act. 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BB44F4-B215-430D-AC85-CF2E7DE1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459786"/>
            <a:ext cx="7848599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2090C9-F092-4247-BF6E-E8902E07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553200"/>
            <a:ext cx="838200" cy="228600"/>
          </a:xfrm>
        </p:spPr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 useBgFill="1"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924799" cy="454977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end of the training, you should know…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Why and which reports are required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Upcoming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FI$Cal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data is captured/reported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to do if you need to revise the data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to contact with questions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to run your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85D3B-4A85-4CC6-A9D5-51AD9CD0DBFF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76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CD85F9-A9F2-453B-AB29-3BC2F855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6605"/>
            <a:ext cx="8534400" cy="780196"/>
          </a:xfrm>
        </p:spPr>
        <p:txBody>
          <a:bodyPr>
            <a:normAutofit fontScale="90000"/>
          </a:bodyPr>
          <a:lstStyle/>
          <a:p>
            <a:pPr defTabSz="841375" fontAlgn="base">
              <a:spcAft>
                <a:spcPct val="0"/>
              </a:spcAft>
            </a:pPr>
            <a:r>
              <a:rPr lang="en-US" altLang="en-US" sz="4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810A I-Bond Activity Report </a:t>
            </a:r>
            <a:r>
              <a:rPr lang="en-US" alt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38034A-2E27-407A-B031-64A7C58F6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381999" cy="4116494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Government Code 14838.1 (f)</a:t>
            </a:r>
          </a:p>
          <a:p>
            <a:pPr>
              <a:defRPr/>
            </a:pPr>
            <a:endParaRPr lang="en-US" sz="22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91440" lvl="1" indent="-91440" defTabSz="992188" eaLnBrk="1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25 percent Small Business participation goal in all contracts financed with the proceeds of the infrastructure related bond acts of 2006</a:t>
            </a:r>
          </a:p>
          <a:p>
            <a:pPr marL="91440" lvl="1" indent="-91440" defTabSz="992188" eaLnBrk="1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1" indent="-91440" defTabSz="992188" eaLnBrk="1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An Improvement Plan is required when the SB participation goal for I-Bond contracts is not met </a:t>
            </a:r>
          </a:p>
          <a:p>
            <a:pPr marL="0" lvl="1" indent="0" defTabSz="992188" eaLnBrk="1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None/>
              <a:defRPr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BB44F4-B215-430D-AC85-CF2E7DE1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459786"/>
            <a:ext cx="7848599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2090C9-F092-4247-BF6E-E8902E07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477000"/>
            <a:ext cx="914400" cy="288925"/>
          </a:xfrm>
        </p:spPr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47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399" y="46707"/>
            <a:ext cx="7494963" cy="918882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for FI$Cal Users Resources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1506786"/>
            <a:ext cx="8915399" cy="458921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b="1" dirty="0">
                <a:hlinkClick r:id="rId4"/>
              </a:rPr>
              <a:t>CAR FAQs for FI$Cal &amp; SCPRS Users</a:t>
            </a:r>
            <a:r>
              <a:rPr lang="en-US" sz="2800" b="1" dirty="0"/>
              <a:t> (May 2020)</a:t>
            </a:r>
          </a:p>
          <a:p>
            <a:r>
              <a:rPr lang="en-US" sz="2800" b="1" dirty="0">
                <a:hlinkClick r:id="rId5"/>
              </a:rPr>
              <a:t>CAR Reporting Training for </a:t>
            </a:r>
            <a:r>
              <a:rPr lang="en-US" sz="2800" b="1" dirty="0" err="1">
                <a:hlinkClick r:id="rId5"/>
              </a:rPr>
              <a:t>FI$Cal</a:t>
            </a:r>
            <a:r>
              <a:rPr lang="en-US" sz="2800" b="1" dirty="0"/>
              <a:t> ,PPT(April 2019)</a:t>
            </a:r>
          </a:p>
          <a:p>
            <a:r>
              <a:rPr lang="en-US" sz="2800" b="1" dirty="0" err="1">
                <a:hlinkClick r:id="rId6"/>
              </a:rPr>
              <a:t>FI$Cal</a:t>
            </a:r>
            <a:r>
              <a:rPr lang="en-US" sz="2800" b="1" dirty="0">
                <a:hlinkClick r:id="rId6"/>
              </a:rPr>
              <a:t>/SCPRS User's Guide to CAR Reporting</a:t>
            </a:r>
            <a:r>
              <a:rPr lang="en-US" sz="2800" b="1" dirty="0"/>
              <a:t> (May 2019)</a:t>
            </a:r>
          </a:p>
          <a:p>
            <a:r>
              <a:rPr lang="en-US" sz="2800" b="1" dirty="0">
                <a:hlinkClick r:id="rId7"/>
              </a:rPr>
              <a:t>Running the CAR Reports (Form 810 Reports) in FI$Cal Job Aid</a:t>
            </a:r>
            <a:r>
              <a:rPr lang="en-US" sz="2800" b="1" dirty="0"/>
              <a:t> (May 2019)</a:t>
            </a:r>
          </a:p>
          <a:p>
            <a:r>
              <a:rPr lang="en-US" sz="2800" b="1" dirty="0">
                <a:hlinkClick r:id="rId8"/>
              </a:rPr>
              <a:t>Running and Using a Department's Data Validation Query Job Aid</a:t>
            </a:r>
            <a:r>
              <a:rPr lang="en-US" sz="2800" b="1" dirty="0"/>
              <a:t> (May 2019)</a:t>
            </a:r>
          </a:p>
          <a:p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lvl="1" indent="-309563" defTabSz="992188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67601" y="6492875"/>
            <a:ext cx="914400" cy="288925"/>
          </a:xfrm>
        </p:spPr>
        <p:txBody>
          <a:bodyPr/>
          <a:lstStyle/>
          <a:p>
            <a:pPr>
              <a:defRPr/>
            </a:pPr>
            <a:fld id="{16285D3B-4A85-4CC6-A9D5-51AD9CD0DBFF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29D66F-4BE6-493C-BB94-13C49BCD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33400"/>
            <a:ext cx="75438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Important!</a:t>
            </a:r>
            <a:br>
              <a:rPr lang="en-US" sz="4800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8C7389-8ED5-47B6-9BE5-70182F638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7400"/>
            <a:ext cx="7391400" cy="381169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OSDS and all reporting departments to SAVE all reports for their own records!</a:t>
            </a:r>
          </a:p>
          <a:p>
            <a:pPr marL="0" indent="0" algn="ctr">
              <a:buNone/>
              <a:defRPr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FI$Cal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all BU reports will display who ran the report, the date/time stamp, and type of report.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8910E4-0D31-406B-8B85-956E682F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59786"/>
            <a:ext cx="7619999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EA095C-2726-4814-A99F-AFD43737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7601" y="6492875"/>
            <a:ext cx="914400" cy="288925"/>
          </a:xfrm>
        </p:spPr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29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116F-724E-47DA-9CAE-8F56FF399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101840" cy="932596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Letter</a:t>
            </a:r>
            <a:endParaRPr lang="en-US" sz="4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98BC52-9DF7-4F3C-8E33-4653F6A42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7985761" cy="4572000"/>
          </a:xfrm>
        </p:spPr>
        <p:txBody>
          <a:bodyPr>
            <a:normAutofit fontScale="77500" lnSpcReduction="20000"/>
          </a:bodyPr>
          <a:lstStyle/>
          <a:p>
            <a:pPr marL="373063" indent="-373063" defTabSz="992188">
              <a:buNone/>
              <a:defRPr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Non-FI$Cal Departments are required to submit a Cover Letter.</a:t>
            </a:r>
          </a:p>
          <a:p>
            <a:pPr marL="373063" indent="-373063" defTabSz="992188">
              <a:buNone/>
              <a:defRPr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FI$Cal departments submit to OSDS only if:</a:t>
            </a:r>
          </a:p>
          <a:p>
            <a:pPr defTabSz="992188"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Reporting for multiple BUs</a:t>
            </a:r>
          </a:p>
          <a:p>
            <a:pPr marL="401638" indent="-401638" defTabSz="992188"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Submitting an Improvement Plan because your department did not meet its goal(s) </a:t>
            </a:r>
          </a:p>
          <a:p>
            <a:pPr defTabSz="992188"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If you need to revise your report</a:t>
            </a:r>
            <a:endParaRPr lang="en-US" sz="2600" dirty="0"/>
          </a:p>
          <a:p>
            <a:pPr marL="373063" indent="-373063" defTabSz="992188">
              <a:buNone/>
              <a:defRPr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Include:</a:t>
            </a:r>
          </a:p>
          <a:p>
            <a:pPr marL="0" indent="-292608" defTabSz="992188" fontAlgn="base">
              <a:lnSpc>
                <a:spcPct val="70000"/>
              </a:lnSpc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multiple BUs, specify what BUs are included in the report </a:t>
            </a:r>
          </a:p>
          <a:p>
            <a:pPr marL="0" indent="-292608" defTabSz="992188" fontAlgn="base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analysis of trends and any anomalies in the SB/MB or DVBE participation. </a:t>
            </a:r>
          </a:p>
          <a:p>
            <a:pPr marL="0" indent="-292608" defTabSz="992188" fontAlgn="base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 of progress on all prior year Improvement Plan items  enacted and their effect on current participation goals.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F148C-81F4-47E0-BC7D-87CFCE49F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459786"/>
            <a:ext cx="7543799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3098B-4F72-43B9-A035-957819798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1" y="6400801"/>
            <a:ext cx="914400" cy="457200"/>
          </a:xfrm>
        </p:spPr>
        <p:txBody>
          <a:bodyPr/>
          <a:lstStyle/>
          <a:p>
            <a:pPr>
              <a:defRPr/>
            </a:pPr>
            <a:fld id="{16285D3B-4A85-4CC6-A9D5-51AD9CD0DBFF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170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A526-E24B-45F0-AD14-CFD8AE73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Improvement Plan</a:t>
            </a:r>
            <a:r>
              <a:rPr lang="en-US" baseline="0" dirty="0">
                <a:solidFill>
                  <a:schemeClr val="bg1"/>
                </a:solidFill>
              </a:rPr>
              <a:t>(s)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748" name="Text Box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2588"/>
            <a:ext cx="9144000" cy="56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defTabSz="8413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13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13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137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1375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1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en-US" sz="3600" b="1" spc="-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Improvement Plan(s)</a:t>
            </a:r>
          </a:p>
        </p:txBody>
      </p:sp>
      <p:sp useBgFill="1"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60723"/>
            <a:ext cx="7924800" cy="4606677"/>
          </a:xfrm>
        </p:spPr>
        <p:txBody>
          <a:bodyPr lIns="91427" tIns="45714" rIns="91427" bIns="45714">
            <a:normAutofit fontScale="92500" lnSpcReduction="10000"/>
          </a:bodyPr>
          <a:lstStyle/>
          <a:p>
            <a:pPr marL="0" indent="4763" defTabSz="992188">
              <a:lnSpc>
                <a:spcPct val="80000"/>
              </a:lnSpc>
              <a:buNone/>
            </a:pPr>
            <a:r>
              <a:rPr lang="en-US" alt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FY___ Department/Division/Office</a:t>
            </a:r>
          </a:p>
          <a:p>
            <a:pPr marL="571500" lvl="0" indent="-571500">
              <a:buClrTx/>
              <a:buFont typeface="+mj-lt"/>
              <a:buAutoNum type="romanLcPeriod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reportable, non-reportable, and other contracts </a:t>
            </a:r>
          </a:p>
          <a:p>
            <a:pPr marL="571500" lvl="0" indent="-571500">
              <a:buClrTx/>
              <a:buFont typeface="+mj-lt"/>
              <a:buAutoNum type="romanLcPeriod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why your SB and/or DVBE participation goal was not achieved.  </a:t>
            </a:r>
          </a:p>
          <a:p>
            <a:pPr marL="571500" lvl="0" indent="-571500">
              <a:buClrTx/>
              <a:buFont typeface="+mj-lt"/>
              <a:buAutoNum type="romanLcPeriod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improve contracting opportunities for SB/DVBE</a:t>
            </a:r>
          </a:p>
          <a:p>
            <a:pPr marL="571500" lvl="0" indent="-571500">
              <a:buClrTx/>
              <a:buFont typeface="+mj-lt"/>
              <a:buAutoNum type="romanLcPeriod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Summary</a:t>
            </a:r>
          </a:p>
          <a:p>
            <a:pPr marL="571500" lvl="0" indent="-571500">
              <a:buClrTx/>
              <a:buFont typeface="+mj-lt"/>
              <a:buAutoNum type="romanLcPeriod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comments/challenges</a:t>
            </a:r>
          </a:p>
          <a:p>
            <a:pPr marL="571500" lvl="0" indent="-571500">
              <a:buClrTx/>
              <a:buFont typeface="+mj-lt"/>
              <a:buAutoNum type="romanLcPeriod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marL="0" lvl="0" indent="0">
              <a:buClrTx/>
              <a:buNone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Tx/>
              <a:buNone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 to fillable form: </a:t>
            </a:r>
          </a:p>
          <a:p>
            <a:pPr marL="0" lvl="0" indent="0">
              <a:buClrTx/>
              <a:buNone/>
            </a:pPr>
            <a:r>
              <a:rPr lang="fr-FR" sz="2400" dirty="0">
                <a:hlinkClick r:id="rId3"/>
              </a:rPr>
              <a:t>SB/DVBE Participation Improvement Plan</a:t>
            </a:r>
            <a:r>
              <a:rPr lang="fr-FR" sz="2400" dirty="0"/>
              <a:t> (PDF)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89088" y="151254"/>
            <a:ext cx="8534400" cy="657225"/>
          </a:xfrm>
        </p:spPr>
        <p:txBody>
          <a:bodyPr lIns="84216" tIns="42108" rIns="84216" bIns="42108">
            <a:noAutofit/>
          </a:bodyPr>
          <a:lstStyle/>
          <a:p>
            <a:pPr algn="ctr"/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OSDS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072" y="941370"/>
            <a:ext cx="276229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CAR Report Questions:</a:t>
            </a:r>
          </a:p>
        </p:txBody>
      </p:sp>
      <p:sp useBgFill="1"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464449"/>
            <a:ext cx="7696200" cy="2316385"/>
          </a:xfrm>
        </p:spPr>
        <p:txBody>
          <a:bodyPr lIns="91427" tIns="45714" rIns="91427" bIns="45714">
            <a:normAutofit fontScale="85000" lnSpcReduction="20000"/>
          </a:bodyPr>
          <a:lstStyle/>
          <a:p>
            <a:pPr marL="0" indent="0" algn="ctr" defTabSz="992188" eaLnBrk="1" hangingPunct="1">
              <a:lnSpc>
                <a:spcPct val="80000"/>
              </a:lnSpc>
              <a:buFontTx/>
              <a:buNone/>
              <a:defRPr/>
            </a:pPr>
            <a:r>
              <a:rPr lang="en-US" sz="2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OSDSReports@dgs.ca.gov</a:t>
            </a:r>
            <a:r>
              <a:rPr lang="en-US" sz="2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 defTabSz="992188" eaLnBrk="1" hangingPunct="1">
              <a:lnSpc>
                <a:spcPct val="80000"/>
              </a:lnSpc>
              <a:buFontTx/>
              <a:buNone/>
              <a:defRPr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(916) 375-4940</a:t>
            </a:r>
          </a:p>
          <a:p>
            <a:pPr marL="0" indent="0" algn="ctr" defTabSz="992188" eaLnBrk="1" hangingPunct="1">
              <a:lnSpc>
                <a:spcPct val="80000"/>
              </a:lnSpc>
              <a:buFontTx/>
              <a:buNone/>
              <a:defRPr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92188" eaLnBrk="1" hangingPunct="1">
              <a:lnSpc>
                <a:spcPct val="80000"/>
              </a:lnSpc>
              <a:buFontTx/>
              <a:buNone/>
              <a:defRPr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Mamta Srivastava, OSDS Research Specialist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 defTabSz="992188" eaLnBrk="1" hangingPunct="1">
              <a:lnSpc>
                <a:spcPct val="80000"/>
              </a:lnSpc>
              <a:buFontTx/>
              <a:buNone/>
              <a:defRPr/>
            </a:pPr>
            <a:r>
              <a:rPr lang="en-US" sz="2600" b="1" u="sng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Mamta.srivastava@dgs.ca.gov</a:t>
            </a:r>
            <a:r>
              <a:rPr lang="en-US" sz="2600" b="1" u="sng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 defTabSz="992188" eaLnBrk="1" hangingPunct="1">
              <a:lnSpc>
                <a:spcPct val="80000"/>
              </a:lnSpc>
              <a:buFontTx/>
              <a:buNone/>
              <a:defRPr/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(916) 883-3578</a:t>
            </a:r>
          </a:p>
          <a:p>
            <a:pPr marL="0" indent="0" defTabSz="992188" eaLnBrk="1" hangingPunct="1">
              <a:lnSpc>
                <a:spcPct val="80000"/>
              </a:lnSpc>
              <a:buFontTx/>
              <a:buNone/>
              <a:defRPr/>
            </a:pPr>
            <a:endParaRPr lang="en-US" sz="2900" b="1" dirty="0">
              <a:cs typeface="Arial" pitchFamily="34" charset="0"/>
            </a:endParaRPr>
          </a:p>
          <a:p>
            <a:pPr marL="373063" indent="-373063" defTabSz="992188" eaLnBrk="1" hangingPunct="1">
              <a:lnSpc>
                <a:spcPct val="80000"/>
              </a:lnSpc>
              <a:buFontTx/>
              <a:buNone/>
              <a:defRPr/>
            </a:pPr>
            <a:endParaRPr lang="en-US" sz="1400" b="1" dirty="0">
              <a:latin typeface="Goudy Old Style" pitchFamily="18" charset="0"/>
            </a:endParaRPr>
          </a:p>
          <a:p>
            <a:pPr marL="373063" indent="-373063" defTabSz="992188" eaLnBrk="1" hangingPunct="1">
              <a:lnSpc>
                <a:spcPct val="80000"/>
              </a:lnSpc>
              <a:buFontTx/>
              <a:buNone/>
              <a:defRPr/>
            </a:pPr>
            <a:endParaRPr lang="en-US" sz="1400" b="1" dirty="0">
              <a:latin typeface="Goudy Old Style" pitchFamily="18" charset="0"/>
            </a:endParaRPr>
          </a:p>
          <a:p>
            <a:pPr marL="373063" indent="-373063" defTabSz="992188" eaLnBrk="1" hangingPunct="1">
              <a:lnSpc>
                <a:spcPct val="80000"/>
              </a:lnSpc>
              <a:buFontTx/>
              <a:buNone/>
              <a:defRPr/>
            </a:pPr>
            <a:endParaRPr lang="en-US" sz="1400" b="1" dirty="0">
              <a:latin typeface="Goudy Old Style" pitchFamily="18" charset="0"/>
            </a:endParaRPr>
          </a:p>
          <a:p>
            <a:pPr marL="373063" indent="-373063" defTabSz="992188" eaLnBrk="1" hangingPunct="1">
              <a:lnSpc>
                <a:spcPct val="80000"/>
              </a:lnSpc>
              <a:buFontTx/>
              <a:buNone/>
              <a:defRPr/>
            </a:pPr>
            <a:endParaRPr lang="en-US" sz="1400" b="1" dirty="0">
              <a:latin typeface="Goudy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504" y="3733800"/>
            <a:ext cx="345479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Improvement Plan Questions: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4191000"/>
            <a:ext cx="5215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992188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Brooke Droege, Outreach Manager 	</a:t>
            </a:r>
          </a:p>
          <a:p>
            <a:pPr marL="0" indent="0" algn="ctr" defTabSz="992188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u="sng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Brooke.droege@dgs.ca.gov</a:t>
            </a:r>
            <a:r>
              <a:rPr lang="en-US" sz="2000" b="1" u="sng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 defTabSz="992188"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992188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(916) 375-4394</a:t>
            </a:r>
          </a:p>
        </p:txBody>
      </p:sp>
      <p:sp>
        <p:nvSpPr>
          <p:cNvPr id="326661" name="Rectangle 10"/>
          <p:cNvSpPr>
            <a:spLocks noChangeArrowheads="1"/>
          </p:cNvSpPr>
          <p:nvPr/>
        </p:nvSpPr>
        <p:spPr bwMode="auto">
          <a:xfrm>
            <a:off x="603504" y="5334000"/>
            <a:ext cx="8159496" cy="94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198" tIns="42099" rIns="84198" bIns="42099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For reports requirements, forms, and instructions, please go to: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en-US" b="1" dirty="0">
                <a:solidFill>
                  <a:srgbClr val="333399"/>
                </a:solidFill>
                <a:latin typeface="+mj-lt"/>
                <a:ea typeface="ＭＳ Ｐゴシック" pitchFamily="34" charset="-128"/>
                <a:hlinkClick r:id="rId6"/>
              </a:rPr>
              <a:t>https://www.dgs.ca.gov/PD/Services/Page-Content/Procurement-Division-Services-List-Folder/File-a-Consolidated-Annual-Report</a:t>
            </a:r>
            <a:r>
              <a:rPr lang="en-US" b="1" dirty="0">
                <a:solidFill>
                  <a:srgbClr val="333399"/>
                </a:solidFill>
                <a:latin typeface="+mj-lt"/>
                <a:ea typeface="ＭＳ Ｐゴシック" pitchFamily="34" charset="-128"/>
              </a:rPr>
              <a:t> </a:t>
            </a: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762000" y="26358"/>
            <a:ext cx="7543800" cy="59051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CAR Reporting Deadlines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616876"/>
            <a:ext cx="8877300" cy="5334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8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May,	OSDS conducted 5 training sessions for FI$Cal/SCPRS departments</a:t>
            </a:r>
          </a:p>
          <a:p>
            <a:pPr marL="0" indent="0">
              <a:buNone/>
              <a:defRPr/>
            </a:pPr>
            <a:r>
              <a:rPr lang="en-US" sz="8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4	          OSDS conducts CAR training for FI$Cal departments</a:t>
            </a:r>
          </a:p>
          <a:p>
            <a:pPr marL="0" indent="0">
              <a:buNone/>
              <a:defRPr/>
            </a:pPr>
            <a:r>
              <a:rPr lang="en-US" sz="8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11          OSDS conducts  CAR training for FI$Cal departments</a:t>
            </a:r>
          </a:p>
          <a:p>
            <a:pPr marL="0" indent="0">
              <a:buNone/>
              <a:defRPr/>
            </a:pPr>
            <a:r>
              <a:rPr lang="en-US" sz="8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18          OSDS conducts  CAR training for FI$Cal departments</a:t>
            </a:r>
          </a:p>
          <a:p>
            <a:pPr marL="0" indent="0">
              <a:buNone/>
              <a:defRPr/>
            </a:pPr>
            <a:r>
              <a:rPr lang="en-US" sz="8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          OSDS conducts  CAR training for </a:t>
            </a:r>
            <a:r>
              <a:rPr lang="en-US" sz="8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8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departments</a:t>
            </a:r>
          </a:p>
          <a:p>
            <a:pPr marL="0" indent="0">
              <a:buNone/>
              <a:defRPr/>
            </a:pPr>
            <a:r>
              <a:rPr lang="en-US" sz="8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24          OSDS conducts  CAR training for </a:t>
            </a:r>
            <a:r>
              <a:rPr lang="en-US" sz="8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8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departments</a:t>
            </a:r>
          </a:p>
          <a:p>
            <a:pPr marL="0" indent="0">
              <a:buNone/>
              <a:defRPr/>
            </a:pPr>
            <a:r>
              <a:rPr lang="en-US" sz="8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1 - 30     OSDS sends reminders about upcoming reporting</a:t>
            </a:r>
          </a:p>
          <a:p>
            <a:pPr marL="0" indent="0">
              <a:buNone/>
              <a:defRPr/>
            </a:pPr>
            <a:r>
              <a:rPr lang="en-US" sz="8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1 - 31      BUs run their draft reports, verify against queries/own records</a:t>
            </a:r>
          </a:p>
          <a:p>
            <a:pPr marL="0" indent="0">
              <a:buNone/>
              <a:defRPr/>
            </a:pPr>
            <a:r>
              <a:rPr lang="en-US" sz="8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31	          Last day to request extension from OSDS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85D3B-4A85-4CC6-A9D5-51AD9CD0DBFF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74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762000" y="26358"/>
            <a:ext cx="7543800" cy="59051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 Reporting Deadlines (Cont.)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616876"/>
            <a:ext cx="8877300" cy="5334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85D3B-4A85-4CC6-A9D5-51AD9CD0DBFF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5ADD7ABB-9585-4BDE-B8B8-C5185F7F2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827606"/>
              </p:ext>
            </p:extLst>
          </p:nvPr>
        </p:nvGraphicFramePr>
        <p:xfrm>
          <a:off x="152400" y="762000"/>
          <a:ext cx="8991600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5537">
                  <a:extLst>
                    <a:ext uri="{9D8B030D-6E8A-4147-A177-3AD203B41FA5}">
                      <a16:colId xmlns:a16="http://schemas.microsoft.com/office/drawing/2014/main" val="4235445260"/>
                    </a:ext>
                  </a:extLst>
                </a:gridCol>
                <a:gridCol w="6686063">
                  <a:extLst>
                    <a:ext uri="{9D8B030D-6E8A-4147-A177-3AD203B41FA5}">
                      <a16:colId xmlns:a16="http://schemas.microsoft.com/office/drawing/2014/main" val="2065539677"/>
                    </a:ext>
                  </a:extLst>
                </a:gridCol>
              </a:tblGrid>
              <a:tr h="3528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688996"/>
                  </a:ext>
                </a:extLst>
              </a:tr>
              <a:tr h="411646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 Report DUE DATE (Changed to October 31</a:t>
                      </a:r>
                      <a:r>
                        <a:rPr lang="en-US" sz="2200" b="1" baseline="300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22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FY 2020-21 only)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86769"/>
                  </a:ext>
                </a:extLst>
              </a:tr>
              <a:tr h="1381953">
                <a:tc>
                  <a:txBody>
                    <a:bodyPr/>
                    <a:lstStyle/>
                    <a:p>
                      <a:pPr algn="l"/>
                      <a:endParaRPr lang="en-US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2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OSDS runs and saves all reports, except  extensions</a:t>
                      </a:r>
                    </a:p>
                    <a:p>
                      <a:pPr algn="l"/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827652"/>
                  </a:ext>
                </a:extLst>
              </a:tr>
              <a:tr h="1058517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2 or 3 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run their own final  reports and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SAVE FOR       THEIR RECORDS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9175533"/>
                  </a:ext>
                </a:extLst>
              </a:tr>
              <a:tr h="735082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extension </a:t>
                      </a:r>
                      <a:endParaRPr lang="en-US" sz="22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to run their own report </a:t>
                      </a:r>
                    </a:p>
                    <a:p>
                      <a:pPr algn="l"/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4543"/>
                  </a:ext>
                </a:extLst>
              </a:tr>
              <a:tr h="735082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15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revisions or extension past this date</a:t>
                      </a:r>
                    </a:p>
                    <a:p>
                      <a:pPr algn="l"/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210091"/>
                  </a:ext>
                </a:extLst>
              </a:tr>
              <a:tr h="735082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1, 2022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OSDS publishes the report </a:t>
                      </a:r>
                    </a:p>
                    <a:p>
                      <a:pPr algn="l"/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012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7663"/>
            <a:ext cx="9144000" cy="811212"/>
          </a:xfrm>
        </p:spPr>
        <p:txBody>
          <a:bodyPr lIns="84210" tIns="42105" rIns="84210" bIns="42105" anchor="t">
            <a:normAutofit/>
          </a:bodyPr>
          <a:lstStyle/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</a:rPr>
              <a:t>Other Information            </a:t>
            </a:r>
          </a:p>
        </p:txBody>
      </p:sp>
      <p:sp>
        <p:nvSpPr>
          <p:cNvPr id="65541" name="Rectangle 2"/>
          <p:cNvSpPr txBox="1">
            <a:spLocks noChangeArrowheads="1"/>
          </p:cNvSpPr>
          <p:nvPr/>
        </p:nvSpPr>
        <p:spPr bwMode="auto">
          <a:xfrm>
            <a:off x="792481" y="1084175"/>
            <a:ext cx="8686800" cy="83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/>
          <a:lstStyle>
            <a:lvl1pPr marL="373063" indent="-373063" defTabSz="99218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2188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2188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2188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2188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+mn-lt"/>
              </a:rPr>
              <a:t>For Paper submittal (limited to few departments):</a:t>
            </a:r>
          </a:p>
          <a:p>
            <a:pPr marL="0" indent="0">
              <a:buNone/>
            </a:pPr>
            <a:endParaRPr lang="en-US" altLang="en-US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304800" y="1712390"/>
            <a:ext cx="8534400" cy="250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198" tIns="42099" rIns="84198" bIns="42099">
            <a:spAutoFit/>
          </a:bodyPr>
          <a:lstStyle/>
          <a:p>
            <a:pPr eaLnBrk="0" hangingPunct="0">
              <a:defRPr/>
            </a:pPr>
            <a:endParaRPr lang="en-US" sz="21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ＭＳ Ｐゴシック" pitchFamily="-65" charset="-128"/>
            </a:endParaRPr>
          </a:p>
          <a:p>
            <a:pPr eaLnBrk="0" hangingPunct="0">
              <a:defRPr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rPr>
              <a:t>Preferred!</a:t>
            </a:r>
            <a:r>
              <a:rPr lang="en-US" sz="2400" dirty="0"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rPr>
              <a:t> </a:t>
            </a:r>
          </a:p>
          <a:p>
            <a:pPr eaLnBrk="0" hangingPunct="0">
              <a:defRPr/>
            </a:pPr>
            <a:r>
              <a:rPr lang="en-US" sz="2400" dirty="0"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rPr>
              <a:t>Email to </a:t>
            </a:r>
            <a:r>
              <a:rPr lang="en-US" sz="2800" dirty="0">
                <a:ea typeface="ＭＳ Ｐゴシック" pitchFamily="-65" charset="-128"/>
                <a:hlinkClick r:id="rId3"/>
              </a:rPr>
              <a:t>OSDSReports@dgs.ca.gov</a:t>
            </a:r>
            <a:r>
              <a:rPr lang="en-US" sz="2800" dirty="0">
                <a:ea typeface="ＭＳ Ｐゴシック" pitchFamily="-65" charset="-128"/>
              </a:rPr>
              <a:t>  in PDF and Excel. </a:t>
            </a:r>
          </a:p>
          <a:p>
            <a:pPr eaLnBrk="0" hangingPunct="0">
              <a:defRPr/>
            </a:pPr>
            <a:endParaRPr lang="en-US" sz="2800" dirty="0">
              <a:latin typeface="+mn-lt"/>
              <a:ea typeface="ＭＳ Ｐゴシック" pitchFamily="-65" charset="-128"/>
            </a:endParaRPr>
          </a:p>
          <a:p>
            <a:pPr eaLnBrk="0" hangingPunct="0">
              <a:defRPr/>
            </a:pPr>
            <a:r>
              <a:rPr lang="en-US" sz="2800" dirty="0">
                <a:latin typeface="+mn-lt"/>
                <a:ea typeface="ＭＳ Ｐゴシック" pitchFamily="-65" charset="-128"/>
              </a:rPr>
              <a:t>By mail </a:t>
            </a:r>
            <a:r>
              <a:rPr lang="en-US" sz="2800" b="1" dirty="0">
                <a:solidFill>
                  <a:schemeClr val="accent1"/>
                </a:solidFill>
                <a:latin typeface="+mn-lt"/>
                <a:ea typeface="ＭＳ Ｐゴシック" pitchFamily="-65" charset="-128"/>
              </a:rPr>
              <a:t>(not recommended this year)</a:t>
            </a:r>
            <a:r>
              <a:rPr lang="en-US" sz="21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-65" charset="-128"/>
              </a:rPr>
              <a:t>	</a:t>
            </a:r>
          </a:p>
        </p:txBody>
      </p:sp>
      <p:sp>
        <p:nvSpPr>
          <p:cNvPr id="8" name="Footer Placeholder 8"/>
          <p:cNvSpPr txBox="1">
            <a:spLocks/>
          </p:cNvSpPr>
          <p:nvPr/>
        </p:nvSpPr>
        <p:spPr>
          <a:xfrm>
            <a:off x="533401" y="6459786"/>
            <a:ext cx="7694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 cap="all" baseline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600" dirty="0"/>
              <a:t>May 24, 2021,   OFFICE OF SMALL BUSINESS AND DVBE SERVICES, DGS</a:t>
            </a:r>
          </a:p>
        </p:txBody>
      </p:sp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477000"/>
            <a:ext cx="609600" cy="381000"/>
          </a:xfrm>
          <a:noFill/>
        </p:spPr>
        <p:txBody>
          <a:bodyPr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15FE3B2-AD1C-47EC-9076-CD86E4F69890}" type="slidenum">
              <a:rPr lang="en-US" alt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481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1" y="200745"/>
            <a:ext cx="8305800" cy="685800"/>
          </a:xfrm>
        </p:spPr>
        <p:txBody>
          <a:bodyPr lIns="84216" tIns="42108" rIns="84216" bIns="42108">
            <a:normAutofit/>
          </a:bodyPr>
          <a:lstStyle/>
          <a:p>
            <a:pPr defTabSz="992188"/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Verification/ Validation </a:t>
            </a:r>
          </a:p>
        </p:txBody>
      </p:sp>
      <p:sp useBgFill="1"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7359" y="1066800"/>
            <a:ext cx="8458199" cy="4648200"/>
          </a:xfrm>
        </p:spPr>
        <p:txBody>
          <a:bodyPr lIns="91427" tIns="45714" rIns="91427" bIns="45714">
            <a:normAutofit/>
          </a:bodyPr>
          <a:lstStyle/>
          <a:p>
            <a:pPr marL="0" lvl="1" indent="0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  <a:defRPr/>
            </a:pP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92188">
              <a:buNone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FI$Cal Departments : Can use Data Validation Query :</a:t>
            </a:r>
          </a:p>
          <a:p>
            <a:pPr defTabSz="992188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extract of all approved transactions entered into FI$Cal </a:t>
            </a:r>
          </a:p>
          <a:p>
            <a:pPr defTabSz="992188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 documentation for Forms 810, 810S and 810A</a:t>
            </a:r>
          </a:p>
          <a:p>
            <a:pPr defTabSz="992188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Shows data entered on the subcontracting page</a:t>
            </a:r>
          </a:p>
          <a:p>
            <a:pPr defTabSz="992188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Runs automatically when you run Form 810</a:t>
            </a:r>
          </a:p>
          <a:p>
            <a:pPr defTabSz="992188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run for the entire fiscal year, YTD, or with custom dates </a:t>
            </a:r>
          </a:p>
          <a:p>
            <a:pPr defTabSz="992188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Job-aid /instructions available</a:t>
            </a:r>
          </a:p>
          <a:p>
            <a:pPr defTabSz="992188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to departments using SCPRS</a:t>
            </a:r>
          </a:p>
          <a:p>
            <a:pPr marL="0" indent="0" defTabSz="992188" eaLnBrk="1" hangingPunct="1">
              <a:buFontTx/>
              <a:buNone/>
            </a:pPr>
            <a:endParaRPr lang="en-US" altLang="en-US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49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459801"/>
            <a:ext cx="8572500" cy="5632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/>
          <a:p>
            <a:pPr defTabSz="841375" fontAlgn="base">
              <a:spcAft>
                <a:spcPct val="0"/>
              </a:spcAft>
            </a:pP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SB &amp; DVBE Program Authority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364974"/>
            <a:ext cx="7785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 defTabSz="992188" eaLnBrk="1" hangingPunct="1">
              <a:buFontTx/>
              <a:buNone/>
              <a:defRPr/>
            </a:pPr>
            <a:r>
              <a:rPr lang="en-US" sz="2800" b="1" u="sng" dirty="0">
                <a:solidFill>
                  <a:schemeClr val="accent1"/>
                </a:solidFill>
              </a:rPr>
              <a:t>REPORTING IS MANDATORY</a:t>
            </a:r>
          </a:p>
        </p:txBody>
      </p:sp>
      <p:sp useBgFill="1"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533400" y="1981200"/>
            <a:ext cx="8343899" cy="4191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/>
          <a:lstStyle>
            <a:lvl1pPr marL="373063" indent="-373063" defTabSz="99218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806450" indent="-309563" defTabSz="992188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241425" indent="-249238" defTabSz="992188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2188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2188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2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95300" lvl="1" indent="-495300" eaLnBrk="1" hangingPunct="1">
              <a:buNone/>
            </a:pPr>
            <a:endParaRPr lang="en-US" altLang="en-US" sz="2000" b="1" dirty="0">
              <a:latin typeface="+mj-lt"/>
            </a:endParaRPr>
          </a:p>
          <a:p>
            <a:pPr marL="495300" lvl="1" indent="-495300" eaLnBrk="1" hangingPunct="1">
              <a:buNone/>
            </a:pPr>
            <a:r>
              <a:rPr lang="en-US" altLang="en-US" sz="2800" b="1" dirty="0">
                <a:latin typeface="+mn-lt"/>
                <a:cs typeface="Arial" panose="020B0604020202020204" pitchFamily="34" charset="0"/>
              </a:rPr>
              <a:t>SB and DVBE Program Statutes:</a:t>
            </a:r>
            <a:endParaRPr lang="en-US" sz="2800" dirty="0">
              <a:latin typeface="+mn-lt"/>
            </a:endParaRPr>
          </a:p>
          <a:p>
            <a:pPr marL="804863" lvl="1" indent="-347663"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SB - Government Code 14835 </a:t>
            </a:r>
          </a:p>
          <a:p>
            <a:pPr marL="804863" lvl="1" indent="-347663"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DVBE - Military and Veterans Code 999</a:t>
            </a:r>
          </a:p>
          <a:p>
            <a:pPr marL="457200" lvl="1" indent="-457200" defTabSz="914400" eaLnBrk="1" hangingPunct="1">
              <a:spcBef>
                <a:spcPct val="0"/>
              </a:spcBef>
              <a:buNone/>
            </a:pPr>
            <a:endParaRPr lang="en-US" altLang="en-US" sz="2800" b="1" dirty="0">
              <a:latin typeface="+mn-lt"/>
            </a:endParaRPr>
          </a:p>
          <a:p>
            <a:pPr marL="457200" lvl="1" indent="-457200" defTabSz="91440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+mn-lt"/>
                <a:cs typeface="Arial" panose="020B0604020202020204" pitchFamily="34" charset="0"/>
              </a:rPr>
              <a:t>Consolidated Annual Report (CAR) Statutes:</a:t>
            </a:r>
            <a:endParaRPr lang="en-US" altLang="en-US" sz="2800" b="1" dirty="0">
              <a:latin typeface="+mn-lt"/>
            </a:endParaRPr>
          </a:p>
          <a:p>
            <a:pPr marL="804863" lvl="1" indent="-347663"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Public Contract Code (PCC)  §10111 - all reports</a:t>
            </a:r>
            <a:endParaRPr lang="en-US" altLang="en-US" sz="2800" dirty="0">
              <a:latin typeface="+mn-lt"/>
            </a:endParaRPr>
          </a:p>
          <a:p>
            <a:pPr marL="804863" lvl="1" indent="-347663"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Government Code Section 14838.1(f) - I</a:t>
            </a:r>
            <a:r>
              <a:rPr lang="en-US" sz="2800" dirty="0">
                <a:solidFill>
                  <a:schemeClr val="accent1"/>
                </a:solidFill>
                <a:latin typeface="+mn-lt"/>
              </a:rPr>
              <a:t>-</a:t>
            </a:r>
            <a:r>
              <a:rPr lang="en-US" altLang="en-US" sz="2800" dirty="0">
                <a:latin typeface="+mn-lt"/>
              </a:rPr>
              <a:t>Bond report 810A</a:t>
            </a:r>
          </a:p>
          <a:p>
            <a:pPr marL="457200" lvl="1" indent="0" defTabSz="914400" eaLnBrk="1" hangingPunct="1">
              <a:spcBef>
                <a:spcPct val="0"/>
              </a:spcBef>
              <a:buNone/>
            </a:pPr>
            <a:endParaRPr lang="en-US" altLang="en-US" sz="2800" b="1" dirty="0">
              <a:latin typeface="+mn-lt"/>
            </a:endParaRP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85198" y="353375"/>
            <a:ext cx="7897290" cy="537882"/>
          </a:xfr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revise my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9943"/>
            <a:ext cx="8523288" cy="51054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August 2 – </a:t>
            </a:r>
          </a:p>
          <a:p>
            <a:pPr marL="91440" lvl="1" indent="-91440" defTabSz="992188" fontAlgn="base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OSDS immediately to inform of needed revision</a:t>
            </a:r>
          </a:p>
          <a:p>
            <a:pPr marL="342900" lvl="1" indent="571500" defTabSz="992188" fontAlgn="base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OSDS will unlock the BU to allow for changes </a:t>
            </a:r>
          </a:p>
          <a:p>
            <a:pPr marL="342900" lvl="1" indent="571500" defTabSz="992188" fontAlgn="base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 makes all the needed transaction(s) changes in FI$Cal</a:t>
            </a:r>
          </a:p>
          <a:p>
            <a:pPr marL="342900" lvl="1" indent="571500" defTabSz="992188" fontAlgn="base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 runs its own departmental report</a:t>
            </a:r>
          </a:p>
          <a:p>
            <a:pPr marL="342900" lvl="1" indent="571500" defTabSz="992188" fontAlgn="base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 obtains official approval to submit revisions to OSDS</a:t>
            </a:r>
          </a:p>
          <a:p>
            <a:pPr marL="342900" lvl="1" indent="571500" defTabSz="992188" fontAlgn="base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 adds signed cover letter explaining the change</a:t>
            </a:r>
          </a:p>
          <a:p>
            <a:pPr marL="342900" lvl="1" indent="571500" defTabSz="992188" fontAlgn="base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 emails PDF to OSDS</a:t>
            </a:r>
          </a:p>
          <a:p>
            <a:pPr marL="91440" lvl="1" indent="-91440" defTabSz="992188" fontAlgn="base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OSDS runs statewide report to include revised reports</a:t>
            </a:r>
          </a:p>
          <a:p>
            <a:pPr>
              <a:defRPr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October 15 – </a:t>
            </a:r>
          </a:p>
          <a:p>
            <a:pPr marL="91440" lvl="1" indent="-91440" defTabSz="992188" fontAlgn="base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Revisions may not be included in the published report</a:t>
            </a:r>
          </a:p>
          <a:p>
            <a:pPr marL="0" indent="0" algn="ctr">
              <a:buFontTx/>
              <a:buNone/>
              <a:defRPr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6687" y="5826011"/>
            <a:ext cx="668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  <a:defRPr/>
            </a:pPr>
            <a:r>
              <a:rPr lang="en-US" b="1" dirty="0"/>
              <a:t>OSDS and all BUs to SAVE all reports for their own records!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85D3B-4A85-4CC6-A9D5-51AD9CD0DBFF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50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0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179" y="0"/>
            <a:ext cx="7543800" cy="78019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Minute Tips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789340"/>
            <a:ext cx="8043672" cy="4800600"/>
          </a:xfrm>
        </p:spPr>
        <p:txBody>
          <a:bodyPr>
            <a:noAutofit/>
          </a:bodyPr>
          <a:lstStyle/>
          <a:p>
            <a:pPr marL="0" lvl="1" indent="0" defTabSz="992188" fontAlgn="base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  <a:defRPr/>
            </a:pP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1" indent="-91440" defTabSz="992188" fontAlgn="base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Keep in touch with OSDS at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OSDSReports@dgs.ca.gov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163" lvl="1" indent="-284163" defTabSz="992188" fontAlgn="base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your report and verify data on a sample basis monthly, or   at least quarterly</a:t>
            </a:r>
          </a:p>
          <a:p>
            <a:pPr marL="91440" lvl="1" indent="-91440" defTabSz="992188" fontAlgn="base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Reconcile the reports with your transactions</a:t>
            </a:r>
          </a:p>
          <a:p>
            <a:pPr marL="284163" lvl="1" indent="-284163" defTabSz="992188" fontAlgn="base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Develop/strengthen secondary review and approval process</a:t>
            </a:r>
          </a:p>
          <a:p>
            <a:pPr marL="284163" lvl="1" indent="-284163" defTabSz="992188" fontAlgn="base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back and correct during the fiscal year to the extent possible</a:t>
            </a:r>
          </a:p>
          <a:p>
            <a:pPr marL="284163" lvl="1" indent="-284163" defTabSz="992188" fontAlgn="base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 fiscal year on Change Orders or amendments </a:t>
            </a:r>
          </a:p>
          <a:p>
            <a:pPr marL="91440" lvl="1" indent="-91440" defTabSz="992188" fontAlgn="base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 defects to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OSDSReports@dgs.ca.gov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cc FSC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85D3B-4A85-4CC6-A9D5-51AD9CD0DBFF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20344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F6B5C-1CD5-4B80-A72B-231F6E25687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838200" y="304800"/>
            <a:ext cx="8001000" cy="597086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Questions?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YOU!</a:t>
            </a:r>
          </a:p>
          <a:p>
            <a:pPr algn="ctr"/>
            <a:endParaRPr lang="en-US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40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Next…</a:t>
            </a:r>
          </a:p>
          <a:p>
            <a:pPr algn="ctr"/>
            <a:r>
              <a:rPr lang="en-US" sz="40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“How to run your reports”</a:t>
            </a:r>
          </a:p>
          <a:p>
            <a:pPr algn="ctr"/>
            <a:r>
              <a:rPr lang="en-US" sz="40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(All Form 810s)</a:t>
            </a:r>
          </a:p>
          <a:p>
            <a:pPr algn="ctr"/>
            <a:r>
              <a:rPr lang="en-US" sz="40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“How to validate the 810 report”</a:t>
            </a:r>
          </a:p>
          <a:p>
            <a:pPr algn="ctr"/>
            <a:endParaRPr lang="en-US" sz="4000" b="1" cap="none" spc="0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3600" cap="none" spc="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Step-by-Step </a:t>
            </a:r>
            <a:r>
              <a:rPr lang="en-US" sz="360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/ Job Aid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A3CAF-4A45-4B65-9968-107774E90B5E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52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46576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55380" cy="766482"/>
          </a:xfrm>
        </p:spPr>
        <p:txBody>
          <a:bodyPr>
            <a:normAutofit fontScale="90000"/>
          </a:bodyPr>
          <a:lstStyle/>
          <a:p>
            <a:pPr defTabSz="841375" fontAlgn="base">
              <a:spcAft>
                <a:spcPct val="0"/>
              </a:spcAft>
            </a:pPr>
            <a:r>
              <a:rPr lang="en-US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Structure </a:t>
            </a: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1175823"/>
            <a:ext cx="8351520" cy="5029200"/>
          </a:xfrm>
        </p:spPr>
        <p:txBody>
          <a:bodyPr>
            <a:normAutofit/>
          </a:bodyPr>
          <a:lstStyle/>
          <a:p>
            <a:pPr marL="0" lvl="1" indent="0">
              <a:buNone/>
              <a:defRPr/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be run in FI$Cal:</a:t>
            </a:r>
          </a:p>
          <a:p>
            <a:pPr marL="0" lvl="1" indent="0">
              <a:buNone/>
              <a:defRPr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Business Unit (BU) – </a:t>
            </a:r>
          </a:p>
          <a:p>
            <a:pPr marL="457200" lvl="1" indent="630238" defTabSz="992188" fontAlgn="base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Departmental (BU) Reports </a:t>
            </a:r>
          </a:p>
          <a:p>
            <a:pPr marL="457200" lvl="1" indent="630238" defTabSz="992188" fontAlgn="base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Validation Query</a:t>
            </a:r>
          </a:p>
          <a:p>
            <a:pPr marL="457200" lvl="1" indent="0" defTabSz="992188" fontAlgn="base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None/>
              <a:defRPr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OSDS - </a:t>
            </a:r>
          </a:p>
          <a:p>
            <a:pPr marL="457200" indent="685800"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Departmental (BU) Reports</a:t>
            </a:r>
          </a:p>
          <a:p>
            <a:pPr marL="457200" lvl="1" indent="685800" defTabSz="992188" fontAlgn="base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Statewide and agencies aggregates</a:t>
            </a:r>
          </a:p>
          <a:p>
            <a:pPr marL="457200" lvl="1" indent="685800" defTabSz="992188" fontAlgn="base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Publishable Summary - mandatory, voluntary, statewide</a:t>
            </a:r>
          </a:p>
          <a:p>
            <a:pPr marL="457200" lvl="1" indent="685800" defTabSz="992188" fontAlgn="base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Statewide Validation Query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85D3B-4A85-4CC6-A9D5-51AD9CD0DBFF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53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46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81000" y="26715"/>
            <a:ext cx="7055380" cy="766482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Form 810 Report - Run Control Page</a:t>
            </a:r>
          </a:p>
        </p:txBody>
      </p:sp>
      <p:pic>
        <p:nvPicPr>
          <p:cNvPr id="56322" name="Picture 1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2841"/>
            <a:ext cx="8431794" cy="536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 descr="Menu navigation showing the location of the Form 810 Report - Run Control Page."/>
          <p:cNvSpPr/>
          <p:nvPr/>
        </p:nvSpPr>
        <p:spPr>
          <a:xfrm>
            <a:off x="2819400" y="857167"/>
            <a:ext cx="5589963" cy="58064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67600" y="6469106"/>
            <a:ext cx="984019" cy="365125"/>
          </a:xfrm>
        </p:spPr>
        <p:txBody>
          <a:bodyPr/>
          <a:lstStyle/>
          <a:p>
            <a:pPr>
              <a:defRPr/>
            </a:pPr>
            <a:fld id="{16285D3B-4A85-4CC6-A9D5-51AD9CD0DBFF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Form 810 Report – Data Validation Query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9FB001-7103-4361-85A3-5C23071B7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8800"/>
            <a:ext cx="7772401" cy="4023360"/>
          </a:xfrm>
        </p:spPr>
        <p:txBody>
          <a:bodyPr/>
          <a:lstStyle/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the CAR report data on a monthly basis or at least quarterly by using the Data Validation Query report. 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hlinkClick r:id="rId3"/>
              </a:rPr>
              <a:t>Running and Using a Department's Data Validation Query Job Aid</a:t>
            </a:r>
            <a:r>
              <a:rPr lang="en-US" sz="2400" b="1" dirty="0"/>
              <a:t> (May 2019)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6200" y="6459786"/>
            <a:ext cx="7924799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85D3B-4A85-4CC6-A9D5-51AD9CD0DBFF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8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B3E6B-53AC-4759-8900-6C910E683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Final</a:t>
            </a:r>
            <a:r>
              <a:rPr lang="en-US" baseline="0" dirty="0">
                <a:solidFill>
                  <a:schemeClr val="bg1"/>
                </a:solidFill>
              </a:rPr>
              <a:t> Thoughts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3A817B-BAF1-476C-983C-8233B3243623}"/>
              </a:ext>
            </a:extLst>
          </p:cNvPr>
          <p:cNvSpPr txBox="1"/>
          <p:nvPr/>
        </p:nvSpPr>
        <p:spPr>
          <a:xfrm>
            <a:off x="457200" y="2209800"/>
            <a:ext cx="739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Questions?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86DF4-2914-48B9-AEEE-FE1B9990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459786"/>
            <a:ext cx="7848599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5F0A24-EAA8-45D0-B7C4-75D8E2A0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85D3B-4A85-4CC6-A9D5-51AD9CD0DBFF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5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763000" cy="762000"/>
          </a:xfrm>
        </p:spPr>
        <p:txBody>
          <a:bodyPr>
            <a:noAutofit/>
          </a:bodyPr>
          <a:lstStyle/>
          <a:p>
            <a:br>
              <a:rPr lang="en-US" alt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</a:t>
            </a:r>
            <a:r>
              <a:rPr lang="en-US" alt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FI$Cal Changes</a:t>
            </a:r>
          </a:p>
        </p:txBody>
      </p:sp>
      <p:sp useBgFill="1"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763000" cy="508317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Intake Pages </a:t>
            </a:r>
          </a:p>
          <a:p>
            <a:pPr marL="36576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Non-FI$Cal Users will be able to enter their CAR    data into the FI$Cal system.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creenshot of the Form 810 Intake Page">
            <a:extLst>
              <a:ext uri="{FF2B5EF4-FFF2-40B4-BE49-F238E27FC236}">
                <a16:creationId xmlns:a16="http://schemas.microsoft.com/office/drawing/2014/main" id="{7E69D54F-2D8F-4FA1-B5D3-819C87C1C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14600"/>
            <a:ext cx="8305800" cy="3848783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85D3B-4A85-4CC6-A9D5-51AD9CD0DBFF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762000"/>
          </a:xfrm>
        </p:spPr>
        <p:txBody>
          <a:bodyPr>
            <a:noAutofit/>
          </a:bodyPr>
          <a:lstStyle/>
          <a:p>
            <a:br>
              <a:rPr lang="en-US" alt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</a:t>
            </a:r>
            <a:r>
              <a:rPr lang="en-US" alt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FI$Cal</a:t>
            </a:r>
            <a:r>
              <a:rPr lang="en-US" alt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Changes (Cont.)</a:t>
            </a:r>
          </a:p>
        </p:txBody>
      </p:sp>
      <p:sp useBgFill="1"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4572000"/>
          </a:xfrm>
        </p:spPr>
        <p:txBody>
          <a:bodyPr>
            <a:normAutofit/>
          </a:bodyPr>
          <a:lstStyle/>
          <a:p>
            <a:pPr marL="274320" indent="0">
              <a:buNone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ERGSO report</a:t>
            </a:r>
          </a:p>
          <a:p>
            <a:pPr marL="36576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Prime contractors will be able to fill out this voluntary confidential survey online.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  Emergency Services (OES) Mission Task Fields on Contract, PO, SCPRS, and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PCard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FI$Cal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Users) </a:t>
            </a:r>
          </a:p>
          <a:p>
            <a:pPr marL="27432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 next slide will show you a mockup and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  not been finalized.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0">
              <a:buNone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85D3B-4A85-4CC6-A9D5-51AD9CD0DBFF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67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915400" cy="762000"/>
          </a:xfrm>
        </p:spPr>
        <p:txBody>
          <a:bodyPr>
            <a:noAutofit/>
          </a:bodyPr>
          <a:lstStyle/>
          <a:p>
            <a:b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CAR Purposes Only –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FI$Cal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Users</a:t>
            </a:r>
            <a:b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Capturing emergency SB/DVBE dollars 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85D3B-4A85-4CC6-A9D5-51AD9CD0DBFF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AD882A-9E75-4029-A406-8119E3BCABC6}"/>
              </a:ext>
            </a:extLst>
          </p:cNvPr>
          <p:cNvSpPr txBox="1"/>
          <p:nvPr/>
        </p:nvSpPr>
        <p:spPr>
          <a:xfrm>
            <a:off x="533400" y="539599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CAR purpose only, in addition to and not to be confused with reporting of statewide incidents using projects and chartfields for DOF !</a:t>
            </a:r>
          </a:p>
        </p:txBody>
      </p:sp>
      <p:pic>
        <p:nvPicPr>
          <p:cNvPr id="8" name="Picture 7" descr="Screenshot of the Form 810 Intake Page highlighting the new Mission Task ID, Mission Task Description and Statewide Incident Description fields">
            <a:extLst>
              <a:ext uri="{FF2B5EF4-FFF2-40B4-BE49-F238E27FC236}">
                <a16:creationId xmlns:a16="http://schemas.microsoft.com/office/drawing/2014/main" id="{A5439ABA-0D95-468F-9322-8DDB4F0B8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3714"/>
            <a:ext cx="9144000" cy="3520286"/>
          </a:xfrm>
          <a:prstGeom prst="rect">
            <a:avLst/>
          </a:prstGeom>
        </p:spPr>
      </p:pic>
      <p:sp>
        <p:nvSpPr>
          <p:cNvPr id="10" name="Rectangle 9" descr="The new Mission Task ID, Mission Task Description and Statewide Incident Description fields highlighted.">
            <a:extLst>
              <a:ext uri="{FF2B5EF4-FFF2-40B4-BE49-F238E27FC236}">
                <a16:creationId xmlns:a16="http://schemas.microsoft.com/office/drawing/2014/main" id="{6FB6D9CC-3921-471B-AB2E-D20C85C67801}"/>
              </a:ext>
            </a:extLst>
          </p:cNvPr>
          <p:cNvSpPr/>
          <p:nvPr/>
        </p:nvSpPr>
        <p:spPr>
          <a:xfrm>
            <a:off x="0" y="4876800"/>
            <a:ext cx="9144000" cy="457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85800" y="651825"/>
            <a:ext cx="7055380" cy="766482"/>
          </a:xfrm>
        </p:spPr>
        <p:txBody>
          <a:bodyPr>
            <a:normAutofit/>
          </a:bodyPr>
          <a:lstStyle/>
          <a:p>
            <a:pPr defTabSz="841375" fontAlgn="base">
              <a:spcAft>
                <a:spcPct val="0"/>
              </a:spcAft>
            </a:pPr>
            <a:r>
              <a:rPr lang="en-US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Structure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981200"/>
            <a:ext cx="8077200" cy="4038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reporting departments  </a:t>
            </a:r>
          </a:p>
          <a:p>
            <a:pPr marL="91440" lvl="1" indent="-91440" defTabSz="992188" fontAlgn="base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Agencies/Departments under DGS purchasing authority </a:t>
            </a:r>
          </a:p>
          <a:p>
            <a:pPr marL="91440" lvl="1" indent="-91440" defTabSz="992188" fontAlgn="base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exempt must send justification with legal basis to OSDS</a:t>
            </a:r>
          </a:p>
          <a:p>
            <a:pPr marL="457207" lvl="1" indent="0">
              <a:buNone/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 reporting departments -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to report</a:t>
            </a:r>
          </a:p>
          <a:p>
            <a:pPr marL="91440" lvl="1" indent="-91440" defTabSz="992188" fontAlgn="base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Universities </a:t>
            </a:r>
          </a:p>
          <a:p>
            <a:pPr marL="288925" lvl="1" indent="-288925" defTabSz="992188" fontAlgn="base">
              <a:lnSpc>
                <a:spcPct val="16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Offices not under the governor’s  jurisdiction </a:t>
            </a:r>
            <a:r>
              <a:rPr lang="en-US" sz="2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under  DGS purchasing authority</a:t>
            </a:r>
          </a:p>
          <a:p>
            <a:pPr lvl="1">
              <a:defRPr/>
            </a:pPr>
            <a:endParaRPr lang="en-US" sz="2100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85D3B-4A85-4CC6-A9D5-51AD9CD0DBFF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1" y="6459786"/>
            <a:ext cx="7694612" cy="365125"/>
          </a:xfrm>
        </p:spPr>
        <p:txBody>
          <a:bodyPr/>
          <a:lstStyle/>
          <a:p>
            <a:pPr>
              <a:defRPr/>
            </a:pPr>
            <a:r>
              <a:rPr lang="en-US" sz="1600"/>
              <a:t>May 24, 2021,       OFFICE OF SMALL BUSINESS AND DVBE SERVICES, DGS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trospect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Retrospect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Retrospect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4848</Words>
  <Application>Microsoft Office PowerPoint</Application>
  <PresentationFormat>On-screen Show (4:3)</PresentationFormat>
  <Paragraphs>749</Paragraphs>
  <Slides>56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Calibri</vt:lpstr>
      <vt:lpstr>Calibri Light</vt:lpstr>
      <vt:lpstr>Georgia</vt:lpstr>
      <vt:lpstr>Goudy Old Style</vt:lpstr>
      <vt:lpstr>Sylfaen</vt:lpstr>
      <vt:lpstr>Times New Roman</vt:lpstr>
      <vt:lpstr>Wingdings</vt:lpstr>
      <vt:lpstr>Retrospect</vt:lpstr>
      <vt:lpstr>Acrobat Document</vt:lpstr>
      <vt:lpstr>Fiscal Year (FY) 2020-21 Consolidated Annual Report  Training for All Departments</vt:lpstr>
      <vt:lpstr>Welcome and Introductions</vt:lpstr>
      <vt:lpstr>Agenda</vt:lpstr>
      <vt:lpstr>Objectives</vt:lpstr>
      <vt:lpstr>SB &amp; DVBE Program Authority</vt:lpstr>
      <vt:lpstr>  Upcoming FI$Cal Changes</vt:lpstr>
      <vt:lpstr>  Upcoming FI$Cal Changes (Cont.)</vt:lpstr>
      <vt:lpstr>  For CAR Purposes Only – FI$Cal Users Capturing emergency SB/DVBE dollars   </vt:lpstr>
      <vt:lpstr>Reporting Structure</vt:lpstr>
      <vt:lpstr>DVBE Program Audit 2018-114</vt:lpstr>
      <vt:lpstr>Consolidated Annual Report</vt:lpstr>
      <vt:lpstr>Report on Form 810 Part 1</vt:lpstr>
      <vt:lpstr>Report on Form 810 Part 2</vt:lpstr>
      <vt:lpstr>Not CAR Reportable</vt:lpstr>
      <vt:lpstr>Form 810 – Contracting Activity Report Part 1</vt:lpstr>
      <vt:lpstr>Form 810 – Contracting Activity Report Part 2</vt:lpstr>
      <vt:lpstr>CAR – Reportable Section – FI$Cal Part 1</vt:lpstr>
      <vt:lpstr>CAR – Reportable Section – FI$Cal Part 2</vt:lpstr>
      <vt:lpstr>For all FI$Cal Reports</vt:lpstr>
      <vt:lpstr>How are Transactions Captured in FI$Cal?</vt:lpstr>
      <vt:lpstr>Form 810 – Reporting Categories</vt:lpstr>
      <vt:lpstr>SB/DVBE Subcontracting Page Part 1</vt:lpstr>
      <vt:lpstr>SB/DVBE Contracting Page Part 2</vt:lpstr>
      <vt:lpstr>Certification Types and SB/DVBE Participation Goals</vt:lpstr>
      <vt:lpstr>SCPRS – P-Card FY Summary Entry Page</vt:lpstr>
      <vt:lpstr>Form 810S –  SB/DVBE Option and DVBE Incentive </vt:lpstr>
      <vt:lpstr>Form 810S: SB and DVBE Option –  Part 1 and Part 2</vt:lpstr>
      <vt:lpstr>Form 810S: DVBE Incentive - Part 3</vt:lpstr>
      <vt:lpstr>Form 810C Consulting Services Report</vt:lpstr>
      <vt:lpstr>Form 810C – Consulting Services Report Part 2</vt:lpstr>
      <vt:lpstr>Form 810C - Consulting Services Report</vt:lpstr>
      <vt:lpstr>Form 810C Details </vt:lpstr>
      <vt:lpstr>Form 810C:  FI$Cal Departments</vt:lpstr>
      <vt:lpstr>Form 810E – ERGSO Report Part 1</vt:lpstr>
      <vt:lpstr>Form 810E – ERGSO Report Part 2</vt:lpstr>
      <vt:lpstr>Voluntary Statistical Data Sheet (VSDS)</vt:lpstr>
      <vt:lpstr>FI$Cal and SCPRS – ERGSO Data Entry</vt:lpstr>
      <vt:lpstr>Form 810A I-Bond Activity Report Part 1</vt:lpstr>
      <vt:lpstr>Form 810A I-Bond Activity Report 2</vt:lpstr>
      <vt:lpstr>Form 810A I-Bond Activity Report 3</vt:lpstr>
      <vt:lpstr>CAR for FI$Cal Users Resources</vt:lpstr>
      <vt:lpstr>Important! </vt:lpstr>
      <vt:lpstr>Cover Letter</vt:lpstr>
      <vt:lpstr>Improvement Plan(s)</vt:lpstr>
      <vt:lpstr>Contact OSDS</vt:lpstr>
      <vt:lpstr>Important CAR Reporting Deadlines </vt:lpstr>
      <vt:lpstr>Important CAR Reporting Deadlines (Cont.)</vt:lpstr>
      <vt:lpstr>Other Information            </vt:lpstr>
      <vt:lpstr>Report Verification/ Validation </vt:lpstr>
      <vt:lpstr>How do I revise my report?</vt:lpstr>
      <vt:lpstr>Last Minute Tips</vt:lpstr>
      <vt:lpstr>Questions?</vt:lpstr>
      <vt:lpstr>Reporting Structure Overall</vt:lpstr>
      <vt:lpstr>Form 810 Report - Run Control Page</vt:lpstr>
      <vt:lpstr>Form 810 Report – Data Validation Query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Year (FY) 2020-21 Consolidated Annual Report  Training for FI$Cal Staff</dc:title>
  <dc:creator>Srivastava, Mamta@DGS</dc:creator>
  <cp:lastModifiedBy>Houston, Elliott@DGS</cp:lastModifiedBy>
  <cp:revision>75</cp:revision>
  <dcterms:created xsi:type="dcterms:W3CDTF">2021-05-03T17:34:07Z</dcterms:created>
  <dcterms:modified xsi:type="dcterms:W3CDTF">2021-09-17T22:55:26Z</dcterms:modified>
</cp:coreProperties>
</file>