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47" r:id="rId2"/>
  </p:sldMasterIdLst>
  <p:notesMasterIdLst>
    <p:notesMasterId r:id="rId83"/>
  </p:notesMasterIdLst>
  <p:handoutMasterIdLst>
    <p:handoutMasterId r:id="rId84"/>
  </p:handoutMasterIdLst>
  <p:sldIdLst>
    <p:sldId id="579" r:id="rId3"/>
    <p:sldId id="655" r:id="rId4"/>
    <p:sldId id="656" r:id="rId5"/>
    <p:sldId id="657" r:id="rId6"/>
    <p:sldId id="658" r:id="rId7"/>
    <p:sldId id="659" r:id="rId8"/>
    <p:sldId id="660" r:id="rId9"/>
    <p:sldId id="661" r:id="rId10"/>
    <p:sldId id="662" r:id="rId11"/>
    <p:sldId id="663" r:id="rId12"/>
    <p:sldId id="696" r:id="rId13"/>
    <p:sldId id="697" r:id="rId14"/>
    <p:sldId id="664" r:id="rId15"/>
    <p:sldId id="665" r:id="rId16"/>
    <p:sldId id="666" r:id="rId17"/>
    <p:sldId id="667" r:id="rId18"/>
    <p:sldId id="668" r:id="rId19"/>
    <p:sldId id="698" r:id="rId20"/>
    <p:sldId id="669" r:id="rId21"/>
    <p:sldId id="678" r:id="rId22"/>
    <p:sldId id="670" r:id="rId23"/>
    <p:sldId id="671" r:id="rId24"/>
    <p:sldId id="672" r:id="rId25"/>
    <p:sldId id="680" r:id="rId26"/>
    <p:sldId id="681" r:id="rId27"/>
    <p:sldId id="682" r:id="rId28"/>
    <p:sldId id="706" r:id="rId29"/>
    <p:sldId id="683" r:id="rId30"/>
    <p:sldId id="703" r:id="rId31"/>
    <p:sldId id="704" r:id="rId32"/>
    <p:sldId id="705" r:id="rId33"/>
    <p:sldId id="685" r:id="rId34"/>
    <p:sldId id="701" r:id="rId35"/>
    <p:sldId id="686" r:id="rId36"/>
    <p:sldId id="687" r:id="rId37"/>
    <p:sldId id="708" r:id="rId38"/>
    <p:sldId id="688" r:id="rId39"/>
    <p:sldId id="691" r:id="rId40"/>
    <p:sldId id="689" r:id="rId41"/>
    <p:sldId id="692" r:id="rId42"/>
    <p:sldId id="709" r:id="rId43"/>
    <p:sldId id="710" r:id="rId44"/>
    <p:sldId id="694" r:id="rId45"/>
    <p:sldId id="693" r:id="rId46"/>
    <p:sldId id="695" r:id="rId47"/>
    <p:sldId id="673" r:id="rId48"/>
    <p:sldId id="674" r:id="rId49"/>
    <p:sldId id="679" r:id="rId50"/>
    <p:sldId id="675" r:id="rId51"/>
    <p:sldId id="711" r:id="rId52"/>
    <p:sldId id="712" r:id="rId53"/>
    <p:sldId id="713" r:id="rId54"/>
    <p:sldId id="714" r:id="rId55"/>
    <p:sldId id="716" r:id="rId56"/>
    <p:sldId id="717" r:id="rId57"/>
    <p:sldId id="718" r:id="rId58"/>
    <p:sldId id="719" r:id="rId59"/>
    <p:sldId id="720" r:id="rId60"/>
    <p:sldId id="721" r:id="rId61"/>
    <p:sldId id="722" r:id="rId62"/>
    <p:sldId id="723" r:id="rId63"/>
    <p:sldId id="724" r:id="rId64"/>
    <p:sldId id="725" r:id="rId65"/>
    <p:sldId id="726" r:id="rId66"/>
    <p:sldId id="727" r:id="rId67"/>
    <p:sldId id="728" r:id="rId68"/>
    <p:sldId id="729" r:id="rId69"/>
    <p:sldId id="730" r:id="rId70"/>
    <p:sldId id="731" r:id="rId71"/>
    <p:sldId id="732" r:id="rId72"/>
    <p:sldId id="733" r:id="rId73"/>
    <p:sldId id="735" r:id="rId74"/>
    <p:sldId id="736" r:id="rId75"/>
    <p:sldId id="737" r:id="rId76"/>
    <p:sldId id="738" r:id="rId77"/>
    <p:sldId id="739" r:id="rId78"/>
    <p:sldId id="740" r:id="rId79"/>
    <p:sldId id="741" r:id="rId80"/>
    <p:sldId id="742" r:id="rId81"/>
    <p:sldId id="744" r:id="rId82"/>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SA: Changing Process ..." id="{FBD181CE-BC33-4632-BD96-27E8295E49F5}">
          <p14:sldIdLst>
            <p14:sldId id="579"/>
            <p14:sldId id="655"/>
            <p14:sldId id="656"/>
            <p14:sldId id="657"/>
            <p14:sldId id="658"/>
            <p14:sldId id="659"/>
            <p14:sldId id="660"/>
            <p14:sldId id="661"/>
            <p14:sldId id="662"/>
            <p14:sldId id="663"/>
            <p14:sldId id="696"/>
            <p14:sldId id="697"/>
            <p14:sldId id="664"/>
            <p14:sldId id="665"/>
            <p14:sldId id="666"/>
            <p14:sldId id="667"/>
            <p14:sldId id="668"/>
            <p14:sldId id="698"/>
            <p14:sldId id="669"/>
            <p14:sldId id="678"/>
            <p14:sldId id="670"/>
            <p14:sldId id="671"/>
            <p14:sldId id="672"/>
            <p14:sldId id="680"/>
            <p14:sldId id="681"/>
            <p14:sldId id="682"/>
            <p14:sldId id="706"/>
            <p14:sldId id="683"/>
            <p14:sldId id="703"/>
            <p14:sldId id="704"/>
            <p14:sldId id="705"/>
            <p14:sldId id="685"/>
            <p14:sldId id="701"/>
            <p14:sldId id="686"/>
            <p14:sldId id="687"/>
            <p14:sldId id="708"/>
            <p14:sldId id="688"/>
            <p14:sldId id="691"/>
            <p14:sldId id="689"/>
            <p14:sldId id="692"/>
            <p14:sldId id="709"/>
            <p14:sldId id="710"/>
            <p14:sldId id="694"/>
            <p14:sldId id="693"/>
            <p14:sldId id="695"/>
            <p14:sldId id="673"/>
            <p14:sldId id="674"/>
            <p14:sldId id="679"/>
            <p14:sldId id="675"/>
            <p14:sldId id="711"/>
            <p14:sldId id="712"/>
            <p14:sldId id="713"/>
            <p14:sldId id="714"/>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5"/>
            <p14:sldId id="736"/>
            <p14:sldId id="737"/>
            <p14:sldId id="738"/>
            <p14:sldId id="739"/>
            <p14:sldId id="740"/>
            <p14:sldId id="741"/>
            <p14:sldId id="742"/>
            <p14:sldId id="74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9ED"/>
    <a:srgbClr val="C0C0C0"/>
    <a:srgbClr val="99CCFF"/>
    <a:srgbClr val="FFFF99"/>
    <a:srgbClr val="0067B4"/>
    <a:srgbClr val="0069B8"/>
    <a:srgbClr val="3366CC"/>
    <a:srgbClr val="0066CC"/>
    <a:srgbClr val="006BBC"/>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0065" autoAdjust="0"/>
    <p:restoredTop sz="93333" autoAdjust="0"/>
  </p:normalViewPr>
  <p:slideViewPr>
    <p:cSldViewPr>
      <p:cViewPr>
        <p:scale>
          <a:sx n="90" d="100"/>
          <a:sy n="90" d="100"/>
        </p:scale>
        <p:origin x="-2244" y="-882"/>
      </p:cViewPr>
      <p:guideLst>
        <p:guide orient="horz" pos="2160"/>
        <p:guide pos="2880"/>
      </p:guideLst>
    </p:cSldViewPr>
  </p:slideViewPr>
  <p:outlineViewPr>
    <p:cViewPr>
      <p:scale>
        <a:sx n="33" d="100"/>
        <a:sy n="33" d="100"/>
      </p:scale>
      <p:origin x="0" y="19662"/>
    </p:cViewPr>
  </p:outlineViewPr>
  <p:notesTextViewPr>
    <p:cViewPr>
      <p:scale>
        <a:sx n="100" d="100"/>
        <a:sy n="100" d="100"/>
      </p:scale>
      <p:origin x="0" y="0"/>
    </p:cViewPr>
  </p:notesTextViewPr>
  <p:sorterViewPr>
    <p:cViewPr>
      <p:scale>
        <a:sx n="106" d="100"/>
        <a:sy n="106" d="100"/>
      </p:scale>
      <p:origin x="0" y="0"/>
    </p:cViewPr>
  </p:sorterViewPr>
  <p:notesViewPr>
    <p:cSldViewPr>
      <p:cViewPr varScale="1">
        <p:scale>
          <a:sx n="92" d="100"/>
          <a:sy n="92" d="100"/>
        </p:scale>
        <p:origin x="-912" y="-10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2742" cy="465138"/>
          </a:xfrm>
          <a:prstGeom prst="rect">
            <a:avLst/>
          </a:prstGeom>
        </p:spPr>
        <p:txBody>
          <a:bodyPr vert="horz" lIns="93177" tIns="46589" rIns="93177" bIns="46589" rtlCol="0"/>
          <a:lstStyle>
            <a:lvl1pPr algn="l">
              <a:defRPr sz="1200" dirty="0"/>
            </a:lvl1pPr>
          </a:lstStyle>
          <a:p>
            <a:pPr>
              <a:defRPr/>
            </a:pPr>
            <a:endParaRPr lang="en-US" dirty="0"/>
          </a:p>
        </p:txBody>
      </p:sp>
      <p:sp>
        <p:nvSpPr>
          <p:cNvPr id="3" name="Date Placeholder 2"/>
          <p:cNvSpPr>
            <a:spLocks noGrp="1"/>
          </p:cNvSpPr>
          <p:nvPr>
            <p:ph type="dt" sz="quarter" idx="1"/>
          </p:nvPr>
        </p:nvSpPr>
        <p:spPr>
          <a:xfrm>
            <a:off x="3897513" y="0"/>
            <a:ext cx="2982742" cy="465138"/>
          </a:xfrm>
          <a:prstGeom prst="rect">
            <a:avLst/>
          </a:prstGeom>
        </p:spPr>
        <p:txBody>
          <a:bodyPr vert="horz" lIns="93177" tIns="46589" rIns="93177" bIns="46589" rtlCol="0"/>
          <a:lstStyle>
            <a:lvl1pPr algn="r">
              <a:defRPr sz="1200"/>
            </a:lvl1pPr>
          </a:lstStyle>
          <a:p>
            <a:pPr>
              <a:defRPr/>
            </a:pPr>
            <a:fld id="{08ABDC2B-53EB-4DBC-A4B8-ED7D599B4495}" type="datetimeFigureOut">
              <a:rPr lang="en-US"/>
              <a:pPr>
                <a:defRPr/>
              </a:pPr>
              <a:t>4/18/2013</a:t>
            </a:fld>
            <a:endParaRPr lang="en-US" dirty="0"/>
          </a:p>
        </p:txBody>
      </p:sp>
      <p:sp>
        <p:nvSpPr>
          <p:cNvPr id="4" name="Footer Placeholder 3"/>
          <p:cNvSpPr>
            <a:spLocks noGrp="1"/>
          </p:cNvSpPr>
          <p:nvPr>
            <p:ph type="ftr" sz="quarter" idx="2"/>
          </p:nvPr>
        </p:nvSpPr>
        <p:spPr>
          <a:xfrm>
            <a:off x="2" y="8829675"/>
            <a:ext cx="2982742" cy="465138"/>
          </a:xfrm>
          <a:prstGeom prst="rect">
            <a:avLst/>
          </a:prstGeom>
        </p:spPr>
        <p:txBody>
          <a:bodyPr vert="horz" lIns="93177" tIns="46589" rIns="93177" bIns="46589" rtlCol="0" anchor="b"/>
          <a:lstStyle>
            <a:lvl1pPr algn="l">
              <a:defRPr sz="1200" dirty="0"/>
            </a:lvl1pPr>
          </a:lstStyle>
          <a:p>
            <a:pPr>
              <a:defRPr/>
            </a:pPr>
            <a:endParaRPr lang="en-US" dirty="0"/>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3177" tIns="46589" rIns="93177" bIns="46589" rtlCol="0" anchor="b"/>
          <a:lstStyle>
            <a:lvl1pPr algn="r">
              <a:defRPr sz="1200"/>
            </a:lvl1pPr>
          </a:lstStyle>
          <a:p>
            <a:pPr>
              <a:defRPr/>
            </a:pPr>
            <a:fld id="{7608AEA6-F4B8-4CFE-ABC5-052B83EAEB2E}" type="slidenum">
              <a:rPr lang="en-US"/>
              <a:pPr>
                <a:defRPr/>
              </a:pPr>
              <a:t>‹#›</a:t>
            </a:fld>
            <a:endParaRPr lang="en-US" dirty="0"/>
          </a:p>
        </p:txBody>
      </p:sp>
    </p:spTree>
    <p:extLst>
      <p:ext uri="{BB962C8B-B14F-4D97-AF65-F5344CB8AC3E}">
        <p14:creationId xmlns:p14="http://schemas.microsoft.com/office/powerpoint/2010/main" val="1533114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0"/>
            <a:ext cx="2982742" cy="465138"/>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a:defRPr sz="1200" dirty="0"/>
            </a:lvl1pPr>
          </a:lstStyle>
          <a:p>
            <a:pPr>
              <a:defRPr/>
            </a:pPr>
            <a:endParaRPr lang="en-US" dirty="0"/>
          </a:p>
        </p:txBody>
      </p:sp>
      <p:sp>
        <p:nvSpPr>
          <p:cNvPr id="4099" name="Rectangle 3"/>
          <p:cNvSpPr>
            <a:spLocks noGrp="1" noChangeArrowheads="1"/>
          </p:cNvSpPr>
          <p:nvPr>
            <p:ph type="dt" idx="1"/>
          </p:nvPr>
        </p:nvSpPr>
        <p:spPr bwMode="auto">
          <a:xfrm>
            <a:off x="3897513" y="0"/>
            <a:ext cx="2982742" cy="465138"/>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algn="r">
              <a:defRPr sz="1200" dirty="0"/>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8805" y="4416428"/>
            <a:ext cx="5504204" cy="4183063"/>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2" y="8829675"/>
            <a:ext cx="2982742" cy="465138"/>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a:defRPr sz="1200" dirty="0"/>
            </a:lvl1pPr>
          </a:lstStyle>
          <a:p>
            <a:pPr>
              <a:defRPr/>
            </a:pPr>
            <a:endParaRPr lang="en-US" dirty="0"/>
          </a:p>
        </p:txBody>
      </p:sp>
      <p:sp>
        <p:nvSpPr>
          <p:cNvPr id="4103" name="Rectangle 7"/>
          <p:cNvSpPr>
            <a:spLocks noGrp="1" noChangeArrowheads="1"/>
          </p:cNvSpPr>
          <p:nvPr>
            <p:ph type="sldNum" sz="quarter" idx="5"/>
          </p:nvPr>
        </p:nvSpPr>
        <p:spPr bwMode="auto">
          <a:xfrm>
            <a:off x="3897513" y="8829675"/>
            <a:ext cx="2982742" cy="465138"/>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algn="r">
              <a:defRPr sz="1200"/>
            </a:lvl1pPr>
          </a:lstStyle>
          <a:p>
            <a:pPr>
              <a:defRPr/>
            </a:pPr>
            <a:fld id="{E611F113-FD91-4B8C-8B51-30CC715BE04F}" type="slidenum">
              <a:rPr lang="en-US"/>
              <a:pPr>
                <a:defRPr/>
              </a:pPr>
              <a:t>‹#›</a:t>
            </a:fld>
            <a:endParaRPr lang="en-US" dirty="0"/>
          </a:p>
        </p:txBody>
      </p:sp>
    </p:spTree>
    <p:extLst>
      <p:ext uri="{BB962C8B-B14F-4D97-AF65-F5344CB8AC3E}">
        <p14:creationId xmlns:p14="http://schemas.microsoft.com/office/powerpoint/2010/main" val="33063030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11F113-FD91-4B8C-8B51-30CC715BE04F}" type="slidenum">
              <a:rPr lang="en-US" smtClean="0"/>
              <a:pPr>
                <a:defRPr/>
              </a:pPr>
              <a:t>1</a:t>
            </a:fld>
            <a:endParaRPr lang="en-US" dirty="0"/>
          </a:p>
        </p:txBody>
      </p:sp>
    </p:spTree>
    <p:extLst>
      <p:ext uri="{BB962C8B-B14F-4D97-AF65-F5344CB8AC3E}">
        <p14:creationId xmlns:p14="http://schemas.microsoft.com/office/powerpoint/2010/main" val="1192124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baseline="0" dirty="0" smtClean="0"/>
              <a:t>Only PI to fill out the 2</a:t>
            </a:r>
            <a:r>
              <a:rPr lang="en-US" baseline="30000" dirty="0" smtClean="0"/>
              <a:t>nd</a:t>
            </a:r>
            <a:r>
              <a:rPr lang="en-US" baseline="0" dirty="0" smtClean="0"/>
              <a:t> area of card (CLICK)</a:t>
            </a:r>
          </a:p>
          <a:p>
            <a:pPr marL="171450" lvl="0" indent="-171450">
              <a:buFontTx/>
              <a:buChar char="-"/>
            </a:pPr>
            <a:r>
              <a:rPr lang="en-US" baseline="0" dirty="0" smtClean="0"/>
              <a:t>(CLICK) 2</a:t>
            </a:r>
            <a:r>
              <a:rPr lang="en-US" baseline="30000" dirty="0" smtClean="0"/>
              <a:t>nd</a:t>
            </a:r>
            <a:r>
              <a:rPr lang="en-US" baseline="0" dirty="0" smtClean="0"/>
              <a:t> area filled out by Project Inspection</a:t>
            </a:r>
          </a:p>
          <a:p>
            <a:pPr marL="628650" lvl="1" indent="-171450">
              <a:buFontTx/>
              <a:buChar char="-"/>
            </a:pPr>
            <a:r>
              <a:rPr lang="en-US" baseline="0" dirty="0" smtClean="0"/>
              <a:t>Primary focus for remainder of presentation in conjunction with manual </a:t>
            </a: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59</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(CLICK) Provide card start</a:t>
            </a:r>
            <a:r>
              <a:rPr lang="en-US" baseline="0" dirty="0" smtClean="0"/>
              <a:t> date for each building &amp; site work for project</a:t>
            </a:r>
          </a:p>
          <a:p>
            <a:pPr marL="628650" lvl="1" indent="-171450">
              <a:buFontTx/>
              <a:buChar char="-"/>
            </a:pPr>
            <a:r>
              <a:rPr lang="en-US" baseline="0" dirty="0" smtClean="0"/>
              <a:t>Submit DSA-151 PI Notifications to DSA</a:t>
            </a:r>
          </a:p>
          <a:p>
            <a:pPr marL="171450" lvl="0" indent="-171450">
              <a:buFontTx/>
              <a:buChar char="-"/>
            </a:pPr>
            <a:r>
              <a:rPr lang="en-US" baseline="0" dirty="0" smtClean="0"/>
              <a:t>(CLICK) Form Organization</a:t>
            </a:r>
          </a:p>
          <a:p>
            <a:pPr marL="628650" lvl="1" indent="-171450">
              <a:buFontTx/>
              <a:buChar char="-"/>
            </a:pPr>
            <a:r>
              <a:rPr lang="en-US" baseline="0" dirty="0" smtClean="0"/>
              <a:t>Headings for columns</a:t>
            </a:r>
          </a:p>
          <a:p>
            <a:pPr marL="1085850" lvl="2" indent="-171450">
              <a:buFontTx/>
              <a:buChar char="-"/>
            </a:pPr>
            <a:r>
              <a:rPr lang="en-US" baseline="0" dirty="0" smtClean="0"/>
              <a:t>(READ HEADINGS)</a:t>
            </a:r>
          </a:p>
          <a:p>
            <a:pPr marL="628650" lvl="1" indent="-171450">
              <a:buFontTx/>
              <a:buChar char="-"/>
            </a:pPr>
            <a:r>
              <a:rPr lang="en-US" baseline="0" dirty="0" smtClean="0"/>
              <a:t>(CLICK) Sections</a:t>
            </a:r>
          </a:p>
          <a:p>
            <a:pPr marL="1085850" lvl="2" indent="-171450">
              <a:buFontTx/>
              <a:buChar char="-"/>
            </a:pPr>
            <a:r>
              <a:rPr lang="en-US" baseline="0" dirty="0" smtClean="0"/>
              <a:t>Section number, block number, and description</a:t>
            </a:r>
          </a:p>
          <a:p>
            <a:pPr marL="1543050" lvl="3" indent="-171450">
              <a:buFontTx/>
              <a:buChar char="-"/>
            </a:pPr>
            <a:r>
              <a:rPr lang="en-US" baseline="0" dirty="0" smtClean="0"/>
              <a:t>These provide a broad overview of the key stages/portions of the construction process for a given building or </a:t>
            </a:r>
            <a:r>
              <a:rPr lang="en-US" baseline="0" dirty="0" err="1" smtClean="0"/>
              <a:t>sitework</a:t>
            </a:r>
            <a:r>
              <a:rPr lang="en-US" baseline="0" dirty="0" smtClean="0"/>
              <a:t>.  More detail next slide.</a:t>
            </a:r>
          </a:p>
          <a:p>
            <a:pPr marL="628650" lvl="1" indent="-171450">
              <a:buFontTx/>
              <a:buChar char="-"/>
            </a:pPr>
            <a:r>
              <a:rPr lang="en-US" baseline="0" dirty="0" smtClean="0"/>
              <a:t>(CLICK) Card Completion Date</a:t>
            </a:r>
          </a:p>
          <a:p>
            <a:pPr marL="1543050" lvl="3" indent="-171450">
              <a:buFontTx/>
              <a:buChar char="-"/>
            </a:pPr>
            <a:endParaRPr lang="en-US" baseline="0" dirty="0" smtClean="0"/>
          </a:p>
          <a:p>
            <a:pPr marL="171450" lvl="0" indent="-171450">
              <a:buFontTx/>
              <a:buChar char="-"/>
            </a:pPr>
            <a:endParaRPr lang="en-US" baseline="0" dirty="0" smtClean="0"/>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60</a:t>
            </a:fld>
            <a:endParaRPr lang="en-US" dirty="0"/>
          </a:p>
        </p:txBody>
      </p:sp>
    </p:spTree>
    <p:extLst>
      <p:ext uri="{BB962C8B-B14F-4D97-AF65-F5344CB8AC3E}">
        <p14:creationId xmlns:p14="http://schemas.microsoft.com/office/powerpoint/2010/main" val="1017408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Go</a:t>
            </a:r>
            <a:r>
              <a:rPr lang="en-US" baseline="0" dirty="0" smtClean="0"/>
              <a:t> briefly through each section – generally follows sequence of new construction.</a:t>
            </a:r>
            <a:endParaRPr lang="en-US" dirty="0" smtClean="0"/>
          </a:p>
          <a:p>
            <a:pPr marL="171450" indent="-171450">
              <a:buFontTx/>
              <a:buChar char="-"/>
            </a:pPr>
            <a:r>
              <a:rPr lang="en-US" dirty="0" smtClean="0"/>
              <a:t>(CLICK) Section</a:t>
            </a:r>
            <a:r>
              <a:rPr lang="en-US" baseline="0" dirty="0" smtClean="0"/>
              <a:t> 1 (CLICK) covers Initial Site Work related items. (CLICK)</a:t>
            </a:r>
          </a:p>
          <a:p>
            <a:pPr marL="171450" marR="0" indent="-171450" algn="l" defTabSz="914400" rtl="0" eaLnBrk="0" fontAlgn="base" latinLnBrk="0" hangingPunct="0">
              <a:lnSpc>
                <a:spcPct val="125000"/>
              </a:lnSpc>
              <a:spcBef>
                <a:spcPct val="30000"/>
              </a:spcBef>
              <a:spcAft>
                <a:spcPct val="0"/>
              </a:spcAft>
              <a:buClrTx/>
              <a:buSzTx/>
              <a:buFontTx/>
              <a:buChar char="-"/>
              <a:tabLst/>
              <a:defRPr/>
            </a:pPr>
            <a:r>
              <a:rPr lang="en-US" baseline="0" dirty="0" smtClean="0"/>
              <a:t>(CLICK) Section 2 (CLICK) covers Foundation related items. (CLICK)</a:t>
            </a:r>
          </a:p>
          <a:p>
            <a:pPr marL="171450" marR="0" indent="-171450" algn="l" defTabSz="914400" rtl="0" eaLnBrk="0" fontAlgn="base" latinLnBrk="0" hangingPunct="0">
              <a:lnSpc>
                <a:spcPct val="125000"/>
              </a:lnSpc>
              <a:spcBef>
                <a:spcPct val="30000"/>
              </a:spcBef>
              <a:spcAft>
                <a:spcPct val="0"/>
              </a:spcAft>
              <a:buClrTx/>
              <a:buSzTx/>
              <a:buFontTx/>
              <a:buChar char="-"/>
              <a:tabLst/>
              <a:defRPr/>
            </a:pPr>
            <a:r>
              <a:rPr lang="en-US" baseline="0" dirty="0" smtClean="0"/>
              <a:t>(CLICK) Section 3 (CLICK) covers Vertical Framing related items. (CLICK)</a:t>
            </a:r>
          </a:p>
          <a:p>
            <a:pPr marL="171450" marR="0" indent="-171450" algn="l" defTabSz="914400" rtl="0" eaLnBrk="0" fontAlgn="base" latinLnBrk="0" hangingPunct="0">
              <a:lnSpc>
                <a:spcPct val="125000"/>
              </a:lnSpc>
              <a:spcBef>
                <a:spcPct val="30000"/>
              </a:spcBef>
              <a:spcAft>
                <a:spcPct val="0"/>
              </a:spcAft>
              <a:buClrTx/>
              <a:buSzTx/>
              <a:buFontTx/>
              <a:buChar char="-"/>
              <a:tabLst/>
              <a:defRPr/>
            </a:pPr>
            <a:r>
              <a:rPr lang="en-US" baseline="0" dirty="0" smtClean="0"/>
              <a:t>(CLICK) Section 4 (CLICK) covers Horizontal Framing related items. (CLICK)</a:t>
            </a:r>
          </a:p>
          <a:p>
            <a:pPr marL="171450" marR="0" indent="-171450" algn="l" defTabSz="914400" rtl="0" eaLnBrk="0" fontAlgn="base" latinLnBrk="0" hangingPunct="0">
              <a:lnSpc>
                <a:spcPct val="125000"/>
              </a:lnSpc>
              <a:spcBef>
                <a:spcPct val="30000"/>
              </a:spcBef>
              <a:spcAft>
                <a:spcPct val="0"/>
              </a:spcAft>
              <a:buClrTx/>
              <a:buSzTx/>
              <a:buFontTx/>
              <a:buChar char="-"/>
              <a:tabLst/>
              <a:defRPr/>
            </a:pPr>
            <a:r>
              <a:rPr lang="en-US" baseline="0" dirty="0" smtClean="0"/>
              <a:t>(CLICK) Section 5 (CLICK) covers Appurtenances. (CLICK)</a:t>
            </a:r>
          </a:p>
          <a:p>
            <a:pPr marL="171450" marR="0" indent="-171450" algn="l" defTabSz="914400" rtl="0" eaLnBrk="0" fontAlgn="base" latinLnBrk="0" hangingPunct="0">
              <a:lnSpc>
                <a:spcPct val="125000"/>
              </a:lnSpc>
              <a:spcBef>
                <a:spcPct val="30000"/>
              </a:spcBef>
              <a:spcAft>
                <a:spcPct val="0"/>
              </a:spcAft>
              <a:buClrTx/>
              <a:buSzTx/>
              <a:buFontTx/>
              <a:buChar char="-"/>
              <a:tabLst/>
              <a:defRPr/>
            </a:pPr>
            <a:r>
              <a:rPr lang="en-US" baseline="0" dirty="0" smtClean="0"/>
              <a:t>(CLICK) Section 6 (CLICK) covers Non-Building Site Structures. (CLICK)</a:t>
            </a:r>
          </a:p>
          <a:p>
            <a:pPr marL="171450" marR="0" indent="-171450" algn="l" defTabSz="914400" rtl="0" eaLnBrk="0" fontAlgn="base" latinLnBrk="0" hangingPunct="0">
              <a:lnSpc>
                <a:spcPct val="125000"/>
              </a:lnSpc>
              <a:spcBef>
                <a:spcPct val="30000"/>
              </a:spcBef>
              <a:spcAft>
                <a:spcPct val="0"/>
              </a:spcAft>
              <a:buClrTx/>
              <a:buSzTx/>
              <a:buFontTx/>
              <a:buChar char="-"/>
              <a:tabLst/>
              <a:defRPr/>
            </a:pPr>
            <a:r>
              <a:rPr lang="en-US" baseline="0" dirty="0" smtClean="0"/>
              <a:t>(CLICK) Section 7 (CLICK) covers Finish Site Work related items. (CLICK)</a:t>
            </a:r>
          </a:p>
          <a:p>
            <a:pPr marL="171450" marR="0" indent="-171450" algn="l" defTabSz="914400" rtl="0" eaLnBrk="0" fontAlgn="base" latinLnBrk="0" hangingPunct="0">
              <a:lnSpc>
                <a:spcPct val="125000"/>
              </a:lnSpc>
              <a:spcBef>
                <a:spcPct val="30000"/>
              </a:spcBef>
              <a:spcAft>
                <a:spcPct val="0"/>
              </a:spcAft>
              <a:buClrTx/>
              <a:buSzTx/>
              <a:buFontTx/>
              <a:buChar char="-"/>
              <a:tabLst/>
              <a:defRPr/>
            </a:pPr>
            <a:r>
              <a:rPr lang="en-US" baseline="0" dirty="0" smtClean="0"/>
              <a:t>(CLICK) Section 8 (CLICK) covers Other Work related items. (CLICK)</a:t>
            </a:r>
          </a:p>
          <a:p>
            <a:pPr marL="171450" marR="0" indent="-171450" algn="l" defTabSz="914400" rtl="0" eaLnBrk="0" fontAlgn="base" latinLnBrk="0" hangingPunct="0">
              <a:lnSpc>
                <a:spcPct val="125000"/>
              </a:lnSpc>
              <a:spcBef>
                <a:spcPct val="30000"/>
              </a:spcBef>
              <a:spcAft>
                <a:spcPct val="0"/>
              </a:spcAft>
              <a:buClrTx/>
              <a:buSzTx/>
              <a:buFontTx/>
              <a:buChar char="-"/>
              <a:tabLst/>
              <a:defRPr/>
            </a:pPr>
            <a:r>
              <a:rPr lang="en-US" baseline="0" dirty="0" smtClean="0"/>
              <a:t>(CLICK) Section 9 (CLICK) covers Final related items. (CLICK)</a:t>
            </a:r>
          </a:p>
          <a:p>
            <a:pPr marL="171450" marR="0" indent="-171450" algn="l" defTabSz="914400" rtl="0" eaLnBrk="0" fontAlgn="base" latinLnBrk="0" hangingPunct="0">
              <a:lnSpc>
                <a:spcPct val="125000"/>
              </a:lnSpc>
              <a:spcBef>
                <a:spcPct val="30000"/>
              </a:spcBef>
              <a:spcAft>
                <a:spcPct val="0"/>
              </a:spcAft>
              <a:buClrTx/>
              <a:buSzTx/>
              <a:buFontTx/>
              <a:buChar char="-"/>
              <a:tabLst/>
              <a:defRPr/>
            </a:pPr>
            <a:endParaRPr lang="en-US" baseline="0" dirty="0" smtClean="0"/>
          </a:p>
          <a:p>
            <a:pPr marL="171450" indent="-171450">
              <a:buFontTx/>
              <a:buChar char="-"/>
            </a:pPr>
            <a:endParaRPr lang="en-US" baseline="0" dirty="0" smtClean="0"/>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61</a:t>
            </a:fld>
            <a:endParaRPr lang="en-US" dirty="0"/>
          </a:p>
        </p:txBody>
      </p:sp>
    </p:spTree>
    <p:extLst>
      <p:ext uri="{BB962C8B-B14F-4D97-AF65-F5344CB8AC3E}">
        <p14:creationId xmlns:p14="http://schemas.microsoft.com/office/powerpoint/2010/main" val="1017408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baseline="0" dirty="0" smtClean="0"/>
              <a:t>(CLICK) While Ryan compiled the manual, (CLICK) FLS and ACS material generated mainly by others (CLICK)</a:t>
            </a:r>
          </a:p>
          <a:p>
            <a:pPr marL="171450" lvl="0" indent="-171450">
              <a:buFontTx/>
              <a:buChar char="-"/>
            </a:pPr>
            <a:r>
              <a:rPr lang="en-US" baseline="0" dirty="0" smtClean="0"/>
              <a:t>Intended audience</a:t>
            </a:r>
          </a:p>
          <a:p>
            <a:pPr marL="628650" lvl="1" indent="-171450">
              <a:buFontTx/>
              <a:buChar char="-"/>
            </a:pPr>
            <a:r>
              <a:rPr lang="en-US" baseline="0" dirty="0" smtClean="0"/>
              <a:t>(CLICK) (READ THROUGH LIST)</a:t>
            </a:r>
          </a:p>
          <a:p>
            <a:pPr marL="628650" lvl="1" indent="-171450">
              <a:buFontTx/>
              <a:buChar char="-"/>
            </a:pPr>
            <a:r>
              <a:rPr lang="en-US" baseline="0" dirty="0" smtClean="0"/>
              <a:t>Design Prof’s – AOR/SEOR/GEOTECH – all listed on DSA-1 application</a:t>
            </a:r>
          </a:p>
          <a:p>
            <a:pPr marL="171450" lvl="0" indent="-171450">
              <a:buFontTx/>
              <a:buChar char="-"/>
            </a:pPr>
            <a:r>
              <a:rPr lang="en-US" baseline="0" dirty="0" smtClean="0"/>
              <a:t>(CLICK) What is it? - Due to brevity of Project Inspection Card, Manual provides detailed requirements</a:t>
            </a:r>
          </a:p>
          <a:p>
            <a:pPr marL="628650" lvl="1" indent="-171450">
              <a:buFontTx/>
              <a:buChar char="-"/>
            </a:pPr>
            <a:r>
              <a:rPr lang="en-US" baseline="0" dirty="0" smtClean="0"/>
              <a:t>Provides required documentation and inspection to fill out DSA-152</a:t>
            </a:r>
          </a:p>
          <a:p>
            <a:pPr marL="171450" lvl="0" indent="-171450">
              <a:buFontTx/>
              <a:buChar char="-"/>
            </a:pPr>
            <a:r>
              <a:rPr lang="en-US" baseline="0" dirty="0" smtClean="0"/>
              <a:t>LARGE - ~350 pages</a:t>
            </a:r>
          </a:p>
          <a:p>
            <a:pPr marL="171450" lvl="0" indent="-171450">
              <a:buFontTx/>
              <a:buChar char="-"/>
            </a:pPr>
            <a:r>
              <a:rPr lang="en-US" baseline="0" dirty="0" smtClean="0"/>
              <a:t>Only refer to sections applicable – don’t need to go through entire manual – example later</a:t>
            </a:r>
          </a:p>
          <a:p>
            <a:pPr marL="171450" lvl="0" indent="-171450">
              <a:buFontTx/>
              <a:buChar char="-"/>
            </a:pPr>
            <a:endParaRPr lang="en-US" baseline="0" dirty="0" smtClean="0"/>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62</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baseline="0" dirty="0" smtClean="0"/>
              <a:t>High level view of contents</a:t>
            </a:r>
          </a:p>
          <a:p>
            <a:pPr marL="171450" lvl="0" indent="-171450">
              <a:buFontTx/>
              <a:buChar char="-"/>
            </a:pPr>
            <a:r>
              <a:rPr lang="en-US" baseline="0" dirty="0" smtClean="0"/>
              <a:t>(CLICK through each bullet)</a:t>
            </a:r>
          </a:p>
          <a:p>
            <a:pPr marL="171450" lvl="0" indent="-171450">
              <a:buFontTx/>
              <a:buChar char="-"/>
            </a:pPr>
            <a:r>
              <a:rPr lang="en-US" baseline="0" dirty="0" smtClean="0"/>
              <a:t>(Last CLICK underlines Correlation Matrix for DSA 152 &amp; 103) Next slides describe correlation matrices (152 &amp; 103) in more detail.</a:t>
            </a:r>
          </a:p>
          <a:p>
            <a:pPr marL="171450" lvl="0" indent="-171450">
              <a:buFontTx/>
              <a:buChar char="-"/>
            </a:pPr>
            <a:endParaRPr lang="en-US" baseline="0" dirty="0" smtClean="0"/>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63</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baseline="0" dirty="0" smtClean="0"/>
              <a:t>Correlation Matrix provides detailed reference guide for rest of manual</a:t>
            </a:r>
          </a:p>
          <a:p>
            <a:pPr marL="171450" lvl="0" indent="-171450">
              <a:buFontTx/>
              <a:buChar char="-"/>
            </a:pPr>
            <a:r>
              <a:rPr lang="en-US" baseline="0" dirty="0" smtClean="0"/>
              <a:t>(CLICK) Broad Overview List of DSA-152 Sections and corresponding Manual Section.</a:t>
            </a:r>
          </a:p>
          <a:p>
            <a:pPr marL="628650" lvl="1" indent="-171450">
              <a:buFontTx/>
              <a:buChar char="-"/>
            </a:pPr>
            <a:r>
              <a:rPr lang="en-US" baseline="0" dirty="0" smtClean="0"/>
              <a:t>Doesn’t cover all – may be individual subsections beyond broad sections noted</a:t>
            </a:r>
          </a:p>
          <a:p>
            <a:pPr marL="1085850" lvl="2" indent="-171450">
              <a:buFontTx/>
              <a:buChar char="-"/>
            </a:pPr>
            <a:r>
              <a:rPr lang="en-US" baseline="0" dirty="0" smtClean="0"/>
              <a:t>Example (CLICK), the FLS Section 3.2.3 is in 3.2, not 3.1. (CLICK)</a:t>
            </a:r>
          </a:p>
          <a:p>
            <a:pPr marL="1085850" lvl="2" indent="-171450">
              <a:buFontTx/>
              <a:buChar char="-"/>
            </a:pPr>
            <a:r>
              <a:rPr lang="en-US" baseline="0" dirty="0" smtClean="0"/>
              <a:t>Correlation matrix provides comprehensive exhaustive list of applicable sections and subsections.</a:t>
            </a:r>
          </a:p>
          <a:p>
            <a:pPr marL="1085850" lvl="2" indent="-171450">
              <a:buFontTx/>
              <a:buChar char="-"/>
            </a:pPr>
            <a:r>
              <a:rPr lang="en-US" baseline="0" dirty="0" smtClean="0"/>
              <a:t>All items hyperlinked within PDF version of manual.</a:t>
            </a:r>
          </a:p>
          <a:p>
            <a:pPr marL="171450" lvl="0" indent="-171450">
              <a:buFontTx/>
              <a:buChar char="-"/>
            </a:pPr>
            <a:r>
              <a:rPr lang="en-US" baseline="0" dirty="0" smtClean="0"/>
              <a:t>Only refer to sections applicable – don’t need to go through entire manual</a:t>
            </a:r>
          </a:p>
          <a:p>
            <a:pPr marL="171450" lvl="0" indent="-171450">
              <a:buFontTx/>
              <a:buChar char="-"/>
            </a:pPr>
            <a:endParaRPr lang="en-US" baseline="0" dirty="0" smtClean="0"/>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64</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smtClean="0"/>
              <a:t>Now we’ll go through remaining Administration portion of manual</a:t>
            </a:r>
          </a:p>
          <a:p>
            <a:pPr marL="171450" lvl="0" indent="-171450">
              <a:buFontTx/>
              <a:buChar char="-"/>
            </a:pPr>
            <a:r>
              <a:rPr lang="en-US" dirty="0" smtClean="0"/>
              <a:t>Next sections deal with Jobsite Documents</a:t>
            </a:r>
          </a:p>
          <a:p>
            <a:pPr marL="628650" lvl="1" indent="-171450">
              <a:buFontTx/>
              <a:buChar char="-"/>
            </a:pPr>
            <a:r>
              <a:rPr lang="en-US" dirty="0" smtClean="0"/>
              <a:t>Recall these</a:t>
            </a:r>
            <a:r>
              <a:rPr lang="en-US" baseline="0" dirty="0" smtClean="0"/>
              <a:t> include documents before, during, and after construction</a:t>
            </a:r>
          </a:p>
          <a:p>
            <a:pPr marL="628650" lvl="1" indent="-171450">
              <a:buFontTx/>
              <a:buChar char="-"/>
            </a:pPr>
            <a:r>
              <a:rPr lang="en-US" baseline="0" dirty="0" smtClean="0"/>
              <a:t>Items Required </a:t>
            </a:r>
            <a:r>
              <a:rPr lang="en-US" b="1" baseline="0" dirty="0" smtClean="0"/>
              <a:t>Prior</a:t>
            </a:r>
            <a:r>
              <a:rPr lang="en-US" baseline="0" dirty="0" smtClean="0"/>
              <a:t> to Construction</a:t>
            </a:r>
          </a:p>
          <a:p>
            <a:pPr marL="1085850" lvl="2" indent="-171450">
              <a:buFontTx/>
              <a:buChar char="-"/>
            </a:pPr>
            <a:r>
              <a:rPr lang="en-US" baseline="0" dirty="0" smtClean="0"/>
              <a:t>(READ THROUGH LIST)</a:t>
            </a: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65</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smtClean="0"/>
              <a:t>The next section deals</a:t>
            </a:r>
            <a:r>
              <a:rPr lang="en-US" baseline="0" dirty="0" smtClean="0"/>
              <a:t> with documents required </a:t>
            </a:r>
            <a:r>
              <a:rPr lang="en-US" b="1" baseline="0" dirty="0" smtClean="0"/>
              <a:t>during</a:t>
            </a:r>
            <a:r>
              <a:rPr lang="en-US" baseline="0" dirty="0" smtClean="0"/>
              <a:t> construction</a:t>
            </a:r>
          </a:p>
          <a:p>
            <a:pPr marL="628650" lvl="1" indent="-171450">
              <a:buFontTx/>
              <a:buChar char="-"/>
            </a:pPr>
            <a:r>
              <a:rPr lang="en-US" baseline="0" dirty="0" smtClean="0"/>
              <a:t>First subsection deals with Material and Structural Test Documentation</a:t>
            </a:r>
          </a:p>
          <a:p>
            <a:pPr marL="1085850" lvl="2" indent="-171450">
              <a:buFontTx/>
              <a:buChar char="-"/>
            </a:pPr>
            <a:r>
              <a:rPr lang="en-US" baseline="0" dirty="0" smtClean="0"/>
              <a:t>Applies to all the other chapters in which Material/Structural Test Documentation is required</a:t>
            </a:r>
          </a:p>
          <a:p>
            <a:pPr marL="1085850" lvl="2" indent="-171450">
              <a:buFontTx/>
              <a:buChar char="-"/>
            </a:pPr>
            <a:r>
              <a:rPr lang="en-US" baseline="0" dirty="0" smtClean="0"/>
              <a:t>Provides information on LEA Labs, test report forms, and IR’s</a:t>
            </a:r>
          </a:p>
          <a:p>
            <a:pPr marL="1543050" lvl="3" indent="-171450">
              <a:buFontTx/>
              <a:buChar char="-"/>
            </a:pPr>
            <a:r>
              <a:rPr lang="en-US" baseline="0" dirty="0" smtClean="0"/>
              <a:t>Test report forms provide suggested format, but required information</a:t>
            </a:r>
          </a:p>
          <a:p>
            <a:pPr marL="1543050" lvl="3" indent="-171450">
              <a:buFontTx/>
              <a:buChar char="-"/>
            </a:pPr>
            <a:r>
              <a:rPr lang="en-US" baseline="0" dirty="0" smtClean="0"/>
              <a:t>Appendix B has these referenced forms for easier reference by PI</a:t>
            </a:r>
          </a:p>
          <a:p>
            <a:pPr marL="1543050" lvl="3"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66</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smtClean="0"/>
              <a:t>Next subsection covers Special Inspection Documentation</a:t>
            </a:r>
          </a:p>
          <a:p>
            <a:pPr marL="628650" lvl="1" indent="-171450">
              <a:buFontTx/>
              <a:buChar char="-"/>
            </a:pPr>
            <a:r>
              <a:rPr lang="en-US" dirty="0" smtClean="0"/>
              <a:t>Has information for various types of special inspectors approved by DSA</a:t>
            </a:r>
          </a:p>
          <a:p>
            <a:pPr marL="1085850" lvl="2" indent="-171450">
              <a:buFontTx/>
              <a:buChar char="-"/>
            </a:pPr>
            <a:r>
              <a:rPr lang="en-US" dirty="0" smtClean="0"/>
              <a:t>Shotcrete</a:t>
            </a:r>
          </a:p>
          <a:p>
            <a:pPr marL="1085850" lvl="2" indent="-171450">
              <a:buFontTx/>
              <a:buChar char="-"/>
            </a:pPr>
            <a:r>
              <a:rPr lang="en-US" dirty="0" smtClean="0"/>
              <a:t>Masonry</a:t>
            </a:r>
          </a:p>
          <a:p>
            <a:pPr marL="1085850" lvl="2" indent="-171450">
              <a:buFontTx/>
              <a:buChar char="-"/>
            </a:pPr>
            <a:r>
              <a:rPr lang="en-US" dirty="0" smtClean="0"/>
              <a:t>Wood/Glulam</a:t>
            </a:r>
          </a:p>
          <a:p>
            <a:pPr marL="1085850" lvl="2" indent="-171450">
              <a:buFontTx/>
              <a:buChar char="-"/>
            </a:pPr>
            <a:r>
              <a:rPr lang="en-US" baseline="0" dirty="0" smtClean="0"/>
              <a:t>Steel/Welding</a:t>
            </a:r>
          </a:p>
          <a:p>
            <a:pPr marL="1085850" lvl="2" indent="-171450">
              <a:buFontTx/>
              <a:buChar char="-"/>
            </a:pPr>
            <a:r>
              <a:rPr lang="en-US" baseline="0" dirty="0" smtClean="0"/>
              <a:t>In-plant</a:t>
            </a:r>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67</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smtClean="0"/>
              <a:t>Not</a:t>
            </a:r>
            <a:r>
              <a:rPr lang="en-US" baseline="0" dirty="0" smtClean="0"/>
              <a:t> all types of special inspectors required on all projects – depends on project/building characteristics which apply</a:t>
            </a:r>
          </a:p>
          <a:p>
            <a:pPr marL="171450" lvl="0" indent="-171450">
              <a:buFontTx/>
              <a:buChar char="-"/>
            </a:pPr>
            <a:r>
              <a:rPr lang="en-US" baseline="0" dirty="0" smtClean="0"/>
              <a:t>For applicable special inspectors, verify their certification is current </a:t>
            </a:r>
            <a:r>
              <a:rPr lang="en-US" b="1" baseline="0" dirty="0" smtClean="0"/>
              <a:t>prior </a:t>
            </a:r>
            <a:r>
              <a:rPr lang="en-US" baseline="0" dirty="0" smtClean="0"/>
              <a:t>to such work requiring special inspection is begun.</a:t>
            </a:r>
          </a:p>
          <a:p>
            <a:pPr marL="171450" lvl="0" indent="-171450">
              <a:buFontTx/>
              <a:buChar char="-"/>
            </a:pPr>
            <a:r>
              <a:rPr lang="en-US" baseline="0" dirty="0" smtClean="0"/>
              <a:t>Form DSA 250 provides suggested format, but required information for special inspection reports</a:t>
            </a:r>
          </a:p>
          <a:p>
            <a:pPr marL="171450" lvl="0" indent="-171450">
              <a:buFontTx/>
              <a:buChar char="-"/>
            </a:pPr>
            <a:r>
              <a:rPr lang="en-US" baseline="0" dirty="0" smtClean="0"/>
              <a:t>PI must be familiar with special inspection program</a:t>
            </a:r>
          </a:p>
          <a:p>
            <a:pPr marL="628650" lvl="1" indent="-171450">
              <a:buFontTx/>
              <a:buChar char="-"/>
            </a:pPr>
            <a:r>
              <a:rPr lang="en-US" baseline="0" dirty="0" smtClean="0"/>
              <a:t>PI provides oversight of special inspector and testing</a:t>
            </a:r>
          </a:p>
          <a:p>
            <a:pPr marL="628650" lvl="1" indent="-171450">
              <a:buFontTx/>
              <a:buChar char="-"/>
            </a:pPr>
            <a:r>
              <a:rPr lang="en-US" baseline="0" dirty="0" smtClean="0"/>
              <a:t>See IR 17-6 for special inspector duties and responsibilities</a:t>
            </a:r>
          </a:p>
          <a:p>
            <a:pPr marL="171450" lvl="0" indent="-171450">
              <a:buFontTx/>
              <a:buChar char="-"/>
            </a:pPr>
            <a:r>
              <a:rPr lang="en-US" baseline="0" dirty="0" smtClean="0"/>
              <a:t>PI Documents</a:t>
            </a:r>
          </a:p>
          <a:p>
            <a:pPr marL="628650" lvl="1" indent="-171450">
              <a:buFontTx/>
              <a:buChar char="-"/>
            </a:pPr>
            <a:r>
              <a:rPr lang="en-US" baseline="0" dirty="0" smtClean="0"/>
              <a:t>IR A-8 has information required to be kept by PI, including job file</a:t>
            </a:r>
          </a:p>
          <a:p>
            <a:pPr marL="628650" lvl="1" indent="-171450">
              <a:buFontTx/>
              <a:buChar char="-"/>
            </a:pPr>
            <a:r>
              <a:rPr lang="en-US" baseline="0" dirty="0" smtClean="0"/>
              <a:t>PI Notifications to DSA via DSA 151</a:t>
            </a:r>
          </a:p>
          <a:p>
            <a:pPr marL="628650" lvl="1" indent="-171450">
              <a:buFontTx/>
              <a:buChar char="-"/>
            </a:pPr>
            <a:r>
              <a:rPr lang="en-US" baseline="0" dirty="0" smtClean="0"/>
              <a:t>PI Semimonthly reports now mush use DSA 155</a:t>
            </a:r>
          </a:p>
          <a:p>
            <a:pPr marL="628650" lvl="1" indent="-171450">
              <a:buFontTx/>
              <a:buChar char="-"/>
            </a:pPr>
            <a:r>
              <a:rPr lang="en-US" baseline="0" dirty="0" smtClean="0"/>
              <a:t>Additional documents when PI performs special inspection</a:t>
            </a:r>
          </a:p>
          <a:p>
            <a:pPr marL="1085850" lvl="2" indent="-171450">
              <a:buFontTx/>
              <a:buChar char="-"/>
            </a:pPr>
            <a:r>
              <a:rPr lang="en-US" baseline="0" dirty="0" smtClean="0"/>
              <a:t>DSA 103 “Testing &amp; Inspection” or “T&amp;I” form dictates special inspection requirements</a:t>
            </a: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68</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11F113-FD91-4B8C-8B51-30CC715BE04F}" type="slidenum">
              <a:rPr lang="en-US" smtClean="0"/>
              <a:pPr>
                <a:defRPr/>
              </a:pPr>
              <a:t>10</a:t>
            </a:fld>
            <a:endParaRPr lang="en-US" dirty="0"/>
          </a:p>
        </p:txBody>
      </p:sp>
    </p:spTree>
    <p:extLst>
      <p:ext uri="{BB962C8B-B14F-4D97-AF65-F5344CB8AC3E}">
        <p14:creationId xmlns:p14="http://schemas.microsoft.com/office/powerpoint/2010/main" val="2478499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smtClean="0"/>
              <a:t>Structural</a:t>
            </a:r>
            <a:r>
              <a:rPr lang="en-US" baseline="0" dirty="0" smtClean="0"/>
              <a:t> Testing performed by PI must be indicated in DSA </a:t>
            </a:r>
            <a:r>
              <a:rPr lang="en-US" b="0" baseline="0" dirty="0" smtClean="0"/>
              <a:t>6-PI</a:t>
            </a:r>
          </a:p>
          <a:p>
            <a:pPr marL="171450" lvl="0" indent="-171450">
              <a:buFontTx/>
              <a:buChar char="-"/>
            </a:pPr>
            <a:r>
              <a:rPr lang="en-US" b="0" baseline="0" dirty="0" smtClean="0"/>
              <a:t>Other Documents</a:t>
            </a:r>
          </a:p>
          <a:p>
            <a:pPr marL="628650" lvl="1" indent="-171450">
              <a:buFontTx/>
              <a:buChar char="-"/>
            </a:pPr>
            <a:r>
              <a:rPr lang="en-US" b="0" baseline="0" dirty="0" smtClean="0"/>
              <a:t>Contractor submittals (READ A FEW)</a:t>
            </a:r>
          </a:p>
          <a:p>
            <a:pPr marL="1085850" lvl="2" indent="-171450">
              <a:buFontTx/>
              <a:buChar char="-"/>
            </a:pPr>
            <a:r>
              <a:rPr lang="en-US" b="0" baseline="0" dirty="0" smtClean="0"/>
              <a:t>Notification to PI for construction completion – DSA 156</a:t>
            </a:r>
          </a:p>
          <a:p>
            <a:pPr marL="628650" lvl="1" indent="-171450">
              <a:buFontTx/>
              <a:buChar char="-"/>
            </a:pPr>
            <a:r>
              <a:rPr lang="en-US" b="0" baseline="0" dirty="0" smtClean="0"/>
              <a:t>Later sections will go into more detail for:</a:t>
            </a:r>
          </a:p>
          <a:p>
            <a:pPr marL="1085850" lvl="2" indent="-171450">
              <a:buFontTx/>
              <a:buChar char="-"/>
            </a:pPr>
            <a:r>
              <a:rPr lang="en-US" b="0" baseline="0" dirty="0" smtClean="0"/>
              <a:t>Deferred Submittals</a:t>
            </a:r>
          </a:p>
          <a:p>
            <a:pPr marL="1085850" lvl="2" indent="-171450">
              <a:buFontTx/>
              <a:buChar char="-"/>
            </a:pPr>
            <a:r>
              <a:rPr lang="en-US" b="0" baseline="0" dirty="0" smtClean="0"/>
              <a:t>Construction Change Documents</a:t>
            </a:r>
          </a:p>
          <a:p>
            <a:pPr marL="1085850" lvl="2" indent="-171450">
              <a:buFontTx/>
              <a:buChar char="-"/>
            </a:pPr>
            <a:r>
              <a:rPr lang="en-US" b="0" baseline="0" dirty="0" smtClean="0"/>
              <a:t>Notice of Deviations/Resolution of Deviations</a:t>
            </a:r>
          </a:p>
          <a:p>
            <a:pPr marL="1085850" lvl="2" indent="-171450">
              <a:buFontTx/>
              <a:buChar char="-"/>
            </a:pPr>
            <a:r>
              <a:rPr lang="en-US" b="0" dirty="0" smtClean="0"/>
              <a:t>Interim Verified Reports</a:t>
            </a:r>
          </a:p>
          <a:p>
            <a:pPr marL="1085850" lvl="2" indent="-171450">
              <a:buFontTx/>
              <a:buChar char="-"/>
            </a:pPr>
            <a:r>
              <a:rPr lang="en-US" b="0" dirty="0" smtClean="0"/>
              <a:t>Proprietary Product Documents</a:t>
            </a:r>
          </a:p>
          <a:p>
            <a:pPr marL="171450" lvl="0" indent="-171450">
              <a:buFontTx/>
              <a:buChar char="-"/>
            </a:pPr>
            <a:r>
              <a:rPr lang="en-US" b="0" dirty="0" smtClean="0"/>
              <a:t>Some projects may require documents normally required at construction completion,</a:t>
            </a:r>
            <a:r>
              <a:rPr lang="en-US" b="0" baseline="0" dirty="0" smtClean="0"/>
              <a:t> but while construction is ongoing</a:t>
            </a:r>
          </a:p>
          <a:p>
            <a:pPr marL="628650" lvl="1" indent="-171450">
              <a:buFontTx/>
              <a:buChar char="-"/>
            </a:pPr>
            <a:r>
              <a:rPr lang="en-US" b="0" baseline="0" dirty="0" smtClean="0"/>
              <a:t>More to be discussed about these in a later section</a:t>
            </a:r>
            <a:endParaRPr lang="en-US" b="0"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69</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smtClean="0"/>
              <a:t>Documents required during construction</a:t>
            </a:r>
          </a:p>
          <a:p>
            <a:pPr marL="628650" lvl="1" indent="-171450">
              <a:buFontTx/>
              <a:buChar char="-"/>
            </a:pPr>
            <a:r>
              <a:rPr lang="en-US" dirty="0" smtClean="0"/>
              <a:t>Deferred Submittals</a:t>
            </a:r>
          </a:p>
          <a:p>
            <a:pPr marL="1085850" lvl="2" indent="-171450">
              <a:buFontTx/>
              <a:buChar char="-"/>
            </a:pPr>
            <a:r>
              <a:rPr lang="en-US" dirty="0" smtClean="0"/>
              <a:t>Refer to cover</a:t>
            </a:r>
            <a:r>
              <a:rPr lang="en-US" baseline="0" dirty="0" smtClean="0"/>
              <a:t> page of approved plans for listing of deferred approvals; tracker also has information</a:t>
            </a:r>
          </a:p>
          <a:p>
            <a:pPr marL="628650" lvl="1" indent="-171450">
              <a:buFontTx/>
              <a:buChar char="-"/>
            </a:pPr>
            <a:r>
              <a:rPr lang="en-US" baseline="0" dirty="0" smtClean="0"/>
              <a:t>Construction Change Documents, Type A</a:t>
            </a:r>
          </a:p>
          <a:p>
            <a:pPr marL="628650" lvl="1" indent="-171450">
              <a:buFontTx/>
              <a:buChar char="-"/>
            </a:pPr>
            <a:r>
              <a:rPr lang="en-US" dirty="0" smtClean="0"/>
              <a:t>Notice of Deviations/Resolution of Deviations</a:t>
            </a:r>
          </a:p>
          <a:p>
            <a:pPr marL="628650" lvl="1" indent="-171450">
              <a:buFontTx/>
              <a:buChar char="-"/>
            </a:pPr>
            <a:r>
              <a:rPr lang="en-US" dirty="0" smtClean="0"/>
              <a:t>Interim Verified Reports</a:t>
            </a:r>
          </a:p>
          <a:p>
            <a:pPr marL="1085850" lvl="2" indent="-171450">
              <a:buFontTx/>
              <a:buChar char="-"/>
            </a:pPr>
            <a:r>
              <a:rPr lang="en-US" dirty="0" smtClean="0"/>
              <a:t>Required</a:t>
            </a:r>
            <a:r>
              <a:rPr lang="en-US" baseline="0" dirty="0" smtClean="0"/>
              <a:t> as noted from several different individuals as indicated in PR 13-01 at completion of each section of inspection card DSA 152</a:t>
            </a:r>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70</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smtClean="0"/>
              <a:t>Next section</a:t>
            </a:r>
            <a:r>
              <a:rPr lang="en-US" baseline="0" dirty="0" smtClean="0"/>
              <a:t> on documents required after construction completion</a:t>
            </a:r>
          </a:p>
          <a:p>
            <a:pPr marL="628650" lvl="1" indent="-171450">
              <a:buFontTx/>
              <a:buChar char="-"/>
            </a:pPr>
            <a:r>
              <a:rPr lang="en-US" baseline="0" dirty="0" smtClean="0"/>
              <a:t>Verified Reports</a:t>
            </a:r>
          </a:p>
          <a:p>
            <a:pPr marL="1085850" lvl="2" indent="-171450">
              <a:buFontTx/>
              <a:buChar char="-"/>
            </a:pPr>
            <a:r>
              <a:rPr lang="en-US" baseline="0" dirty="0" smtClean="0"/>
              <a:t>Many individuals listed, similar to the interim verified reports</a:t>
            </a:r>
          </a:p>
          <a:p>
            <a:pPr marL="171450" lvl="0" indent="-171450">
              <a:buFontTx/>
              <a:buChar char="-"/>
            </a:pPr>
            <a:r>
              <a:rPr lang="en-US" baseline="0" dirty="0" smtClean="0"/>
              <a:t>Next section lists the codes and referenced standards applicable to a given project</a:t>
            </a:r>
          </a:p>
          <a:p>
            <a:pPr marL="628650" lvl="1" indent="-171450">
              <a:buFontTx/>
              <a:buChar char="-"/>
            </a:pPr>
            <a:r>
              <a:rPr lang="en-US" baseline="0" dirty="0" smtClean="0"/>
              <a:t>Many must be on-hand at the jobsite, while others may need to be available depending on the type of construction</a:t>
            </a: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71</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baseline="0" dirty="0" smtClean="0"/>
              <a:t>Correlation Matrix provides detailed reference guide for rest of manual</a:t>
            </a:r>
          </a:p>
          <a:p>
            <a:pPr marL="171450" lvl="0" indent="-171450">
              <a:buFontTx/>
              <a:buChar char="-"/>
            </a:pPr>
            <a:r>
              <a:rPr lang="en-US" baseline="0" dirty="0" smtClean="0"/>
              <a:t>(CLICK) Broad Overview List of DSA-103 Sections and corresponding Manual Section.</a:t>
            </a:r>
          </a:p>
          <a:p>
            <a:pPr marL="171450" lvl="0" indent="-171450">
              <a:buFontTx/>
              <a:buChar char="-"/>
            </a:pPr>
            <a:r>
              <a:rPr lang="en-US" baseline="0" dirty="0" smtClean="0"/>
              <a:t>Only refer to sections applicable – don’t need to go through entire manual</a:t>
            </a:r>
          </a:p>
          <a:p>
            <a:pPr marL="171450" lvl="0" indent="-171450">
              <a:buFontTx/>
              <a:buChar char="-"/>
            </a:pPr>
            <a:endParaRPr lang="en-US" baseline="0" dirty="0" smtClean="0"/>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72</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baseline="0" dirty="0" smtClean="0"/>
              <a:t>(READ EXAMPLE)</a:t>
            </a:r>
          </a:p>
          <a:p>
            <a:pPr marL="171450" lvl="0" indent="-171450">
              <a:buFontTx/>
              <a:buChar char="-"/>
            </a:pPr>
            <a:r>
              <a:rPr lang="en-US" baseline="0" dirty="0" smtClean="0"/>
              <a:t>(CLICK) Based on PR 13-01, 3 cards required (READ BULLETS)</a:t>
            </a:r>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73</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baseline="0" dirty="0" smtClean="0"/>
              <a:t>Review approved plans, additional information regarding construction becomes clear</a:t>
            </a:r>
          </a:p>
          <a:p>
            <a:pPr marL="171450" lvl="0" indent="-171450">
              <a:buFontTx/>
              <a:buChar char="-"/>
            </a:pPr>
            <a:r>
              <a:rPr lang="en-US" baseline="0" dirty="0" smtClean="0"/>
              <a:t>(CLICK) Building A (READ bullets)</a:t>
            </a:r>
          </a:p>
          <a:p>
            <a:pPr marL="171450" lvl="0" indent="-171450">
              <a:buFontTx/>
              <a:buChar char="-"/>
            </a:pPr>
            <a:r>
              <a:rPr lang="en-US" baseline="0" dirty="0" smtClean="0"/>
              <a:t>(CLICK) Building B (READ bullet)</a:t>
            </a:r>
          </a:p>
          <a:p>
            <a:pPr marL="171450" lvl="0" indent="-171450">
              <a:buFontTx/>
              <a:buChar char="-"/>
            </a:pPr>
            <a:r>
              <a:rPr lang="en-US" baseline="0" dirty="0" smtClean="0"/>
              <a:t>(CLICK) </a:t>
            </a:r>
            <a:r>
              <a:rPr lang="en-US" baseline="0" dirty="0" err="1" smtClean="0"/>
              <a:t>Sitework</a:t>
            </a:r>
            <a:r>
              <a:rPr lang="en-US" baseline="0" dirty="0" smtClean="0"/>
              <a:t> </a:t>
            </a:r>
          </a:p>
          <a:p>
            <a:pPr marL="628650" lvl="1" indent="-171450">
              <a:buFontTx/>
              <a:buChar char="-"/>
            </a:pPr>
            <a:r>
              <a:rPr lang="en-US" baseline="0" dirty="0" smtClean="0"/>
              <a:t>Accessible features – stairs, ramps, etc.</a:t>
            </a:r>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74</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smtClean="0"/>
              <a:t>Applicable Sections</a:t>
            </a:r>
            <a:r>
              <a:rPr lang="en-US" baseline="0" dirty="0" smtClean="0"/>
              <a:t> &amp; Blocks</a:t>
            </a: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75</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76</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77</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baseline="0" dirty="0" smtClean="0"/>
              <a:t>Review approved T &amp; I for items</a:t>
            </a:r>
          </a:p>
          <a:p>
            <a:pPr marL="628650" lvl="1" indent="-171450">
              <a:buFontTx/>
              <a:buChar char="-"/>
            </a:pPr>
            <a:r>
              <a:rPr lang="en-US" baseline="0" dirty="0" smtClean="0"/>
              <a:t>Soils</a:t>
            </a:r>
          </a:p>
          <a:p>
            <a:pPr marL="628650" lvl="1" indent="-171450">
              <a:buFontTx/>
              <a:buChar char="-"/>
            </a:pPr>
            <a:r>
              <a:rPr lang="en-US" baseline="0" dirty="0" smtClean="0"/>
              <a:t>Concrete</a:t>
            </a:r>
          </a:p>
          <a:p>
            <a:pPr marL="628650" lvl="1" indent="-171450">
              <a:buFontTx/>
              <a:buChar char="-"/>
            </a:pPr>
            <a:r>
              <a:rPr lang="en-US" baseline="0" dirty="0" smtClean="0"/>
              <a:t>(CLICK) Steel</a:t>
            </a:r>
          </a:p>
          <a:p>
            <a:pPr marL="628650" lvl="1" indent="-171450">
              <a:buFontTx/>
              <a:buChar char="-"/>
            </a:pPr>
            <a:r>
              <a:rPr lang="en-US" baseline="0" dirty="0" smtClean="0"/>
              <a:t>(CLICK) Summary of Verified Reports</a:t>
            </a:r>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78</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73BD75E-689D-4F54-823D-F356F0C59A1E}" type="slidenum">
              <a:rPr lang="en-US" smtClean="0"/>
              <a:pPr eaLnBrk="1" hangingPunct="1"/>
              <a:t>51</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smtClean="0"/>
              <a:t>Referring to DSA</a:t>
            </a:r>
            <a:r>
              <a:rPr lang="en-US" baseline="0" dirty="0" smtClean="0"/>
              <a:t> 103 Correlation Matrix in App. A lists corresponding manual section.</a:t>
            </a:r>
          </a:p>
          <a:p>
            <a:pPr marL="171450" lvl="0" indent="-171450">
              <a:buFontTx/>
              <a:buChar char="-"/>
            </a:pPr>
            <a:r>
              <a:rPr lang="en-US" baseline="0" dirty="0" smtClean="0"/>
              <a:t>When viewing manual as PDF, take advantage of hyperlinks &amp; previous view – Similar to “back” in internet browser.</a:t>
            </a: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79</a:t>
            </a:fld>
            <a:endParaRPr lang="en-US" dirty="0"/>
          </a:p>
        </p:txBody>
      </p:sp>
    </p:spTree>
    <p:extLst>
      <p:ext uri="{BB962C8B-B14F-4D97-AF65-F5344CB8AC3E}">
        <p14:creationId xmlns:p14="http://schemas.microsoft.com/office/powerpoint/2010/main" val="267832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C386448-1430-4416-8A09-B8FA495F471B}" type="slidenum">
              <a:rPr lang="en-US" smtClean="0"/>
              <a:pPr eaLnBrk="1" hangingPunct="1"/>
              <a:t>52</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1FD35E-3A94-44F5-8140-8CB749566925}" type="slidenum">
              <a:rPr lang="en-US" smtClean="0"/>
              <a:pPr eaLnBrk="1" hangingPunct="1"/>
              <a:t>53</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4C2D1C-58A7-4304-B42D-35FEAE42CF32}" type="slidenum">
              <a:rPr lang="en-US" smtClean="0"/>
              <a:pPr eaLnBrk="1" hangingPunct="1"/>
              <a:t>54</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presentation covers DSA 152 and accompanying</a:t>
            </a:r>
            <a:r>
              <a:rPr lang="en-US" baseline="0" dirty="0" smtClean="0"/>
              <a:t> manual</a:t>
            </a:r>
          </a:p>
          <a:p>
            <a:pPr marL="628650" lvl="1" indent="-171450">
              <a:buFontTx/>
              <a:buChar char="-"/>
            </a:pPr>
            <a:r>
              <a:rPr lang="en-US" baseline="0" dirty="0" smtClean="0"/>
              <a:t>Provide direction for how to fill out DSA 152 through use of manual</a:t>
            </a:r>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56</a:t>
            </a:fld>
            <a:endParaRPr lang="en-US" dirty="0"/>
          </a:p>
        </p:txBody>
      </p:sp>
    </p:spTree>
    <p:extLst>
      <p:ext uri="{BB962C8B-B14F-4D97-AF65-F5344CB8AC3E}">
        <p14:creationId xmlns:p14="http://schemas.microsoft.com/office/powerpoint/2010/main" val="26070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Outline for presentation</a:t>
            </a:r>
          </a:p>
          <a:p>
            <a:pPr marL="171450" indent="-171450">
              <a:buFontTx/>
              <a:buChar char="-"/>
            </a:pPr>
            <a:r>
              <a:rPr lang="en-US" baseline="0" dirty="0" smtClean="0"/>
              <a:t>(CLICK) DSA 152 Project Inspection Card </a:t>
            </a:r>
          </a:p>
          <a:p>
            <a:pPr marL="628650" lvl="1" indent="-171450">
              <a:buFontTx/>
              <a:buChar char="-"/>
            </a:pPr>
            <a:r>
              <a:rPr lang="en-US" baseline="0" dirty="0" smtClean="0"/>
              <a:t>(Read sub-bullets)</a:t>
            </a:r>
          </a:p>
          <a:p>
            <a:pPr marL="171450" lvl="0" indent="-171450">
              <a:buFontTx/>
              <a:buChar char="-"/>
            </a:pPr>
            <a:r>
              <a:rPr lang="en-US" baseline="0" dirty="0" smtClean="0"/>
              <a:t>(CLICK) DSA 152 Inspection Card Manual</a:t>
            </a:r>
          </a:p>
          <a:p>
            <a:pPr marL="628650" lvl="1" indent="-171450">
              <a:buFontTx/>
              <a:buChar char="-"/>
            </a:pPr>
            <a:r>
              <a:rPr lang="en-US" baseline="0" dirty="0" smtClean="0"/>
              <a:t>(Read sub-bullets)</a:t>
            </a:r>
          </a:p>
          <a:p>
            <a:pPr marL="628650" lvl="1" indent="-171450">
              <a:buFontTx/>
              <a:buChar char="-"/>
            </a:pPr>
            <a:endParaRPr lang="en-US" baseline="0" dirty="0" smtClean="0"/>
          </a:p>
          <a:p>
            <a:pPr marL="628650" lvl="1" indent="-171450">
              <a:buFontTx/>
              <a:buChar char="-"/>
            </a:pPr>
            <a:endParaRPr lang="en-US" baseline="0" dirty="0" smtClean="0"/>
          </a:p>
          <a:p>
            <a:pPr marL="628650" lvl="1" indent="-171450">
              <a:buFontTx/>
              <a:buChar char="-"/>
            </a:pPr>
            <a:endParaRPr lang="en-US" baseline="0" dirty="0" smtClean="0"/>
          </a:p>
          <a:p>
            <a:pPr marL="628650" lvl="1" indent="-171450">
              <a:buFontTx/>
              <a:buChar char="-"/>
            </a:pPr>
            <a:endParaRPr lang="en-US" baseline="0" dirty="0" smtClean="0"/>
          </a:p>
          <a:p>
            <a:pPr marL="628650" lvl="1" indent="-171450">
              <a:buFontTx/>
              <a:buChar char="-"/>
            </a:pPr>
            <a:endParaRPr lang="en-US" baseline="0" dirty="0" smtClean="0"/>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57</a:t>
            </a:fld>
            <a:endParaRPr lang="en-US" dirty="0"/>
          </a:p>
        </p:txBody>
      </p:sp>
    </p:spTree>
    <p:extLst>
      <p:ext uri="{BB962C8B-B14F-4D97-AF65-F5344CB8AC3E}">
        <p14:creationId xmlns:p14="http://schemas.microsoft.com/office/powerpoint/2010/main" val="338638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is the DSA-152 form</a:t>
            </a:r>
          </a:p>
          <a:p>
            <a:pPr marL="628650" marR="0" lvl="1" indent="-171450" algn="l" defTabSz="914400" rtl="0" eaLnBrk="0" fontAlgn="base" latinLnBrk="0" hangingPunct="0">
              <a:lnSpc>
                <a:spcPct val="125000"/>
              </a:lnSpc>
              <a:spcBef>
                <a:spcPct val="30000"/>
              </a:spcBef>
              <a:spcAft>
                <a:spcPct val="0"/>
              </a:spcAft>
              <a:buClrTx/>
              <a:buSzTx/>
              <a:buFontTx/>
              <a:buChar char="-"/>
              <a:tabLst/>
              <a:defRPr/>
            </a:pPr>
            <a:r>
              <a:rPr lang="en-US" baseline="0" dirty="0" smtClean="0"/>
              <a:t>New form, conceptually similar to city/county permit card</a:t>
            </a:r>
          </a:p>
          <a:p>
            <a:pPr marL="628650" lvl="1" indent="-171450">
              <a:buFontTx/>
              <a:buChar char="-"/>
            </a:pPr>
            <a:r>
              <a:rPr lang="en-US" baseline="0" dirty="0" smtClean="0"/>
              <a:t>Much simpler than permit cards - provides very high-level view of construction inspection</a:t>
            </a:r>
          </a:p>
          <a:p>
            <a:pPr marL="628650" lvl="1" indent="-171450">
              <a:buFontTx/>
              <a:buChar char="-"/>
            </a:pPr>
            <a:r>
              <a:rPr lang="en-US" baseline="0" dirty="0" smtClean="0"/>
              <a:t>Let’s go through each section of the card.  (CLICK)</a:t>
            </a:r>
          </a:p>
          <a:p>
            <a:pPr marL="628650" lvl="1" indent="-171450">
              <a:buFontTx/>
              <a:buChar char="-"/>
            </a:pPr>
            <a:r>
              <a:rPr lang="en-US" baseline="0" dirty="0" smtClean="0"/>
              <a:t>Let’s zoom in on this area (CLICK) </a:t>
            </a:r>
          </a:p>
          <a:p>
            <a:pPr marL="628650" lvl="1" indent="-171450">
              <a:buFontTx/>
              <a:buChar char="-"/>
            </a:pPr>
            <a:r>
              <a:rPr lang="en-US" baseline="0" dirty="0" smtClean="0"/>
              <a:t>Primary purpose for card b</a:t>
            </a:r>
            <a:r>
              <a:rPr lang="en-US" dirty="0" smtClean="0"/>
              <a:t>ased</a:t>
            </a:r>
            <a:r>
              <a:rPr lang="en-US" baseline="0" dirty="0" smtClean="0"/>
              <a:t> on Title 24, Part 1:  PI to fill out to document key stages of compliant construction</a:t>
            </a:r>
          </a:p>
          <a:p>
            <a:pPr marL="1085850" lvl="2" indent="-171450">
              <a:buFontTx/>
              <a:buChar char="-"/>
            </a:pPr>
            <a:r>
              <a:rPr lang="en-US" baseline="0" dirty="0" smtClean="0"/>
              <a:t>PR 13-01 provides a prescribed method for compliance with the applicable sections of Title 24, Part 1 (CAC)</a:t>
            </a:r>
          </a:p>
          <a:p>
            <a:pPr marL="1085850" lvl="2" indent="-171450">
              <a:buFontTx/>
              <a:buChar char="-"/>
            </a:pPr>
            <a:r>
              <a:rPr lang="en-US" baseline="0" dirty="0" smtClean="0"/>
              <a:t>Manual provides detailed descriptions of required documents and inspections to fill out card – more later (CLICK)</a:t>
            </a:r>
          </a:p>
          <a:p>
            <a:pPr marL="628650" marR="0" lvl="1" indent="-171450" algn="l" defTabSz="914400" rtl="0" eaLnBrk="0" fontAlgn="base" latinLnBrk="0" hangingPunct="0">
              <a:lnSpc>
                <a:spcPct val="125000"/>
              </a:lnSpc>
              <a:spcBef>
                <a:spcPct val="30000"/>
              </a:spcBef>
              <a:spcAft>
                <a:spcPct val="0"/>
              </a:spcAft>
              <a:buClrTx/>
              <a:buSzTx/>
              <a:buFontTx/>
              <a:buChar char="-"/>
              <a:tabLst/>
              <a:defRPr/>
            </a:pPr>
            <a:r>
              <a:rPr lang="en-US" baseline="0" dirty="0" smtClean="0"/>
              <a:t>Let’s zoom in on this area (CLICK) </a:t>
            </a:r>
          </a:p>
          <a:p>
            <a:pPr marL="628650" lvl="1" indent="-171450">
              <a:buFontTx/>
              <a:buChar char="-"/>
            </a:pPr>
            <a:r>
              <a:rPr lang="en-US" baseline="0" dirty="0" smtClean="0"/>
              <a:t>1</a:t>
            </a:r>
            <a:r>
              <a:rPr lang="en-US" baseline="30000" dirty="0" smtClean="0"/>
              <a:t>st</a:t>
            </a:r>
            <a:r>
              <a:rPr lang="en-US" baseline="0" dirty="0" smtClean="0"/>
              <a:t> area filled out by DSA upon issuance of project inspection card</a:t>
            </a:r>
          </a:p>
          <a:p>
            <a:pPr marL="1085850" lvl="2" indent="-171450">
              <a:buFontTx/>
              <a:buChar char="-"/>
            </a:pPr>
            <a:r>
              <a:rPr lang="en-US" baseline="0" dirty="0" smtClean="0"/>
              <a:t>Provides basic information for the project, building OR (CLICK) </a:t>
            </a:r>
            <a:r>
              <a:rPr lang="en-US" baseline="0" dirty="0" err="1" smtClean="0"/>
              <a:t>sitework</a:t>
            </a:r>
            <a:r>
              <a:rPr lang="en-US" baseline="0" dirty="0" smtClean="0"/>
              <a:t> (CLICK), inspector and other inspection cards</a:t>
            </a:r>
          </a:p>
        </p:txBody>
      </p:sp>
      <p:sp>
        <p:nvSpPr>
          <p:cNvPr id="4" name="Slide Number Placeholder 3"/>
          <p:cNvSpPr>
            <a:spLocks noGrp="1"/>
          </p:cNvSpPr>
          <p:nvPr>
            <p:ph type="sldNum" sz="quarter" idx="10"/>
          </p:nvPr>
        </p:nvSpPr>
        <p:spPr/>
        <p:txBody>
          <a:bodyPr/>
          <a:lstStyle/>
          <a:p>
            <a:pPr>
              <a:defRPr/>
            </a:pPr>
            <a:fld id="{5F30E230-ACA1-430B-A9E2-B5FE3B66A82B}" type="slidenum">
              <a:rPr lang="en-US" smtClean="0"/>
              <a:pPr>
                <a:defRPr/>
              </a:pPr>
              <a:t>58</a:t>
            </a:fld>
            <a:endParaRPr lang="en-US" dirty="0"/>
          </a:p>
        </p:txBody>
      </p:sp>
    </p:spTree>
    <p:extLst>
      <p:ext uri="{BB962C8B-B14F-4D97-AF65-F5344CB8AC3E}">
        <p14:creationId xmlns:p14="http://schemas.microsoft.com/office/powerpoint/2010/main" val="267832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8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552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089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81000" y="1600200"/>
            <a:ext cx="8686800" cy="914400"/>
          </a:xfrm>
          <a:prstGeom prst="rect">
            <a:avLst/>
          </a:prstGeom>
        </p:spPr>
        <p:txBody>
          <a:bodyPr/>
          <a:lstStyle/>
          <a:p>
            <a:r>
              <a:rPr lang="en-US" dirty="0" smtClean="0"/>
              <a:t>CLICK TO EDIT MASTER TITLE STYLE</a:t>
            </a:r>
            <a:endParaRPr lang="en-US" dirty="0"/>
          </a:p>
        </p:txBody>
      </p:sp>
      <p:sp>
        <p:nvSpPr>
          <p:cNvPr id="7" name="Text Placeholder 2"/>
          <p:cNvSpPr>
            <a:spLocks noGrp="1"/>
          </p:cNvSpPr>
          <p:nvPr>
            <p:ph idx="1"/>
          </p:nvPr>
        </p:nvSpPr>
        <p:spPr>
          <a:xfrm>
            <a:off x="381000" y="2713037"/>
            <a:ext cx="8229600" cy="3230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74300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9200"/>
            <a:ext cx="7772400" cy="762000"/>
          </a:xfrm>
          <a:prstGeom prst="rect">
            <a:avLst/>
          </a:prstGeom>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198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Date Placeholder 7"/>
          <p:cNvSpPr>
            <a:spLocks noGrp="1"/>
          </p:cNvSpPr>
          <p:nvPr>
            <p:ph type="dt" sz="half" idx="10"/>
          </p:nvPr>
        </p:nvSpPr>
        <p:spPr>
          <a:xfrm>
            <a:off x="457200" y="6356350"/>
            <a:ext cx="2133600" cy="365125"/>
          </a:xfrm>
          <a:prstGeom prst="rect">
            <a:avLst/>
          </a:prstGeom>
        </p:spPr>
        <p:txBody>
          <a:bodyPr/>
          <a:lstStyle/>
          <a:p>
            <a:pPr>
              <a:buFont typeface="Wingdings" pitchFamily="2" charset="2"/>
              <a:buNone/>
            </a:pPr>
            <a:endParaRPr lang="en-US" dirty="0"/>
          </a:p>
        </p:txBody>
      </p:sp>
      <p:sp>
        <p:nvSpPr>
          <p:cNvPr id="9" name="Footer Placeholder 8"/>
          <p:cNvSpPr>
            <a:spLocks noGrp="1"/>
          </p:cNvSpPr>
          <p:nvPr>
            <p:ph type="ftr" sz="quarter" idx="11"/>
          </p:nvPr>
        </p:nvSpPr>
        <p:spPr>
          <a:xfrm>
            <a:off x="3124200" y="6356350"/>
            <a:ext cx="2895600" cy="365125"/>
          </a:xfrm>
          <a:prstGeom prst="rect">
            <a:avLst/>
          </a:prstGeom>
        </p:spPr>
        <p:txBody>
          <a:bodyPr/>
          <a:lstStyle/>
          <a:p>
            <a:pPr>
              <a:buFont typeface="Wingdings" pitchFamily="2" charset="2"/>
              <a:buNone/>
            </a:pPr>
            <a:r>
              <a:rPr lang="en-US" smtClean="0"/>
              <a:t>DSA – PROJECT INSPECTION CARD</a:t>
            </a:r>
            <a:endParaRPr lang="en-US" dirty="0"/>
          </a:p>
        </p:txBody>
      </p:sp>
      <p:sp>
        <p:nvSpPr>
          <p:cNvPr id="10" name="Slide Number Placeholder 9"/>
          <p:cNvSpPr>
            <a:spLocks noGrp="1"/>
          </p:cNvSpPr>
          <p:nvPr>
            <p:ph type="sldNum" sz="quarter" idx="12"/>
          </p:nvPr>
        </p:nvSpPr>
        <p:spPr>
          <a:xfrm>
            <a:off x="6553200" y="6356350"/>
            <a:ext cx="2133600" cy="365125"/>
          </a:xfrm>
          <a:prstGeom prst="rect">
            <a:avLst/>
          </a:prstGeom>
        </p:spPr>
        <p:txBody>
          <a:bodyPr/>
          <a:lstStyle/>
          <a:p>
            <a:pPr>
              <a:buFont typeface="Wingdings" pitchFamily="2" charset="2"/>
              <a:buNone/>
            </a:pPr>
            <a:fld id="{94206651-57E1-4901-B992-F335805629AC}" type="slidenum">
              <a:rPr lang="en-US" smtClean="0"/>
              <a:pPr>
                <a:buFont typeface="Wingdings" pitchFamily="2" charset="2"/>
                <a:buNone/>
              </a:pPr>
              <a:t>‹#›</a:t>
            </a:fld>
            <a:endParaRPr lang="en-US" dirty="0"/>
          </a:p>
        </p:txBody>
      </p:sp>
      <p:sp>
        <p:nvSpPr>
          <p:cNvPr id="12" name="Text Placeholder 11"/>
          <p:cNvSpPr>
            <a:spLocks noGrp="1"/>
          </p:cNvSpPr>
          <p:nvPr>
            <p:ph type="body" sz="quarter" idx="13"/>
          </p:nvPr>
        </p:nvSpPr>
        <p:spPr>
          <a:xfrm>
            <a:off x="2057400" y="2895600"/>
            <a:ext cx="6400800" cy="990600"/>
          </a:xfrm>
          <a:prstGeom prst="rect">
            <a:avLst/>
          </a:prstGeom>
        </p:spPr>
        <p:txBody>
          <a:bodyPr/>
          <a:lstStyle>
            <a:lvl1pPr>
              <a:defRPr>
                <a:latin typeface="Arial" pitchFamily="34" charset="0"/>
              </a:defRPr>
            </a:lvl1pPr>
          </a:lstStyle>
          <a:p>
            <a:pPr lvl="0"/>
            <a:r>
              <a:rPr lang="en-US" dirty="0" smtClean="0"/>
              <a:t>Click to edit Master text styles</a:t>
            </a:r>
          </a:p>
        </p:txBody>
      </p:sp>
      <p:sp>
        <p:nvSpPr>
          <p:cNvPr id="14" name="Text Placeholder 13"/>
          <p:cNvSpPr>
            <a:spLocks noGrp="1"/>
          </p:cNvSpPr>
          <p:nvPr>
            <p:ph type="body" sz="quarter" idx="14" hasCustomPrompt="1"/>
          </p:nvPr>
        </p:nvSpPr>
        <p:spPr>
          <a:xfrm>
            <a:off x="2057400" y="4191000"/>
            <a:ext cx="6477000" cy="1371600"/>
          </a:xfrm>
          <a:prstGeom prst="rect">
            <a:avLst/>
          </a:prstGeom>
        </p:spPr>
        <p:txBody>
          <a:bodyPr/>
          <a:lstStyle>
            <a:lvl2pPr marL="457200" indent="0">
              <a:buNone/>
              <a:defRPr>
                <a:latin typeface="Arial" pitchFamily="34" charset="0"/>
              </a:defRPr>
            </a:lvl2pPr>
          </a:lstStyle>
          <a:p>
            <a:pPr lvl="1"/>
            <a:r>
              <a:rPr lang="en-US" dirty="0" smtClean="0"/>
              <a:t>Second level</a:t>
            </a:r>
          </a:p>
        </p:txBody>
      </p:sp>
    </p:spTree>
    <p:extLst>
      <p:ext uri="{BB962C8B-B14F-4D97-AF65-F5344CB8AC3E}">
        <p14:creationId xmlns:p14="http://schemas.microsoft.com/office/powerpoint/2010/main" val="16850410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40000"/>
                <a:satMod val="350000"/>
              </a:schemeClr>
            </a:gs>
            <a:gs pos="40000">
              <a:schemeClr val="bg1">
                <a:tint val="45000"/>
                <a:shade val="99000"/>
                <a:satMod val="350000"/>
              </a:schemeClr>
            </a:gs>
            <a:gs pos="100000">
              <a:schemeClr val="tx1">
                <a:lumMod val="75000"/>
                <a:lumOff val="25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 y="457200"/>
            <a:ext cx="2289053" cy="640081"/>
          </a:xfrm>
          <a:prstGeom prst="rect">
            <a:avLst/>
          </a:prstGeom>
        </p:spPr>
      </p:pic>
    </p:spTree>
    <p:extLst>
      <p:ext uri="{BB962C8B-B14F-4D97-AF65-F5344CB8AC3E}">
        <p14:creationId xmlns:p14="http://schemas.microsoft.com/office/powerpoint/2010/main" val="942923005"/>
      </p:ext>
    </p:extLst>
  </p:cSld>
  <p:clrMap bg1="lt1" tx1="dk1" bg2="lt2" tx2="dk2" accent1="accent1" accent2="accent2" accent3="accent3" accent4="accent4" accent5="accent5" accent6="accent6" hlink="hlink" folHlink="folHlink"/>
  <p:sldLayoutIdLst>
    <p:sldLayoutId id="2147483727" r:id="rId1"/>
    <p:sldLayoutId id="2147483729" r:id="rId2"/>
    <p:sldLayoutId id="2147483730" r:id="rId3"/>
    <p:sldLayoutId id="2147483743" r:id="rId4"/>
    <p:sldLayoutId id="2147483744" r:id="rId5"/>
    <p:sldLayoutId id="2147483748" r:id="rId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40000"/>
                <a:satMod val="350000"/>
              </a:schemeClr>
            </a:gs>
            <a:gs pos="40000">
              <a:schemeClr val="bg1">
                <a:tint val="45000"/>
                <a:shade val="99000"/>
                <a:satMod val="350000"/>
              </a:schemeClr>
            </a:gs>
            <a:gs pos="100000">
              <a:schemeClr val="tx1">
                <a:lumMod val="75000"/>
                <a:lumOff val="2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94353"/>
      </p:ext>
    </p:extLst>
  </p:cSld>
  <p:clrMap bg1="lt1" tx1="dk1" bg2="lt2" tx2="dk2" accent1="accent1" accent2="accent2" accent3="accent3" accent4="accent4" accent5="accent5" accent6="accent6" hlink="hlink" folHlink="folHlink"/>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50.png"/></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5765536" cy="6858000"/>
          </a:xfrm>
          <a:prstGeom prst="rect">
            <a:avLst/>
          </a:prstGeom>
          <a:ln>
            <a:noFill/>
          </a:ln>
          <a:effectLst>
            <a:outerShdw blurRad="292100" dist="139700" dir="2700000" algn="tl" rotWithShape="0">
              <a:schemeClr val="tx1">
                <a:alpha val="6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1" y="228600"/>
            <a:ext cx="2819400" cy="987353"/>
          </a:xfrm>
          <a:prstGeom prst="rect">
            <a:avLst/>
          </a:prstGeom>
        </p:spPr>
      </p:pic>
      <p:sp>
        <p:nvSpPr>
          <p:cNvPr id="7" name="Title 1"/>
          <p:cNvSpPr txBox="1">
            <a:spLocks/>
          </p:cNvSpPr>
          <p:nvPr/>
        </p:nvSpPr>
        <p:spPr>
          <a:xfrm>
            <a:off x="5867401" y="1676400"/>
            <a:ext cx="3048000" cy="2209800"/>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latin typeface="Arial Black" pitchFamily="34" charset="0"/>
                <a:cs typeface="Arial" pitchFamily="34" charset="0"/>
              </a:rPr>
              <a:t>DSA: CHANGING CULTURE &amp; CHANGING PROCESSES </a:t>
            </a:r>
            <a:endParaRPr lang="en-US" sz="3200" b="1" dirty="0">
              <a:latin typeface="Arial Black" pitchFamily="34" charset="0"/>
              <a:cs typeface="Arial" pitchFamily="34" charset="0"/>
            </a:endParaRPr>
          </a:p>
        </p:txBody>
      </p:sp>
      <p:sp>
        <p:nvSpPr>
          <p:cNvPr id="8" name="Subtitle 2"/>
          <p:cNvSpPr txBox="1">
            <a:spLocks/>
          </p:cNvSpPr>
          <p:nvPr/>
        </p:nvSpPr>
        <p:spPr>
          <a:xfrm>
            <a:off x="5867401" y="3733800"/>
            <a:ext cx="3548632"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smtClean="0">
                <a:solidFill>
                  <a:schemeClr val="tx1">
                    <a:lumMod val="75000"/>
                    <a:lumOff val="25000"/>
                  </a:schemeClr>
                </a:solidFill>
                <a:latin typeface="Arial" pitchFamily="34" charset="0"/>
                <a:cs typeface="Arial" pitchFamily="34" charset="0"/>
              </a:rPr>
              <a:t>CONSTRUCTION OVERSIGHT </a:t>
            </a:r>
            <a:br>
              <a:rPr lang="en-US" sz="2400" b="1" dirty="0" smtClean="0">
                <a:solidFill>
                  <a:schemeClr val="tx1">
                    <a:lumMod val="75000"/>
                    <a:lumOff val="25000"/>
                  </a:schemeClr>
                </a:solidFill>
                <a:latin typeface="Arial" pitchFamily="34" charset="0"/>
                <a:cs typeface="Arial" pitchFamily="34" charset="0"/>
              </a:rPr>
            </a:br>
            <a:r>
              <a:rPr lang="en-US" sz="2400" b="1" dirty="0" smtClean="0">
                <a:solidFill>
                  <a:schemeClr val="tx1">
                    <a:lumMod val="75000"/>
                    <a:lumOff val="25000"/>
                  </a:schemeClr>
                </a:solidFill>
                <a:latin typeface="Arial" pitchFamily="34" charset="0"/>
                <a:cs typeface="Arial" pitchFamily="34" charset="0"/>
              </a:rPr>
              <a:t>PROCESS</a:t>
            </a:r>
            <a:r>
              <a:rPr lang="en-US" sz="2000" b="1" dirty="0" smtClean="0">
                <a:solidFill>
                  <a:schemeClr val="tx1">
                    <a:lumMod val="75000"/>
                    <a:lumOff val="25000"/>
                  </a:schemeClr>
                </a:solidFill>
                <a:latin typeface="Arial" pitchFamily="34" charset="0"/>
                <a:cs typeface="Arial" pitchFamily="34" charset="0"/>
              </a:rPr>
              <a:t/>
            </a:r>
            <a:br>
              <a:rPr lang="en-US" sz="2000" b="1" dirty="0" smtClean="0">
                <a:solidFill>
                  <a:schemeClr val="tx1">
                    <a:lumMod val="75000"/>
                    <a:lumOff val="25000"/>
                  </a:schemeClr>
                </a:solidFill>
                <a:latin typeface="Arial" pitchFamily="34" charset="0"/>
                <a:cs typeface="Arial" pitchFamily="34" charset="0"/>
              </a:rPr>
            </a:br>
            <a:endParaRPr lang="en-US" sz="20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381000" y="1447800"/>
            <a:ext cx="6096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254125" indent="-1254125"/>
            <a:r>
              <a:rPr lang="en-US" sz="3600" b="1" dirty="0" smtClean="0"/>
              <a:t>REVISE PROCESS</a:t>
            </a:r>
            <a:br>
              <a:rPr lang="en-US" sz="3600" b="1" dirty="0" smtClean="0"/>
            </a:br>
            <a:endParaRPr lang="en-US" sz="3600" b="1" dirty="0" smtClean="0"/>
          </a:p>
        </p:txBody>
      </p:sp>
      <p:sp>
        <p:nvSpPr>
          <p:cNvPr id="10243" name="Content Placeholder 2"/>
          <p:cNvSpPr>
            <a:spLocks noGrp="1"/>
          </p:cNvSpPr>
          <p:nvPr>
            <p:ph idx="1"/>
          </p:nvPr>
        </p:nvSpPr>
        <p:spPr bwMode="auto">
          <a:xfrm>
            <a:off x="381000" y="2133600"/>
            <a:ext cx="5638800" cy="1905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1" indent="-342900">
              <a:buFont typeface="Arial" pitchFamily="34" charset="0"/>
              <a:buChar char="•"/>
              <a:defRPr/>
            </a:pPr>
            <a:r>
              <a:rPr lang="en-US" b="1" dirty="0" smtClean="0"/>
              <a:t>5/1/12:  Eliminate cost review of individual Change Orders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108662"/>
            <a:ext cx="2381250" cy="2349287"/>
          </a:xfrm>
          <a:prstGeom prst="rect">
            <a:avLst/>
          </a:prstGeom>
        </p:spPr>
      </p:pic>
    </p:spTree>
    <p:extLst>
      <p:ext uri="{BB962C8B-B14F-4D97-AF65-F5344CB8AC3E}">
        <p14:creationId xmlns:p14="http://schemas.microsoft.com/office/powerpoint/2010/main" val="4165677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133600"/>
            <a:ext cx="7543800" cy="2831544"/>
          </a:xfrm>
          <a:prstGeom prst="rect">
            <a:avLst/>
          </a:prstGeom>
        </p:spPr>
        <p:txBody>
          <a:bodyPr wrap="square">
            <a:spAutoFit/>
          </a:bodyPr>
          <a:lstStyle/>
          <a:p>
            <a:pPr marL="342900" lvl="1" indent="-342900">
              <a:spcBef>
                <a:spcPts val="0"/>
              </a:spcBef>
              <a:spcAft>
                <a:spcPts val="1200"/>
              </a:spcAft>
              <a:buFont typeface="Arial" pitchFamily="34" charset="0"/>
              <a:buChar char="•"/>
              <a:tabLst>
                <a:tab pos="1541463" algn="l"/>
              </a:tabLst>
              <a:defRPr/>
            </a:pPr>
            <a:r>
              <a:rPr lang="en-US" sz="2400" b="1" dirty="0"/>
              <a:t>11/1/12: Initiate Construction Change </a:t>
            </a:r>
            <a:r>
              <a:rPr lang="en-US" sz="2400" b="1" dirty="0" smtClean="0"/>
              <a:t/>
            </a:r>
            <a:br>
              <a:rPr lang="en-US" sz="2400" b="1" dirty="0" smtClean="0"/>
            </a:br>
            <a:r>
              <a:rPr lang="en-US" sz="2400" b="1" dirty="0" smtClean="0"/>
              <a:t>	Documents (</a:t>
            </a:r>
            <a:r>
              <a:rPr lang="en-US" sz="2400" b="1" dirty="0"/>
              <a:t>CCDs)</a:t>
            </a:r>
          </a:p>
          <a:p>
            <a:pPr marL="1884363" lvl="2" indent="-342900">
              <a:buFont typeface="Courier New" pitchFamily="49" charset="0"/>
              <a:buChar char="o"/>
              <a:defRPr/>
            </a:pPr>
            <a:r>
              <a:rPr lang="en-US" sz="2400" b="1" dirty="0"/>
              <a:t>Eliminate Field Construction </a:t>
            </a:r>
            <a:r>
              <a:rPr lang="en-US" sz="2400" b="1" dirty="0" smtClean="0"/>
              <a:t/>
            </a:r>
            <a:br>
              <a:rPr lang="en-US" sz="2400" b="1" dirty="0" smtClean="0"/>
            </a:br>
            <a:r>
              <a:rPr lang="en-US" sz="2400" b="1" dirty="0" smtClean="0"/>
              <a:t>Directives </a:t>
            </a:r>
            <a:r>
              <a:rPr lang="en-US" sz="2400" b="1" dirty="0"/>
              <a:t>(FCDs)</a:t>
            </a:r>
          </a:p>
          <a:p>
            <a:pPr marL="1884363" lvl="2" indent="-342900">
              <a:buFont typeface="Courier New" pitchFamily="49" charset="0"/>
              <a:buChar char="o"/>
              <a:defRPr/>
            </a:pPr>
            <a:r>
              <a:rPr lang="en-US" sz="2400" b="1" dirty="0"/>
              <a:t>Eliminate Change Orders (COs)</a:t>
            </a:r>
          </a:p>
          <a:p>
            <a:pPr marL="1884363" lvl="2" indent="-342900">
              <a:buFont typeface="Courier New" pitchFamily="49" charset="0"/>
              <a:buChar char="o"/>
              <a:defRPr/>
            </a:pPr>
            <a:r>
              <a:rPr lang="en-US" sz="2400" b="1" dirty="0"/>
              <a:t>DSA reviews only Structural, FLS </a:t>
            </a:r>
            <a:r>
              <a:rPr lang="en-US" sz="2400" b="1" dirty="0" smtClean="0"/>
              <a:t/>
            </a:r>
            <a:br>
              <a:rPr lang="en-US" sz="2400" b="1" dirty="0" smtClean="0"/>
            </a:br>
            <a:r>
              <a:rPr lang="en-US" sz="2400" b="1" dirty="0" smtClean="0"/>
              <a:t>and Access</a:t>
            </a:r>
            <a:endParaRPr lang="en-US" sz="2400" b="1" dirty="0"/>
          </a:p>
        </p:txBody>
      </p:sp>
      <p:sp>
        <p:nvSpPr>
          <p:cNvPr id="3" name="Title 1"/>
          <p:cNvSpPr txBox="1">
            <a:spLocks/>
          </p:cNvSpPr>
          <p:nvPr/>
        </p:nvSpPr>
        <p:spPr bwMode="auto">
          <a:xfrm>
            <a:off x="381000" y="1447800"/>
            <a:ext cx="60960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54125" indent="-1254125" algn="l"/>
            <a:r>
              <a:rPr lang="en-US" sz="3600" b="1" dirty="0" smtClean="0"/>
              <a:t>REVISE PROCESS</a:t>
            </a:r>
            <a:br>
              <a:rPr lang="en-US" sz="3600" b="1" dirty="0" smtClean="0"/>
            </a:br>
            <a:endParaRPr lang="en-US" sz="3600" b="1" dirty="0" smtClean="0"/>
          </a:p>
        </p:txBody>
      </p:sp>
    </p:spTree>
    <p:extLst>
      <p:ext uri="{BB962C8B-B14F-4D97-AF65-F5344CB8AC3E}">
        <p14:creationId xmlns:p14="http://schemas.microsoft.com/office/powerpoint/2010/main" val="2866064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156936"/>
            <a:ext cx="7848600" cy="738664"/>
          </a:xfrm>
          <a:prstGeom prst="rect">
            <a:avLst/>
          </a:prstGeom>
        </p:spPr>
        <p:txBody>
          <a:bodyPr wrap="square">
            <a:spAutoFit/>
          </a:bodyPr>
          <a:lstStyle/>
          <a:p>
            <a:pPr marL="342900" lvl="1" indent="-342900">
              <a:buFont typeface="Arial" pitchFamily="34" charset="0"/>
              <a:buChar char="•"/>
              <a:defRPr/>
            </a:pPr>
            <a:r>
              <a:rPr lang="en-US" sz="2400" b="1" dirty="0"/>
              <a:t> </a:t>
            </a:r>
            <a:r>
              <a:rPr lang="en-US" sz="2400" b="1" dirty="0" smtClean="0"/>
              <a:t>1/1/13: </a:t>
            </a:r>
            <a:r>
              <a:rPr lang="en-US" sz="2400" b="1" dirty="0"/>
              <a:t>Single Signature for Special </a:t>
            </a:r>
            <a:r>
              <a:rPr lang="en-US" sz="2400" b="1" dirty="0" smtClean="0"/>
              <a:t>Inspections</a:t>
            </a:r>
            <a:endParaRPr lang="en-US" sz="2400" b="1" dirty="0"/>
          </a:p>
          <a:p>
            <a:pPr>
              <a:defRPr/>
            </a:pP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733800"/>
            <a:ext cx="3657600" cy="2609088"/>
          </a:xfrm>
          <a:prstGeom prst="rect">
            <a:avLst/>
          </a:prstGeom>
          <a:ln>
            <a:noFill/>
          </a:ln>
          <a:effectLst>
            <a:outerShdw blurRad="292100" dist="139700" dir="2700000" algn="tl" rotWithShape="0">
              <a:schemeClr val="tx1">
                <a:lumMod val="95000"/>
                <a:lumOff val="5000"/>
                <a:alpha val="78000"/>
              </a:schemeClr>
            </a:outerShdw>
          </a:effectLst>
        </p:spPr>
      </p:pic>
      <p:sp>
        <p:nvSpPr>
          <p:cNvPr id="4" name="Title 1"/>
          <p:cNvSpPr txBox="1">
            <a:spLocks/>
          </p:cNvSpPr>
          <p:nvPr/>
        </p:nvSpPr>
        <p:spPr bwMode="auto">
          <a:xfrm>
            <a:off x="381000" y="1447800"/>
            <a:ext cx="60960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54125" indent="-1254125" algn="l"/>
            <a:r>
              <a:rPr lang="en-US" sz="3600" b="1" dirty="0" smtClean="0"/>
              <a:t>REVISE PROCESS</a:t>
            </a:r>
            <a:br>
              <a:rPr lang="en-US" sz="3600" b="1" dirty="0" smtClean="0"/>
            </a:br>
            <a:endParaRPr lang="en-US" sz="3600" b="1" dirty="0" smtClean="0"/>
          </a:p>
        </p:txBody>
      </p:sp>
    </p:spTree>
    <p:extLst>
      <p:ext uri="{BB962C8B-B14F-4D97-AF65-F5344CB8AC3E}">
        <p14:creationId xmlns:p14="http://schemas.microsoft.com/office/powerpoint/2010/main" val="2108266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381000" y="1447800"/>
            <a:ext cx="8458200"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REVISE THE CONSTRUCTION OVERSIGHT PROCESS</a:t>
            </a:r>
          </a:p>
        </p:txBody>
      </p:sp>
      <p:sp>
        <p:nvSpPr>
          <p:cNvPr id="11267" name="Content Placeholder 2"/>
          <p:cNvSpPr>
            <a:spLocks noGrp="1"/>
          </p:cNvSpPr>
          <p:nvPr>
            <p:ph idx="1"/>
          </p:nvPr>
        </p:nvSpPr>
        <p:spPr bwMode="auto">
          <a:xfrm>
            <a:off x="381000" y="2743200"/>
            <a:ext cx="8229600" cy="2819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lvl="1" indent="-457200">
              <a:buFont typeface="Arial" pitchFamily="34" charset="0"/>
              <a:buChar char="•"/>
              <a:defRPr/>
            </a:pPr>
            <a:r>
              <a:rPr lang="en-US" b="1" dirty="0" smtClean="0"/>
              <a:t>Initiate the Inspection Card process</a:t>
            </a:r>
          </a:p>
          <a:p>
            <a:pPr marL="171450" lvl="1" indent="-457200">
              <a:buFont typeface="Arial" pitchFamily="34" charset="0"/>
              <a:buChar char="•"/>
              <a:defRPr/>
            </a:pPr>
            <a:r>
              <a:rPr lang="en-US" b="1" dirty="0" smtClean="0"/>
              <a:t>Utilized by all municipal agencies</a:t>
            </a:r>
          </a:p>
          <a:p>
            <a:pPr marL="457200" lvl="1" indent="-457200">
              <a:buFont typeface="Arial" pitchFamily="34" charset="0"/>
              <a:buChar char="•"/>
              <a:defRPr/>
            </a:pPr>
            <a:r>
              <a:rPr lang="en-US" b="1" dirty="0"/>
              <a:t>Approval of construction and documents </a:t>
            </a:r>
            <a:r>
              <a:rPr lang="en-US" b="1" dirty="0" smtClean="0"/>
              <a:t/>
            </a:r>
            <a:br>
              <a:rPr lang="en-US" b="1" dirty="0" smtClean="0"/>
            </a:br>
            <a:r>
              <a:rPr lang="en-US" b="1" dirty="0" smtClean="0"/>
              <a:t>at milestones</a:t>
            </a:r>
          </a:p>
          <a:p>
            <a:pPr marL="171450" lvl="1" indent="-457200">
              <a:buFont typeface="Arial" pitchFamily="34" charset="0"/>
              <a:buChar char="•"/>
              <a:defRPr/>
            </a:pPr>
            <a:r>
              <a:rPr lang="en-US" b="1" dirty="0" smtClean="0">
                <a:solidFill>
                  <a:srgbClr val="C00000"/>
                </a:solidFill>
              </a:rPr>
              <a:t>Certification concurrent with construction</a:t>
            </a:r>
          </a:p>
        </p:txBody>
      </p:sp>
    </p:spTree>
    <p:extLst>
      <p:ext uri="{BB962C8B-B14F-4D97-AF65-F5344CB8AC3E}">
        <p14:creationId xmlns:p14="http://schemas.microsoft.com/office/powerpoint/2010/main" val="28241615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381000" y="14478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INSPECTION CARD</a:t>
            </a:r>
            <a:r>
              <a:rPr lang="en-US" dirty="0" smtClean="0"/>
              <a:t/>
            </a:r>
            <a:br>
              <a:rPr lang="en-US" dirty="0" smtClean="0"/>
            </a:br>
            <a:endParaRPr lang="en-US" dirty="0" smtClean="0"/>
          </a:p>
        </p:txBody>
      </p:sp>
      <p:sp>
        <p:nvSpPr>
          <p:cNvPr id="13315" name="Content Placeholder 2"/>
          <p:cNvSpPr>
            <a:spLocks noGrp="1"/>
          </p:cNvSpPr>
          <p:nvPr>
            <p:ph idx="1"/>
          </p:nvPr>
        </p:nvSpPr>
        <p:spPr bwMode="auto">
          <a:xfrm>
            <a:off x="381000" y="21336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lvl="1" indent="-457200">
              <a:buFont typeface="Arial" pitchFamily="34" charset="0"/>
              <a:buChar char="•"/>
            </a:pPr>
            <a:r>
              <a:rPr lang="en-US" b="1" dirty="0"/>
              <a:t>Verified Reports for each milestone</a:t>
            </a:r>
          </a:p>
          <a:p>
            <a:pPr lvl="2">
              <a:buFont typeface="Courier New" pitchFamily="49" charset="0"/>
              <a:buChar char="o"/>
            </a:pPr>
            <a:r>
              <a:rPr lang="en-US" sz="2800" b="1" dirty="0"/>
              <a:t>IOR</a:t>
            </a:r>
          </a:p>
          <a:p>
            <a:pPr lvl="2">
              <a:buFont typeface="Courier New" pitchFamily="49" charset="0"/>
              <a:buChar char="o"/>
            </a:pPr>
            <a:r>
              <a:rPr lang="en-US" sz="2800" b="1" dirty="0" smtClean="0"/>
              <a:t>A/E</a:t>
            </a:r>
            <a:endParaRPr lang="en-US" sz="2800" b="1" dirty="0"/>
          </a:p>
          <a:p>
            <a:pPr lvl="2">
              <a:buFont typeface="Courier New" pitchFamily="49" charset="0"/>
              <a:buChar char="o"/>
            </a:pPr>
            <a:r>
              <a:rPr lang="en-US" sz="2800" b="1" dirty="0"/>
              <a:t>Currently required by Statute or </a:t>
            </a:r>
            <a:r>
              <a:rPr lang="en-US" sz="2800" b="1" dirty="0" smtClean="0"/>
              <a:t>Regulation</a:t>
            </a:r>
          </a:p>
          <a:p>
            <a:pPr marL="171450" lvl="1" indent="-457200">
              <a:buFont typeface="Arial" pitchFamily="34" charset="0"/>
              <a:buChar char="•"/>
            </a:pPr>
            <a:r>
              <a:rPr lang="en-US" b="1" dirty="0" smtClean="0"/>
              <a:t>Each Individual Building or Portion</a:t>
            </a:r>
          </a:p>
          <a:p>
            <a:pPr marL="171450" lvl="1" indent="-457200">
              <a:buFont typeface="Arial" pitchFamily="34" charset="0"/>
              <a:buChar char="•"/>
            </a:pPr>
            <a:r>
              <a:rPr lang="en-US" b="1" dirty="0" smtClean="0"/>
              <a:t>Site work</a:t>
            </a:r>
          </a:p>
        </p:txBody>
      </p:sp>
    </p:spTree>
    <p:extLst>
      <p:ext uri="{BB962C8B-B14F-4D97-AF65-F5344CB8AC3E}">
        <p14:creationId xmlns:p14="http://schemas.microsoft.com/office/powerpoint/2010/main" val="3564245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381000" y="14478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MILESTONE APPROVALS</a:t>
            </a:r>
            <a:r>
              <a:rPr lang="en-US" dirty="0" smtClean="0"/>
              <a:t/>
            </a:r>
            <a:br>
              <a:rPr lang="en-US" dirty="0" smtClean="0"/>
            </a:br>
            <a:endParaRPr lang="en-US" dirty="0" smtClean="0"/>
          </a:p>
        </p:txBody>
      </p:sp>
      <p:sp>
        <p:nvSpPr>
          <p:cNvPr id="14339" name="Content Placeholder 2"/>
          <p:cNvSpPr>
            <a:spLocks noGrp="1"/>
          </p:cNvSpPr>
          <p:nvPr>
            <p:ph idx="1"/>
          </p:nvPr>
        </p:nvSpPr>
        <p:spPr bwMode="auto">
          <a:xfrm>
            <a:off x="381000" y="2133600"/>
            <a:ext cx="7772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lvl="1" indent="-457200">
              <a:buFont typeface="Arial" pitchFamily="34" charset="0"/>
              <a:buChar char="•"/>
              <a:defRPr/>
            </a:pPr>
            <a:r>
              <a:rPr lang="en-US" b="1" dirty="0" smtClean="0"/>
              <a:t>All documents submitted and approved</a:t>
            </a:r>
          </a:p>
          <a:p>
            <a:pPr marL="457200" lvl="1" indent="0">
              <a:buNone/>
              <a:defRPr/>
            </a:pPr>
            <a:r>
              <a:rPr lang="en-US" b="1" dirty="0" smtClean="0"/>
              <a:t>at each milestone</a:t>
            </a:r>
          </a:p>
          <a:p>
            <a:pPr marL="171450" lvl="1" indent="-457200">
              <a:buFont typeface="Arial" pitchFamily="34" charset="0"/>
              <a:buChar char="•"/>
              <a:defRPr/>
            </a:pPr>
            <a:r>
              <a:rPr lang="en-US" b="1" dirty="0" smtClean="0"/>
              <a:t>Equivalency to certification</a:t>
            </a:r>
          </a:p>
          <a:p>
            <a:pPr marL="171450" lvl="1" indent="-457200">
              <a:buFont typeface="Arial" pitchFamily="34" charset="0"/>
              <a:buChar char="•"/>
              <a:defRPr/>
            </a:pPr>
            <a:endParaRPr lang="en-US" b="1" dirty="0" smtClean="0"/>
          </a:p>
          <a:p>
            <a:pPr marL="171450" lvl="1" indent="-457200">
              <a:buFont typeface="Arial" pitchFamily="34" charset="0"/>
              <a:buChar char="•"/>
              <a:defRPr/>
            </a:pPr>
            <a:r>
              <a:rPr lang="en-US" b="1" dirty="0" smtClean="0"/>
              <a:t>Order to </a:t>
            </a:r>
            <a:r>
              <a:rPr lang="en-US" b="1" dirty="0"/>
              <a:t>C</a:t>
            </a:r>
            <a:r>
              <a:rPr lang="en-US" b="1" dirty="0" smtClean="0"/>
              <a:t>omply</a:t>
            </a:r>
          </a:p>
          <a:p>
            <a:pPr marL="171450" lvl="1" indent="-457200">
              <a:buFont typeface="Arial" pitchFamily="34" charset="0"/>
              <a:buChar char="•"/>
              <a:defRPr/>
            </a:pPr>
            <a:r>
              <a:rPr lang="en-US" b="1" dirty="0" smtClean="0"/>
              <a:t>Stop Work Order</a:t>
            </a:r>
          </a:p>
          <a:p>
            <a:pPr>
              <a:defRPr/>
            </a:pPr>
            <a:endParaRPr lang="en-US" b="1" dirty="0" smtClean="0"/>
          </a:p>
        </p:txBody>
      </p:sp>
    </p:spTree>
    <p:extLst>
      <p:ext uri="{BB962C8B-B14F-4D97-AF65-F5344CB8AC3E}">
        <p14:creationId xmlns:p14="http://schemas.microsoft.com/office/powerpoint/2010/main" val="2124239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381000" y="14478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CONSTRUCTION SCHEDULE</a:t>
            </a:r>
            <a:br>
              <a:rPr lang="en-US" sz="3600" b="1" dirty="0" smtClean="0"/>
            </a:br>
            <a:endParaRPr lang="en-US" sz="3600" b="1" dirty="0" smtClean="0"/>
          </a:p>
        </p:txBody>
      </p:sp>
      <p:sp>
        <p:nvSpPr>
          <p:cNvPr id="15363" name="Content Placeholder 2"/>
          <p:cNvSpPr>
            <a:spLocks noGrp="1"/>
          </p:cNvSpPr>
          <p:nvPr>
            <p:ph idx="1"/>
          </p:nvPr>
        </p:nvSpPr>
        <p:spPr bwMode="auto">
          <a:xfrm>
            <a:off x="381000" y="21336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lvl="1" indent="-457200">
              <a:buFont typeface="Arial" pitchFamily="34" charset="0"/>
              <a:buChar char="•"/>
            </a:pPr>
            <a:r>
              <a:rPr lang="en-US" b="1" dirty="0" smtClean="0"/>
              <a:t>Flexibility</a:t>
            </a:r>
          </a:p>
          <a:p>
            <a:pPr marL="171450" lvl="1" indent="-457200">
              <a:buFont typeface="Arial" pitchFamily="34" charset="0"/>
              <a:buChar char="•"/>
            </a:pPr>
            <a:r>
              <a:rPr lang="en-US" b="1" dirty="0" smtClean="0"/>
              <a:t>Coordinated: IOR and Builder</a:t>
            </a:r>
          </a:p>
          <a:p>
            <a:pPr marL="171450" lvl="1" indent="-457200">
              <a:buFont typeface="Arial" pitchFamily="34" charset="0"/>
              <a:buChar char="•"/>
            </a:pPr>
            <a:r>
              <a:rPr lang="en-US" b="1" dirty="0" smtClean="0"/>
              <a:t>Sign-off portions</a:t>
            </a:r>
          </a:p>
          <a:p>
            <a:endParaRPr lang="en-US" b="1" dirty="0" smtClean="0"/>
          </a:p>
        </p:txBody>
      </p:sp>
    </p:spTree>
    <p:extLst>
      <p:ext uri="{BB962C8B-B14F-4D97-AF65-F5344CB8AC3E}">
        <p14:creationId xmlns:p14="http://schemas.microsoft.com/office/powerpoint/2010/main" val="6935378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381000" y="1447800"/>
            <a:ext cx="84582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ACCESSIBILITY </a:t>
            </a:r>
            <a:br>
              <a:rPr lang="en-US" sz="3600" b="1" dirty="0" smtClean="0"/>
            </a:br>
            <a:r>
              <a:rPr lang="en-US" sz="3600" b="1" dirty="0" smtClean="0"/>
              <a:t>REQUIREMENTS</a:t>
            </a:r>
            <a:br>
              <a:rPr lang="en-US" sz="3600" b="1" dirty="0" smtClean="0"/>
            </a:br>
            <a:endParaRPr lang="en-US" sz="3600" b="1" dirty="0" smtClean="0"/>
          </a:p>
        </p:txBody>
      </p:sp>
      <p:sp>
        <p:nvSpPr>
          <p:cNvPr id="16387" name="Content Placeholder 2"/>
          <p:cNvSpPr>
            <a:spLocks noGrp="1"/>
          </p:cNvSpPr>
          <p:nvPr>
            <p:ph idx="1"/>
          </p:nvPr>
        </p:nvSpPr>
        <p:spPr bwMode="auto">
          <a:xfrm>
            <a:off x="381000" y="2667000"/>
            <a:ext cx="5943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a:buNone/>
            </a:pPr>
            <a:r>
              <a:rPr lang="en-US" b="1" dirty="0" smtClean="0"/>
              <a:t>Extended time for </a:t>
            </a:r>
            <a:br>
              <a:rPr lang="en-US" b="1" dirty="0" smtClean="0"/>
            </a:br>
            <a:r>
              <a:rPr lang="en-US" b="1" dirty="0" smtClean="0"/>
              <a:t>access elements </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515" b="2368"/>
          <a:stretch/>
        </p:blipFill>
        <p:spPr>
          <a:xfrm>
            <a:off x="5410200" y="1371600"/>
            <a:ext cx="2877482" cy="4725785"/>
          </a:xfrm>
          <a:prstGeom prst="rect">
            <a:avLst/>
          </a:prstGeom>
          <a:ln>
            <a:noFill/>
          </a:ln>
          <a:effectLst>
            <a:outerShdw blurRad="292100" dist="139700" dir="2700000" algn="tl" rotWithShape="0">
              <a:schemeClr val="tx1">
                <a:alpha val="65000"/>
              </a:schemeClr>
            </a:outerShdw>
          </a:effectLst>
        </p:spPr>
      </p:pic>
    </p:spTree>
    <p:extLst>
      <p:ext uri="{BB962C8B-B14F-4D97-AF65-F5344CB8AC3E}">
        <p14:creationId xmlns:p14="http://schemas.microsoft.com/office/powerpoint/2010/main" val="317412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743200"/>
            <a:ext cx="8077200" cy="3182410"/>
          </a:xfrm>
          <a:prstGeom prst="rect">
            <a:avLst/>
          </a:prstGeom>
        </p:spPr>
        <p:txBody>
          <a:bodyPr wrap="square">
            <a:spAutoFit/>
          </a:bodyPr>
          <a:lstStyle/>
          <a:p>
            <a:pPr marL="0" lvl="1" fontAlgn="auto">
              <a:spcBef>
                <a:spcPct val="20000"/>
              </a:spcBef>
              <a:spcAft>
                <a:spcPts val="0"/>
              </a:spcAft>
            </a:pPr>
            <a:r>
              <a:rPr lang="en-US" sz="2800" b="1" dirty="0">
                <a:solidFill>
                  <a:prstClr val="black"/>
                </a:solidFill>
                <a:latin typeface="Arial"/>
              </a:rPr>
              <a:t>Temporary Certification for Access</a:t>
            </a:r>
          </a:p>
          <a:p>
            <a:pPr marL="460375" lvl="2" indent="-460375" fontAlgn="auto">
              <a:spcBef>
                <a:spcPct val="20000"/>
              </a:spcBef>
              <a:spcAft>
                <a:spcPts val="0"/>
              </a:spcAft>
              <a:buFont typeface="Arial" pitchFamily="34" charset="0"/>
              <a:buChar char="•"/>
            </a:pPr>
            <a:r>
              <a:rPr lang="en-US" sz="2400" b="1" dirty="0">
                <a:solidFill>
                  <a:prstClr val="black"/>
                </a:solidFill>
                <a:latin typeface="Arial"/>
              </a:rPr>
              <a:t>Structural and FLS certification equivalency  </a:t>
            </a:r>
          </a:p>
          <a:p>
            <a:pPr marL="460375" lvl="2" indent="-460375" fontAlgn="auto">
              <a:spcBef>
                <a:spcPct val="20000"/>
              </a:spcBef>
              <a:spcAft>
                <a:spcPts val="0"/>
              </a:spcAft>
              <a:buFont typeface="Arial" pitchFamily="34" charset="0"/>
              <a:buChar char="•"/>
            </a:pPr>
            <a:r>
              <a:rPr lang="en-US" sz="2400" b="1" dirty="0">
                <a:solidFill>
                  <a:prstClr val="black"/>
                </a:solidFill>
                <a:latin typeface="Arial"/>
              </a:rPr>
              <a:t>Temporary equal access facilitation</a:t>
            </a:r>
          </a:p>
          <a:p>
            <a:pPr marL="460375" lvl="2" indent="-460375" fontAlgn="auto">
              <a:spcBef>
                <a:spcPct val="20000"/>
              </a:spcBef>
              <a:spcAft>
                <a:spcPts val="0"/>
              </a:spcAft>
              <a:buFont typeface="Arial" pitchFamily="34" charset="0"/>
              <a:buChar char="•"/>
            </a:pPr>
            <a:r>
              <a:rPr lang="en-US" sz="2400" b="1" dirty="0">
                <a:solidFill>
                  <a:prstClr val="black"/>
                </a:solidFill>
                <a:latin typeface="Arial"/>
              </a:rPr>
              <a:t>Posted on DSA’s </a:t>
            </a:r>
            <a:r>
              <a:rPr lang="en-US" sz="2400" b="1" dirty="0" smtClean="0">
                <a:solidFill>
                  <a:prstClr val="black"/>
                </a:solidFill>
                <a:latin typeface="Arial"/>
              </a:rPr>
              <a:t>website</a:t>
            </a:r>
          </a:p>
          <a:p>
            <a:pPr marL="460375" lvl="2" indent="-460375" fontAlgn="auto">
              <a:spcBef>
                <a:spcPct val="20000"/>
              </a:spcBef>
              <a:spcAft>
                <a:spcPts val="0"/>
              </a:spcAft>
              <a:buFont typeface="Arial" pitchFamily="34" charset="0"/>
              <a:buChar char="•"/>
            </a:pPr>
            <a:r>
              <a:rPr lang="en-US" sz="2400" b="1" dirty="0">
                <a:solidFill>
                  <a:prstClr val="black"/>
                </a:solidFill>
                <a:latin typeface="Arial"/>
              </a:rPr>
              <a:t>Listing of Elements to be </a:t>
            </a:r>
            <a:r>
              <a:rPr lang="en-US" sz="2400" b="1" dirty="0" smtClean="0">
                <a:solidFill>
                  <a:prstClr val="black"/>
                </a:solidFill>
                <a:latin typeface="Arial"/>
              </a:rPr>
              <a:t>completed </a:t>
            </a:r>
            <a:endParaRPr lang="en-US" sz="2400" b="1" dirty="0">
              <a:solidFill>
                <a:prstClr val="black"/>
              </a:solidFill>
              <a:latin typeface="Arial"/>
            </a:endParaRPr>
          </a:p>
          <a:p>
            <a:pPr marL="460375" lvl="2" indent="-460375" fontAlgn="auto">
              <a:spcBef>
                <a:spcPct val="20000"/>
              </a:spcBef>
              <a:spcAft>
                <a:spcPts val="0"/>
              </a:spcAft>
              <a:buFont typeface="Arial" pitchFamily="34" charset="0"/>
              <a:buChar char="•"/>
            </a:pPr>
            <a:r>
              <a:rPr lang="en-US" sz="2400" b="1" dirty="0" smtClean="0">
                <a:solidFill>
                  <a:prstClr val="black"/>
                </a:solidFill>
                <a:latin typeface="Arial"/>
              </a:rPr>
              <a:t>All </a:t>
            </a:r>
            <a:r>
              <a:rPr lang="en-US" sz="2400" b="1" dirty="0">
                <a:solidFill>
                  <a:prstClr val="black"/>
                </a:solidFill>
                <a:latin typeface="Arial"/>
              </a:rPr>
              <a:t>work completed within 90 days DSA</a:t>
            </a:r>
          </a:p>
          <a:p>
            <a:pPr marL="460375" lvl="2" indent="-460375" fontAlgn="auto">
              <a:spcBef>
                <a:spcPct val="20000"/>
              </a:spcBef>
              <a:spcAft>
                <a:spcPts val="0"/>
              </a:spcAft>
              <a:buFont typeface="Arial" pitchFamily="34" charset="0"/>
              <a:buChar char="•"/>
            </a:pPr>
            <a:r>
              <a:rPr lang="en-US" sz="2400" b="1" dirty="0">
                <a:solidFill>
                  <a:prstClr val="black"/>
                </a:solidFill>
                <a:latin typeface="Arial"/>
              </a:rPr>
              <a:t>Posting until </a:t>
            </a:r>
            <a:r>
              <a:rPr lang="en-US" sz="2400" b="1" dirty="0" smtClean="0">
                <a:solidFill>
                  <a:prstClr val="black"/>
                </a:solidFill>
                <a:latin typeface="Arial"/>
              </a:rPr>
              <a:t>completed</a:t>
            </a:r>
            <a:endParaRPr lang="en-US" sz="2400" b="1" dirty="0">
              <a:solidFill>
                <a:prstClr val="black"/>
              </a:solidFill>
              <a:latin typeface="Arial"/>
            </a:endParaRPr>
          </a:p>
        </p:txBody>
      </p:sp>
      <p:sp>
        <p:nvSpPr>
          <p:cNvPr id="5" name="Title 1"/>
          <p:cNvSpPr txBox="1">
            <a:spLocks/>
          </p:cNvSpPr>
          <p:nvPr/>
        </p:nvSpPr>
        <p:spPr bwMode="auto">
          <a:xfrm>
            <a:off x="381000" y="1447800"/>
            <a:ext cx="8458200" cy="1295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r>
              <a:rPr lang="en-US" sz="3600" b="1" dirty="0" smtClean="0">
                <a:solidFill>
                  <a:prstClr val="black"/>
                </a:solidFill>
                <a:latin typeface="+mn-lt"/>
              </a:rPr>
              <a:t>TEMPORARY CERTIFICATION </a:t>
            </a:r>
            <a:br>
              <a:rPr lang="en-US" sz="3600" b="1" dirty="0" smtClean="0">
                <a:solidFill>
                  <a:prstClr val="black"/>
                </a:solidFill>
                <a:latin typeface="+mn-lt"/>
              </a:rPr>
            </a:br>
            <a:r>
              <a:rPr lang="en-US" sz="3600" b="1" dirty="0" smtClean="0">
                <a:solidFill>
                  <a:prstClr val="black"/>
                </a:solidFill>
                <a:latin typeface="+mn-lt"/>
              </a:rPr>
              <a:t>FOR ACCESS</a:t>
            </a:r>
          </a:p>
        </p:txBody>
      </p:sp>
    </p:spTree>
    <p:extLst>
      <p:ext uri="{BB962C8B-B14F-4D97-AF65-F5344CB8AC3E}">
        <p14:creationId xmlns:p14="http://schemas.microsoft.com/office/powerpoint/2010/main" val="1276664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381000" y="14478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TEAM RESPONSIBILITIES </a:t>
            </a:r>
            <a:r>
              <a:rPr lang="en-US" dirty="0" smtClean="0"/>
              <a:t/>
            </a:r>
            <a:br>
              <a:rPr lang="en-US" dirty="0" smtClean="0"/>
            </a:br>
            <a:endParaRPr lang="en-US" dirty="0" smtClean="0"/>
          </a:p>
        </p:txBody>
      </p:sp>
      <p:sp>
        <p:nvSpPr>
          <p:cNvPr id="17411" name="Content Placeholder 2"/>
          <p:cNvSpPr>
            <a:spLocks noGrp="1"/>
          </p:cNvSpPr>
          <p:nvPr>
            <p:ph idx="1"/>
          </p:nvPr>
        </p:nvSpPr>
        <p:spPr bwMode="auto">
          <a:xfrm>
            <a:off x="381000" y="23622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lvl="1" indent="-457200">
              <a:buFont typeface="Arial" pitchFamily="34" charset="0"/>
              <a:buChar char="•"/>
            </a:pPr>
            <a:r>
              <a:rPr lang="en-US" b="1" dirty="0" smtClean="0"/>
              <a:t>District</a:t>
            </a:r>
          </a:p>
          <a:p>
            <a:pPr marL="171450" lvl="1" indent="-457200">
              <a:buFont typeface="Arial" pitchFamily="34" charset="0"/>
              <a:buChar char="•"/>
            </a:pPr>
            <a:r>
              <a:rPr lang="en-US" b="1" dirty="0" smtClean="0"/>
              <a:t>IOR </a:t>
            </a:r>
          </a:p>
          <a:p>
            <a:pPr marL="171450" lvl="1" indent="-457200">
              <a:buFont typeface="Arial" pitchFamily="34" charset="0"/>
              <a:buChar char="•"/>
            </a:pPr>
            <a:r>
              <a:rPr lang="en-US" b="1" dirty="0" smtClean="0"/>
              <a:t>A/E</a:t>
            </a:r>
          </a:p>
          <a:p>
            <a:pPr marL="171450" lvl="1" indent="-457200">
              <a:buFont typeface="Arial" pitchFamily="34" charset="0"/>
              <a:buChar char="•"/>
            </a:pPr>
            <a:r>
              <a:rPr lang="en-US" b="1" dirty="0" smtClean="0"/>
              <a:t>Laboratory Manager</a:t>
            </a:r>
          </a:p>
          <a:p>
            <a:pPr marL="171450" lvl="1" indent="-457200">
              <a:buFont typeface="Arial" pitchFamily="34" charset="0"/>
              <a:buChar char="•"/>
            </a:pPr>
            <a:endParaRPr lang="en-US" b="1" dirty="0" smtClean="0"/>
          </a:p>
          <a:p>
            <a:pPr marL="171450" lvl="1" indent="-457200">
              <a:buFont typeface="Arial" pitchFamily="34" charset="0"/>
              <a:buChar char="•"/>
            </a:pPr>
            <a:r>
              <a:rPr lang="en-US" b="1" dirty="0" smtClean="0"/>
              <a:t>Conflict of interest changes</a:t>
            </a:r>
          </a:p>
        </p:txBody>
      </p:sp>
    </p:spTree>
    <p:extLst>
      <p:ext uri="{BB962C8B-B14F-4D97-AF65-F5344CB8AC3E}">
        <p14:creationId xmlns:p14="http://schemas.microsoft.com/office/powerpoint/2010/main" val="3908242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bwMode="auto">
          <a:xfrm>
            <a:off x="381000" y="1901825"/>
            <a:ext cx="8153400" cy="1908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4000" dirty="0" smtClean="0">
                <a:latin typeface="Arial Black" pitchFamily="34" charset="0"/>
              </a:rPr>
              <a:t>CHANGING CULTURE &amp;    CHANGING PROCESSES  </a:t>
            </a:r>
          </a:p>
        </p:txBody>
      </p:sp>
    </p:spTree>
    <p:extLst>
      <p:ext uri="{BB962C8B-B14F-4D97-AF65-F5344CB8AC3E}">
        <p14:creationId xmlns:p14="http://schemas.microsoft.com/office/powerpoint/2010/main" val="14927930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0"/>
            <a:ext cx="8915400" cy="1600200"/>
          </a:xfrm>
        </p:spPr>
        <p:txBody>
          <a:bodyPr/>
          <a:lstStyle/>
          <a:p>
            <a:r>
              <a:rPr lang="en-US" sz="3600" b="1" dirty="0" smtClean="0">
                <a:latin typeface="Arial Black" pitchFamily="34" charset="0"/>
              </a:rPr>
              <a:t>CONSTRUCTION OVERSIGHT COMMUNICATION</a:t>
            </a:r>
            <a:endParaRPr lang="en-US" sz="3600" b="1" dirty="0">
              <a:latin typeface="Arial Black" pitchFamily="34" charset="0"/>
            </a:endParaRPr>
          </a:p>
        </p:txBody>
      </p:sp>
    </p:spTree>
    <p:extLst>
      <p:ext uri="{BB962C8B-B14F-4D97-AF65-F5344CB8AC3E}">
        <p14:creationId xmlns:p14="http://schemas.microsoft.com/office/powerpoint/2010/main" val="22244189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381000" y="14478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COMMUNICATION</a:t>
            </a:r>
          </a:p>
        </p:txBody>
      </p:sp>
      <p:sp>
        <p:nvSpPr>
          <p:cNvPr id="18435" name="Content Placeholder 2"/>
          <p:cNvSpPr>
            <a:spLocks noGrp="1"/>
          </p:cNvSpPr>
          <p:nvPr>
            <p:ph idx="1"/>
          </p:nvPr>
        </p:nvSpPr>
        <p:spPr bwMode="auto">
          <a:xfrm>
            <a:off x="457200" y="21336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457200">
              <a:buFont typeface="Arial" pitchFamily="34" charset="0"/>
              <a:buChar char="•"/>
            </a:pPr>
            <a:r>
              <a:rPr lang="en-US" b="1" dirty="0" smtClean="0"/>
              <a:t>Change Culture of Project Team</a:t>
            </a:r>
          </a:p>
          <a:p>
            <a:pPr marL="457200" lvl="1" indent="-457200">
              <a:buFont typeface="Arial" pitchFamily="34" charset="0"/>
              <a:buChar char="•"/>
            </a:pPr>
            <a:r>
              <a:rPr lang="en-US" b="1" dirty="0" smtClean="0"/>
              <a:t>Change Process of Team Communication</a:t>
            </a:r>
          </a:p>
          <a:p>
            <a:pPr marL="457200" lvl="1" indent="-457200">
              <a:buFont typeface="Arial" pitchFamily="34" charset="0"/>
              <a:buChar char="•"/>
            </a:pPr>
            <a:r>
              <a:rPr lang="en-US" b="1" dirty="0" smtClean="0"/>
              <a:t>Stop Lost Documents</a:t>
            </a:r>
          </a:p>
          <a:p>
            <a:pPr marL="457200" lvl="1" indent="-457200">
              <a:buFont typeface="Arial" pitchFamily="34" charset="0"/>
              <a:buChar char="•"/>
            </a:pPr>
            <a:r>
              <a:rPr lang="en-US" b="1" dirty="0" smtClean="0"/>
              <a:t>Rapid Response</a:t>
            </a:r>
          </a:p>
          <a:p>
            <a:endParaRPr lang="en-US" b="1" dirty="0" smtClean="0"/>
          </a:p>
        </p:txBody>
      </p:sp>
    </p:spTree>
    <p:extLst>
      <p:ext uri="{BB962C8B-B14F-4D97-AF65-F5344CB8AC3E}">
        <p14:creationId xmlns:p14="http://schemas.microsoft.com/office/powerpoint/2010/main" val="29922816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381000" y="1447800"/>
            <a:ext cx="8305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175" indent="4763"/>
            <a:r>
              <a:rPr lang="en-US" sz="3600" b="1" dirty="0" smtClean="0"/>
              <a:t>COMMUNICATION </a:t>
            </a:r>
            <a:br>
              <a:rPr lang="en-US" sz="3600" b="1" dirty="0" smtClean="0"/>
            </a:br>
            <a:r>
              <a:rPr lang="en-US" sz="3600" b="1" dirty="0" smtClean="0"/>
              <a:t>SYSTEM CRITERIA</a:t>
            </a:r>
            <a:br>
              <a:rPr lang="en-US" sz="3600" b="1" dirty="0" smtClean="0"/>
            </a:br>
            <a:r>
              <a:rPr lang="en-US" dirty="0" smtClean="0"/>
              <a:t/>
            </a:r>
            <a:br>
              <a:rPr lang="en-US" dirty="0" smtClean="0"/>
            </a:br>
            <a:endParaRPr lang="en-US" dirty="0" smtClean="0"/>
          </a:p>
        </p:txBody>
      </p:sp>
      <p:sp>
        <p:nvSpPr>
          <p:cNvPr id="19459" name="Content Placeholder 2"/>
          <p:cNvSpPr>
            <a:spLocks noGrp="1"/>
          </p:cNvSpPr>
          <p:nvPr>
            <p:ph idx="1"/>
          </p:nvPr>
        </p:nvSpPr>
        <p:spPr bwMode="auto">
          <a:xfrm>
            <a:off x="457200" y="2667000"/>
            <a:ext cx="77724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457200">
              <a:buFont typeface="Arial" pitchFamily="34" charset="0"/>
              <a:buChar char="•"/>
            </a:pPr>
            <a:r>
              <a:rPr lang="en-US" b="1" dirty="0" smtClean="0"/>
              <a:t>Immediately Available</a:t>
            </a:r>
          </a:p>
          <a:p>
            <a:pPr marL="457200" lvl="1" indent="-457200">
              <a:buFont typeface="Arial" pitchFamily="34" charset="0"/>
              <a:buChar char="•"/>
            </a:pPr>
            <a:r>
              <a:rPr lang="en-US" b="1" dirty="0" smtClean="0"/>
              <a:t>Efficient</a:t>
            </a:r>
          </a:p>
          <a:p>
            <a:pPr marL="457200" lvl="1" indent="-457200">
              <a:buFont typeface="Arial" pitchFamily="34" charset="0"/>
              <a:buChar char="•"/>
            </a:pPr>
            <a:r>
              <a:rPr lang="en-US" b="1" dirty="0" smtClean="0"/>
              <a:t>Simple to Use</a:t>
            </a:r>
          </a:p>
          <a:p>
            <a:pPr marL="457200" lvl="1" indent="-457200">
              <a:buFont typeface="Arial" pitchFamily="34" charset="0"/>
              <a:buChar char="•"/>
            </a:pPr>
            <a:r>
              <a:rPr lang="en-US" b="1" dirty="0" smtClean="0"/>
              <a:t>Easily Accessible to Entire Team</a:t>
            </a:r>
          </a:p>
          <a:p>
            <a:pPr marL="457200" lvl="1" indent="-457200">
              <a:buFont typeface="Arial" pitchFamily="34" charset="0"/>
              <a:buChar char="•"/>
            </a:pPr>
            <a:r>
              <a:rPr lang="en-US" b="1" dirty="0" smtClean="0"/>
              <a:t>BOX</a:t>
            </a:r>
          </a:p>
          <a:p>
            <a:endParaRPr lang="en-US" b="1" dirty="0" smtClean="0"/>
          </a:p>
        </p:txBody>
      </p:sp>
    </p:spTree>
    <p:extLst>
      <p:ext uri="{BB962C8B-B14F-4D97-AF65-F5344CB8AC3E}">
        <p14:creationId xmlns:p14="http://schemas.microsoft.com/office/powerpoint/2010/main" val="1292839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bwMode="auto">
          <a:xfrm>
            <a:off x="457200" y="19812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4025" lvl="1" indent="-454025">
              <a:buFont typeface="Arial" pitchFamily="34" charset="0"/>
              <a:buChar char="•"/>
            </a:pPr>
            <a:r>
              <a:rPr lang="en-US" b="1" dirty="0" smtClean="0"/>
              <a:t>Free to all Team Members</a:t>
            </a:r>
          </a:p>
          <a:p>
            <a:pPr marL="454025" lvl="1" indent="-454025">
              <a:buFont typeface="Arial" pitchFamily="34" charset="0"/>
              <a:buChar char="•"/>
            </a:pPr>
            <a:r>
              <a:rPr lang="en-US" b="1" dirty="0" smtClean="0"/>
              <a:t>Cloud Based: Accessible</a:t>
            </a:r>
          </a:p>
          <a:p>
            <a:pPr marL="454025" lvl="1" indent="-454025">
              <a:buFont typeface="Arial" pitchFamily="34" charset="0"/>
              <a:buChar char="•"/>
            </a:pPr>
            <a:r>
              <a:rPr lang="en-US" b="1" dirty="0" smtClean="0"/>
              <a:t>Transparent</a:t>
            </a:r>
          </a:p>
          <a:p>
            <a:pPr marL="454025" lvl="1" indent="-454025">
              <a:buFont typeface="Arial" pitchFamily="34" charset="0"/>
              <a:buChar char="•"/>
            </a:pPr>
            <a:r>
              <a:rPr lang="en-US" b="1" dirty="0" smtClean="0"/>
              <a:t>“Filing Cabinet”</a:t>
            </a:r>
          </a:p>
          <a:p>
            <a:pPr lvl="2">
              <a:buFont typeface="Courier New" pitchFamily="49" charset="0"/>
              <a:buChar char="o"/>
            </a:pPr>
            <a:r>
              <a:rPr lang="en-US" sz="2800" b="1" dirty="0" smtClean="0"/>
              <a:t>Sends E-Mail to All Team Members</a:t>
            </a:r>
          </a:p>
          <a:p>
            <a:pPr lvl="2">
              <a:buFont typeface="Courier New" pitchFamily="49" charset="0"/>
              <a:buChar char="o"/>
            </a:pPr>
            <a:r>
              <a:rPr lang="en-US" sz="2800" b="1" dirty="0" smtClean="0"/>
              <a:t>Maintains Response and </a:t>
            </a:r>
            <a:br>
              <a:rPr lang="en-US" sz="2800" b="1" dirty="0" smtClean="0"/>
            </a:br>
            <a:r>
              <a:rPr lang="en-US" sz="2800" b="1" dirty="0" smtClean="0"/>
              <a:t>Version Control</a:t>
            </a:r>
          </a:p>
          <a:p>
            <a:pPr>
              <a:buFont typeface="Courier New" pitchFamily="49" charset="0"/>
              <a:buChar char="o"/>
            </a:pPr>
            <a:endParaRPr lang="en-US" sz="2800" b="1" dirty="0" smtClean="0"/>
          </a:p>
        </p:txBody>
      </p:sp>
      <p:sp>
        <p:nvSpPr>
          <p:cNvPr id="4" name="Title 1"/>
          <p:cNvSpPr txBox="1">
            <a:spLocks/>
          </p:cNvSpPr>
          <p:nvPr/>
        </p:nvSpPr>
        <p:spPr>
          <a:xfrm>
            <a:off x="6172200" y="274638"/>
            <a:ext cx="25146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521827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81000" y="1524000"/>
            <a:ext cx="7048500" cy="667839"/>
          </a:xfrm>
        </p:spPr>
        <p:txBody>
          <a:bodyPr anchor="t">
            <a:noAutofit/>
          </a:bodyPr>
          <a:lstStyle/>
          <a:p>
            <a:pPr lvl="0" algn="l"/>
            <a:r>
              <a:rPr lang="en-US" sz="3600" b="1" dirty="0" smtClean="0">
                <a:latin typeface="Arial" pitchFamily="34" charset="0"/>
                <a:cs typeface="Arial" pitchFamily="34" charset="0"/>
              </a:rPr>
              <a:t>INVITATION TO DSAbox</a:t>
            </a:r>
            <a:endParaRPr lang="en-US"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3079" y="2192655"/>
            <a:ext cx="8305800" cy="4360545"/>
          </a:xfrm>
          <a:prstGeom prst="rect">
            <a:avLst/>
          </a:prstGeom>
          <a:ln>
            <a:noFill/>
          </a:ln>
          <a:effectLst>
            <a:outerShdw blurRad="292100" dist="139700" dir="2700000" algn="tl" rotWithShape="0">
              <a:schemeClr val="tx1">
                <a:alpha val="65000"/>
              </a:schemeClr>
            </a:outerShdw>
          </a:effectLst>
        </p:spPr>
      </p:pic>
      <p:grpSp>
        <p:nvGrpSpPr>
          <p:cNvPr id="12" name="Group 11"/>
          <p:cNvGrpSpPr/>
          <p:nvPr/>
        </p:nvGrpSpPr>
        <p:grpSpPr>
          <a:xfrm>
            <a:off x="483079" y="2156850"/>
            <a:ext cx="8305800" cy="586350"/>
            <a:chOff x="0" y="1981200"/>
            <a:chExt cx="9144000" cy="645523"/>
          </a:xfrm>
        </p:grpSpPr>
        <p:sp>
          <p:nvSpPr>
            <p:cNvPr id="6" name="Rectangle 5"/>
            <p:cNvSpPr/>
            <p:nvPr/>
          </p:nvSpPr>
          <p:spPr>
            <a:xfrm>
              <a:off x="0" y="1981200"/>
              <a:ext cx="9144000" cy="6455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10" y="2095970"/>
              <a:ext cx="1295399" cy="453648"/>
            </a:xfrm>
            <a:prstGeom prst="rect">
              <a:avLst/>
            </a:prstGeom>
          </p:spPr>
        </p:pic>
      </p:grpSp>
      <p:sp>
        <p:nvSpPr>
          <p:cNvPr id="8" name="Title 1"/>
          <p:cNvSpPr txBox="1">
            <a:spLocks/>
          </p:cNvSpPr>
          <p:nvPr/>
        </p:nvSpPr>
        <p:spPr>
          <a:xfrm>
            <a:off x="6172200" y="274638"/>
            <a:ext cx="25146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892563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5181600" cy="808037"/>
          </a:xfrm>
        </p:spPr>
        <p:txBody>
          <a:bodyPr anchor="t">
            <a:noAutofit/>
          </a:bodyPr>
          <a:lstStyle/>
          <a:p>
            <a:r>
              <a:rPr lang="en-US" sz="3600" b="1" dirty="0" smtClean="0">
                <a:latin typeface="Arial" pitchFamily="34" charset="0"/>
                <a:cs typeface="Arial" pitchFamily="34" charset="0"/>
              </a:rPr>
              <a:t>PROJECT LIST</a:t>
            </a:r>
            <a:endParaRPr lang="en-US" sz="3600" b="1" dirty="0">
              <a:latin typeface="Arial" pitchFamily="34" charset="0"/>
              <a:cs typeface="Arial" pitchFamily="34" charset="0"/>
            </a:endParaRPr>
          </a:p>
        </p:txBody>
      </p:sp>
      <p:pic>
        <p:nvPicPr>
          <p:cNvPr id="6" name="Picture 5"/>
          <p:cNvPicPr/>
          <p:nvPr/>
        </p:nvPicPr>
        <p:blipFill rotWithShape="1">
          <a:blip r:embed="rId2" cstate="print"/>
          <a:srcRect l="973" t="15810" r="15473" b="2777"/>
          <a:stretch/>
        </p:blipFill>
        <p:spPr>
          <a:xfrm>
            <a:off x="490267" y="2152290"/>
            <a:ext cx="6418053" cy="4553310"/>
          </a:xfrm>
          <a:prstGeom prst="rect">
            <a:avLst/>
          </a:prstGeom>
          <a:ln>
            <a:noFill/>
          </a:ln>
          <a:effectLst>
            <a:outerShdw blurRad="292100" dist="139700" dir="2700000" algn="tl" rotWithShape="0">
              <a:schemeClr val="tx1">
                <a:alpha val="65000"/>
              </a:schemeClr>
            </a:outerShdw>
          </a:effectLst>
        </p:spPr>
      </p:pic>
      <p:sp>
        <p:nvSpPr>
          <p:cNvPr id="4" name="Title 1"/>
          <p:cNvSpPr txBox="1">
            <a:spLocks/>
          </p:cNvSpPr>
          <p:nvPr/>
        </p:nvSpPr>
        <p:spPr>
          <a:xfrm>
            <a:off x="6172200" y="274638"/>
            <a:ext cx="25146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6048986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15000" y="274638"/>
            <a:ext cx="2971800" cy="1143000"/>
          </a:xfrm>
        </p:spPr>
        <p:txBody>
          <a:body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
        <p:nvSpPr>
          <p:cNvPr id="3" name="Content Placeholder 2"/>
          <p:cNvSpPr>
            <a:spLocks noGrp="1"/>
          </p:cNvSpPr>
          <p:nvPr>
            <p:ph idx="1"/>
          </p:nvPr>
        </p:nvSpPr>
        <p:spPr>
          <a:xfrm>
            <a:off x="381000" y="1524000"/>
            <a:ext cx="8001000" cy="5181600"/>
          </a:xfrm>
        </p:spPr>
        <p:txBody>
          <a:bodyPr>
            <a:normAutofit/>
          </a:bodyPr>
          <a:lstStyle/>
          <a:p>
            <a:pPr marL="0" lvl="1" indent="0">
              <a:buNone/>
            </a:pPr>
            <a:r>
              <a:rPr lang="en-US" sz="3600" b="1" dirty="0" smtClean="0">
                <a:latin typeface="Arial" pitchFamily="34" charset="0"/>
                <a:cs typeface="Arial" pitchFamily="34" charset="0"/>
              </a:rPr>
              <a:t>District (Program Manager)</a:t>
            </a:r>
          </a:p>
          <a:p>
            <a:pPr marL="0" lvl="1" indent="0">
              <a:buNone/>
            </a:pPr>
            <a:r>
              <a:rPr lang="en-US" sz="3200" b="1" dirty="0" smtClean="0">
                <a:latin typeface="Arial" pitchFamily="34" charset="0"/>
                <a:cs typeface="Arial" pitchFamily="34" charset="0"/>
              </a:rPr>
              <a:t>Sort by:</a:t>
            </a:r>
          </a:p>
          <a:p>
            <a:pPr marL="457200" lvl="1" indent="-457200">
              <a:buFont typeface="Arial" pitchFamily="34" charset="0"/>
              <a:buChar char="•"/>
            </a:pPr>
            <a:r>
              <a:rPr lang="en-US" b="1" dirty="0" smtClean="0">
                <a:latin typeface="Arial" pitchFamily="34" charset="0"/>
                <a:cs typeface="Arial" pitchFamily="34" charset="0"/>
              </a:rPr>
              <a:t>All </a:t>
            </a:r>
            <a:r>
              <a:rPr lang="en-US" b="1" dirty="0">
                <a:latin typeface="Arial" pitchFamily="34" charset="0"/>
                <a:cs typeface="Arial" pitchFamily="34" charset="0"/>
              </a:rPr>
              <a:t>campuses with active projects</a:t>
            </a:r>
          </a:p>
          <a:p>
            <a:pPr marL="457200" lvl="1" indent="-457200">
              <a:buFont typeface="Arial" pitchFamily="34" charset="0"/>
              <a:buChar char="•"/>
            </a:pPr>
            <a:r>
              <a:rPr lang="en-US" b="1" dirty="0" smtClean="0">
                <a:latin typeface="Arial" pitchFamily="34" charset="0"/>
                <a:cs typeface="Arial" pitchFamily="34" charset="0"/>
              </a:rPr>
              <a:t>Specific </a:t>
            </a:r>
            <a:r>
              <a:rPr lang="en-US" b="1" dirty="0">
                <a:latin typeface="Arial" pitchFamily="34" charset="0"/>
                <a:cs typeface="Arial" pitchFamily="34" charset="0"/>
              </a:rPr>
              <a:t>campus with all active projects</a:t>
            </a:r>
          </a:p>
          <a:p>
            <a:pPr marL="457200" lvl="1" indent="-457200">
              <a:buFont typeface="Arial" pitchFamily="34" charset="0"/>
              <a:buChar char="•"/>
            </a:pPr>
            <a:r>
              <a:rPr lang="en-US" b="1" dirty="0">
                <a:latin typeface="Arial" pitchFamily="34" charset="0"/>
                <a:cs typeface="Arial" pitchFamily="34" charset="0"/>
              </a:rPr>
              <a:t>Specific </a:t>
            </a:r>
            <a:r>
              <a:rPr lang="en-US" b="1" dirty="0" smtClean="0">
                <a:latin typeface="Arial" pitchFamily="34" charset="0"/>
                <a:cs typeface="Arial" pitchFamily="34" charset="0"/>
              </a:rPr>
              <a:t>project</a:t>
            </a:r>
            <a:endParaRPr lang="en-US" b="1" dirty="0">
              <a:latin typeface="Arial" pitchFamily="34" charset="0"/>
              <a:cs typeface="Arial" pitchFamily="34" charset="0"/>
            </a:endParaRPr>
          </a:p>
          <a:p>
            <a:endParaRPr lang="en-US" b="1" dirty="0">
              <a:latin typeface="Arial" pitchFamily="34" charset="0"/>
              <a:cs typeface="Arial" pitchFamily="34" charset="0"/>
            </a:endParaRPr>
          </a:p>
        </p:txBody>
      </p:sp>
    </p:spTree>
    <p:extLst>
      <p:ext uri="{BB962C8B-B14F-4D97-AF65-F5344CB8AC3E}">
        <p14:creationId xmlns:p14="http://schemas.microsoft.com/office/powerpoint/2010/main" val="16795712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7772400" cy="4114800"/>
          </a:xfrm>
        </p:spPr>
        <p:txBody>
          <a:bodyPr/>
          <a:lstStyle/>
          <a:p>
            <a:pPr marL="0" lvl="0" indent="0">
              <a:buNone/>
            </a:pPr>
            <a:r>
              <a:rPr lang="en-US" sz="3600" b="1" dirty="0" smtClean="0">
                <a:latin typeface="Arial" pitchFamily="34" charset="0"/>
                <a:cs typeface="Arial" pitchFamily="34" charset="0"/>
              </a:rPr>
              <a:t>Campus </a:t>
            </a:r>
            <a:r>
              <a:rPr lang="en-US" sz="3600" b="1" dirty="0">
                <a:latin typeface="Arial" pitchFamily="34" charset="0"/>
                <a:cs typeface="Arial" pitchFamily="34" charset="0"/>
              </a:rPr>
              <a:t>(Construction Manager</a:t>
            </a:r>
            <a:r>
              <a:rPr lang="en-US" sz="3600" b="1" dirty="0" smtClean="0">
                <a:latin typeface="Arial" pitchFamily="34" charset="0"/>
                <a:cs typeface="Arial" pitchFamily="34" charset="0"/>
              </a:rPr>
              <a:t>)</a:t>
            </a:r>
          </a:p>
          <a:p>
            <a:pPr marL="0" lvl="0" indent="0">
              <a:buNone/>
            </a:pPr>
            <a:r>
              <a:rPr lang="en-US" b="1" dirty="0" smtClean="0">
                <a:latin typeface="Arial" pitchFamily="34" charset="0"/>
                <a:cs typeface="Arial" pitchFamily="34" charset="0"/>
              </a:rPr>
              <a:t>Sort by:</a:t>
            </a:r>
          </a:p>
          <a:p>
            <a:pPr marL="458788" lvl="1" indent="-458788">
              <a:buFont typeface="Arial" pitchFamily="34" charset="0"/>
              <a:buChar char="•"/>
            </a:pPr>
            <a:r>
              <a:rPr lang="en-US" b="1" dirty="0" smtClean="0">
                <a:latin typeface="Arial" pitchFamily="34" charset="0"/>
                <a:cs typeface="Arial" pitchFamily="34" charset="0"/>
              </a:rPr>
              <a:t>All active projects</a:t>
            </a:r>
          </a:p>
          <a:p>
            <a:pPr marL="458788" lvl="1" indent="-458788">
              <a:buFont typeface="Arial" pitchFamily="34" charset="0"/>
              <a:buChar char="•"/>
            </a:pPr>
            <a:r>
              <a:rPr lang="en-US" b="1" dirty="0" smtClean="0">
                <a:latin typeface="Arial" pitchFamily="34" charset="0"/>
                <a:cs typeface="Arial" pitchFamily="34" charset="0"/>
              </a:rPr>
              <a:t>Specific </a:t>
            </a:r>
            <a:r>
              <a:rPr lang="en-US" b="1" dirty="0">
                <a:latin typeface="Arial" pitchFamily="34" charset="0"/>
                <a:cs typeface="Arial" pitchFamily="34" charset="0"/>
              </a:rPr>
              <a:t>active project</a:t>
            </a:r>
          </a:p>
          <a:p>
            <a:endParaRPr lang="en-US" dirty="0"/>
          </a:p>
        </p:txBody>
      </p:sp>
      <p:sp>
        <p:nvSpPr>
          <p:cNvPr id="5"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139086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74638"/>
            <a:ext cx="2971800" cy="1143000"/>
          </a:xfrm>
        </p:spPr>
        <p:txBody>
          <a:body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
        <p:nvSpPr>
          <p:cNvPr id="3" name="Content Placeholder 2"/>
          <p:cNvSpPr>
            <a:spLocks noGrp="1"/>
          </p:cNvSpPr>
          <p:nvPr>
            <p:ph idx="1"/>
          </p:nvPr>
        </p:nvSpPr>
        <p:spPr>
          <a:xfrm>
            <a:off x="381000" y="1524000"/>
            <a:ext cx="8534400" cy="4525963"/>
          </a:xfrm>
        </p:spPr>
        <p:txBody>
          <a:bodyPr>
            <a:normAutofit/>
          </a:bodyPr>
          <a:lstStyle/>
          <a:p>
            <a:pPr marL="0" indent="0">
              <a:buNone/>
            </a:pPr>
            <a:r>
              <a:rPr lang="en-US" sz="3600" b="1" dirty="0">
                <a:latin typeface="Arial" pitchFamily="34" charset="0"/>
                <a:cs typeface="Arial" pitchFamily="34" charset="0"/>
              </a:rPr>
              <a:t>A/E, IOR, Lab, Builder(s)</a:t>
            </a:r>
            <a:endParaRPr lang="en-US" sz="3600" dirty="0">
              <a:latin typeface="Arial" pitchFamily="34" charset="0"/>
              <a:cs typeface="Arial" pitchFamily="34" charset="0"/>
            </a:endParaRPr>
          </a:p>
          <a:p>
            <a:pPr marL="0" lvl="0" indent="0">
              <a:buNone/>
            </a:pPr>
            <a:r>
              <a:rPr lang="en-US" sz="3600" b="1" dirty="0" smtClean="0">
                <a:latin typeface="Arial" pitchFamily="34" charset="0"/>
                <a:cs typeface="Arial" pitchFamily="34" charset="0"/>
              </a:rPr>
              <a:t>Sort by:</a:t>
            </a:r>
          </a:p>
          <a:p>
            <a:pPr marL="458788" lvl="1" indent="-458788">
              <a:buFont typeface="Arial" pitchFamily="34" charset="0"/>
              <a:buChar char="•"/>
            </a:pPr>
            <a:r>
              <a:rPr lang="en-US" b="1" dirty="0" smtClean="0">
                <a:latin typeface="Arial" pitchFamily="34" charset="0"/>
                <a:cs typeface="Arial" pitchFamily="34" charset="0"/>
              </a:rPr>
              <a:t>All </a:t>
            </a:r>
            <a:r>
              <a:rPr lang="en-US" b="1" dirty="0">
                <a:latin typeface="Arial" pitchFamily="34" charset="0"/>
                <a:cs typeface="Arial" pitchFamily="34" charset="0"/>
              </a:rPr>
              <a:t>contracted active projects in state</a:t>
            </a:r>
            <a:endParaRPr lang="en-US" dirty="0">
              <a:latin typeface="Arial" pitchFamily="34" charset="0"/>
              <a:cs typeface="Arial" pitchFamily="34" charset="0"/>
            </a:endParaRPr>
          </a:p>
          <a:p>
            <a:pPr marL="458788" lvl="1" indent="-458788">
              <a:buFont typeface="Arial" pitchFamily="34" charset="0"/>
              <a:buChar char="•"/>
            </a:pPr>
            <a:r>
              <a:rPr lang="en-US" b="1" dirty="0">
                <a:latin typeface="Arial" pitchFamily="34" charset="0"/>
                <a:cs typeface="Arial" pitchFamily="34" charset="0"/>
              </a:rPr>
              <a:t>All contracted active projects in District</a:t>
            </a:r>
            <a:endParaRPr lang="en-US" dirty="0">
              <a:latin typeface="Arial" pitchFamily="34" charset="0"/>
              <a:cs typeface="Arial" pitchFamily="34" charset="0"/>
            </a:endParaRPr>
          </a:p>
          <a:p>
            <a:pPr marL="458788" lvl="1" indent="-458788">
              <a:buFont typeface="Arial" pitchFamily="34" charset="0"/>
              <a:buChar char="•"/>
            </a:pPr>
            <a:r>
              <a:rPr lang="en-US" b="1" dirty="0">
                <a:latin typeface="Arial" pitchFamily="34" charset="0"/>
                <a:cs typeface="Arial" pitchFamily="34" charset="0"/>
              </a:rPr>
              <a:t>All contracted active projects on </a:t>
            </a: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b="1" dirty="0" smtClean="0">
                <a:latin typeface="Arial" pitchFamily="34" charset="0"/>
                <a:cs typeface="Arial" pitchFamily="34" charset="0"/>
              </a:rPr>
              <a:t>specific </a:t>
            </a:r>
            <a:r>
              <a:rPr lang="en-US" b="1" dirty="0">
                <a:latin typeface="Arial" pitchFamily="34" charset="0"/>
                <a:cs typeface="Arial" pitchFamily="34" charset="0"/>
              </a:rPr>
              <a:t>campus</a:t>
            </a:r>
            <a:endParaRPr lang="en-US" dirty="0">
              <a:latin typeface="Arial" pitchFamily="34" charset="0"/>
              <a:cs typeface="Arial" pitchFamily="34" charset="0"/>
            </a:endParaRPr>
          </a:p>
          <a:p>
            <a:pPr marL="458788" lvl="1" indent="-458788">
              <a:buFont typeface="Arial" pitchFamily="34" charset="0"/>
              <a:buChar char="•"/>
            </a:pPr>
            <a:r>
              <a:rPr lang="en-US" b="1" dirty="0">
                <a:latin typeface="Arial" pitchFamily="34" charset="0"/>
                <a:cs typeface="Arial" pitchFamily="34" charset="0"/>
              </a:rPr>
              <a:t>Specific contracted project</a:t>
            </a:r>
            <a:endParaRPr lang="en-US" dirty="0">
              <a:latin typeface="Arial" pitchFamily="34" charset="0"/>
              <a:cs typeface="Arial" pitchFamily="34" charset="0"/>
            </a:endParaRPr>
          </a:p>
          <a:p>
            <a:endParaRPr lang="en-US" sz="2800" dirty="0">
              <a:latin typeface="Arial" pitchFamily="34" charset="0"/>
              <a:cs typeface="Arial" pitchFamily="34" charset="0"/>
            </a:endParaRPr>
          </a:p>
        </p:txBody>
      </p:sp>
    </p:spTree>
    <p:extLst>
      <p:ext uri="{BB962C8B-B14F-4D97-AF65-F5344CB8AC3E}">
        <p14:creationId xmlns:p14="http://schemas.microsoft.com/office/powerpoint/2010/main" val="2008372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
        <p:nvSpPr>
          <p:cNvPr id="25" name="Rectangle 24"/>
          <p:cNvSpPr/>
          <p:nvPr/>
        </p:nvSpPr>
        <p:spPr>
          <a:xfrm>
            <a:off x="5105400" y="2876997"/>
            <a:ext cx="685799"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2743199" y="2876788"/>
            <a:ext cx="1524001"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419600" y="2865113"/>
            <a:ext cx="533400"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5943601" y="2876996"/>
            <a:ext cx="1142999"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443318" y="2876788"/>
            <a:ext cx="1385482"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443318" y="2945837"/>
            <a:ext cx="1452420" cy="553998"/>
          </a:xfrm>
          <a:prstGeom prst="rect">
            <a:avLst/>
          </a:prstGeom>
          <a:noFill/>
        </p:spPr>
        <p:txBody>
          <a:bodyPr wrap="square" rtlCol="0">
            <a:spAutoFit/>
          </a:bodyPr>
          <a:lstStyle/>
          <a:p>
            <a:pPr>
              <a:lnSpc>
                <a:spcPts val="1800"/>
              </a:lnSpc>
            </a:pPr>
            <a:r>
              <a:rPr lang="en-US" b="1" dirty="0" smtClean="0">
                <a:solidFill>
                  <a:schemeClr val="bg1"/>
                </a:solidFill>
              </a:rPr>
              <a:t>FIELD ENGINEER</a:t>
            </a:r>
            <a:endParaRPr lang="en-US" b="1" dirty="0">
              <a:solidFill>
                <a:schemeClr val="bg1"/>
              </a:solidFill>
            </a:endParaRPr>
          </a:p>
        </p:txBody>
      </p:sp>
      <p:sp>
        <p:nvSpPr>
          <p:cNvPr id="31" name="TextBox 30"/>
          <p:cNvSpPr txBox="1"/>
          <p:nvPr/>
        </p:nvSpPr>
        <p:spPr>
          <a:xfrm>
            <a:off x="2760268" y="2963079"/>
            <a:ext cx="1524000" cy="553998"/>
          </a:xfrm>
          <a:prstGeom prst="rect">
            <a:avLst/>
          </a:prstGeom>
          <a:noFill/>
        </p:spPr>
        <p:txBody>
          <a:bodyPr wrap="square" rtlCol="0">
            <a:spAutoFit/>
          </a:bodyPr>
          <a:lstStyle/>
          <a:p>
            <a:pPr>
              <a:lnSpc>
                <a:spcPts val="1800"/>
              </a:lnSpc>
            </a:pPr>
            <a:r>
              <a:rPr lang="en-US" b="1" dirty="0" smtClean="0">
                <a:solidFill>
                  <a:schemeClr val="bg1"/>
                </a:solidFill>
              </a:rPr>
              <a:t>DOCUMENT</a:t>
            </a:r>
          </a:p>
          <a:p>
            <a:pPr>
              <a:lnSpc>
                <a:spcPts val="1800"/>
              </a:lnSpc>
            </a:pPr>
            <a:r>
              <a:rPr lang="en-US" b="1" dirty="0" smtClean="0">
                <a:solidFill>
                  <a:schemeClr val="bg1"/>
                </a:solidFill>
              </a:rPr>
              <a:t>ANALYST</a:t>
            </a:r>
            <a:endParaRPr lang="en-US" b="1" dirty="0">
              <a:solidFill>
                <a:schemeClr val="bg1"/>
              </a:solidFill>
            </a:endParaRPr>
          </a:p>
        </p:txBody>
      </p:sp>
      <p:sp>
        <p:nvSpPr>
          <p:cNvPr id="32" name="TextBox 31"/>
          <p:cNvSpPr txBox="1"/>
          <p:nvPr/>
        </p:nvSpPr>
        <p:spPr>
          <a:xfrm>
            <a:off x="4421579" y="3059668"/>
            <a:ext cx="607621" cy="323165"/>
          </a:xfrm>
          <a:prstGeom prst="rect">
            <a:avLst/>
          </a:prstGeom>
          <a:noFill/>
        </p:spPr>
        <p:txBody>
          <a:bodyPr wrap="square" rtlCol="0">
            <a:spAutoFit/>
          </a:bodyPr>
          <a:lstStyle/>
          <a:p>
            <a:pPr>
              <a:lnSpc>
                <a:spcPts val="1800"/>
              </a:lnSpc>
            </a:pPr>
            <a:r>
              <a:rPr lang="en-US" b="1" dirty="0" smtClean="0">
                <a:solidFill>
                  <a:schemeClr val="bg1"/>
                </a:solidFill>
              </a:rPr>
              <a:t>A/E</a:t>
            </a:r>
            <a:endParaRPr lang="en-US" b="1" dirty="0">
              <a:solidFill>
                <a:schemeClr val="bg1"/>
              </a:solidFill>
            </a:endParaRPr>
          </a:p>
        </p:txBody>
      </p:sp>
      <p:sp>
        <p:nvSpPr>
          <p:cNvPr id="33" name="TextBox 32"/>
          <p:cNvSpPr txBox="1"/>
          <p:nvPr/>
        </p:nvSpPr>
        <p:spPr>
          <a:xfrm>
            <a:off x="5105400" y="2995136"/>
            <a:ext cx="685800" cy="369332"/>
          </a:xfrm>
          <a:prstGeom prst="rect">
            <a:avLst/>
          </a:prstGeom>
          <a:noFill/>
        </p:spPr>
        <p:txBody>
          <a:bodyPr wrap="square" rtlCol="0">
            <a:spAutoFit/>
          </a:bodyPr>
          <a:lstStyle/>
          <a:p>
            <a:r>
              <a:rPr lang="en-US" b="1" dirty="0" smtClean="0">
                <a:solidFill>
                  <a:schemeClr val="bg1"/>
                </a:solidFill>
              </a:rPr>
              <a:t>LAB</a:t>
            </a:r>
            <a:endParaRPr lang="en-US" b="1" dirty="0">
              <a:solidFill>
                <a:schemeClr val="bg1"/>
              </a:solidFill>
            </a:endParaRPr>
          </a:p>
        </p:txBody>
      </p:sp>
      <p:sp>
        <p:nvSpPr>
          <p:cNvPr id="34" name="TextBox 33"/>
          <p:cNvSpPr txBox="1"/>
          <p:nvPr/>
        </p:nvSpPr>
        <p:spPr>
          <a:xfrm>
            <a:off x="5924108" y="3059668"/>
            <a:ext cx="1391092" cy="323165"/>
          </a:xfrm>
          <a:prstGeom prst="rect">
            <a:avLst/>
          </a:prstGeom>
          <a:noFill/>
          <a:ln>
            <a:noFill/>
          </a:ln>
        </p:spPr>
        <p:txBody>
          <a:bodyPr wrap="square" rtlCol="0">
            <a:spAutoFit/>
          </a:bodyPr>
          <a:lstStyle/>
          <a:p>
            <a:pPr>
              <a:lnSpc>
                <a:spcPts val="1800"/>
              </a:lnSpc>
            </a:pPr>
            <a:r>
              <a:rPr lang="en-US" b="1" dirty="0" smtClean="0">
                <a:solidFill>
                  <a:schemeClr val="bg1"/>
                </a:solidFill>
              </a:rPr>
              <a:t>BUILDER</a:t>
            </a:r>
            <a:endParaRPr lang="en-US" b="1" dirty="0">
              <a:solidFill>
                <a:schemeClr val="bg1"/>
              </a:solidFill>
            </a:endParaRPr>
          </a:p>
        </p:txBody>
      </p:sp>
      <p:sp>
        <p:nvSpPr>
          <p:cNvPr id="35" name="Rectangle 34"/>
          <p:cNvSpPr/>
          <p:nvPr/>
        </p:nvSpPr>
        <p:spPr>
          <a:xfrm>
            <a:off x="7239001" y="2876997"/>
            <a:ext cx="1295399"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7239001" y="3059668"/>
            <a:ext cx="1371599" cy="323165"/>
          </a:xfrm>
          <a:prstGeom prst="rect">
            <a:avLst/>
          </a:prstGeom>
          <a:noFill/>
          <a:ln>
            <a:noFill/>
          </a:ln>
        </p:spPr>
        <p:txBody>
          <a:bodyPr wrap="square" rtlCol="0">
            <a:spAutoFit/>
          </a:bodyPr>
          <a:lstStyle/>
          <a:p>
            <a:pPr>
              <a:lnSpc>
                <a:spcPts val="1800"/>
              </a:lnSpc>
            </a:pPr>
            <a:r>
              <a:rPr lang="en-US" b="1" dirty="0" smtClean="0">
                <a:solidFill>
                  <a:schemeClr val="bg1"/>
                </a:solidFill>
              </a:rPr>
              <a:t>GEOTECH</a:t>
            </a:r>
            <a:endParaRPr lang="en-US" b="1" dirty="0">
              <a:solidFill>
                <a:schemeClr val="bg1"/>
              </a:solidFill>
            </a:endParaRPr>
          </a:p>
        </p:txBody>
      </p:sp>
      <p:sp>
        <p:nvSpPr>
          <p:cNvPr id="37" name="Rectangle 36"/>
          <p:cNvSpPr/>
          <p:nvPr/>
        </p:nvSpPr>
        <p:spPr>
          <a:xfrm>
            <a:off x="1981200" y="2889812"/>
            <a:ext cx="609600" cy="627056"/>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1998269" y="3045439"/>
            <a:ext cx="609600" cy="323165"/>
          </a:xfrm>
          <a:prstGeom prst="rect">
            <a:avLst/>
          </a:prstGeom>
          <a:noFill/>
        </p:spPr>
        <p:txBody>
          <a:bodyPr wrap="square" rtlCol="0">
            <a:spAutoFit/>
          </a:bodyPr>
          <a:lstStyle/>
          <a:p>
            <a:pPr>
              <a:lnSpc>
                <a:spcPts val="1800"/>
              </a:lnSpc>
            </a:pPr>
            <a:r>
              <a:rPr lang="en-US" b="1" dirty="0" smtClean="0">
                <a:solidFill>
                  <a:schemeClr val="bg1"/>
                </a:solidFill>
              </a:rPr>
              <a:t>IOR</a:t>
            </a:r>
            <a:endParaRPr lang="en-US" b="1" dirty="0">
              <a:solidFill>
                <a:schemeClr val="bg1"/>
              </a:solidFill>
            </a:endParaRPr>
          </a:p>
        </p:txBody>
      </p:sp>
      <p:sp>
        <p:nvSpPr>
          <p:cNvPr id="39" name="Title 1"/>
          <p:cNvSpPr txBox="1">
            <a:spLocks/>
          </p:cNvSpPr>
          <p:nvPr/>
        </p:nvSpPr>
        <p:spPr>
          <a:xfrm>
            <a:off x="381000" y="1662223"/>
            <a:ext cx="4814482" cy="372356"/>
          </a:xfrm>
          <a:prstGeom prst="rect">
            <a:avLst/>
          </a:prstGeom>
        </p:spPr>
        <p:txBody>
          <a:bodyPr anchor="t">
            <a:no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nSpc>
                <a:spcPts val="3000"/>
              </a:lnSpc>
            </a:pPr>
            <a:r>
              <a:rPr lang="en-US" sz="3600" b="1" dirty="0" smtClean="0">
                <a:latin typeface="Arial" pitchFamily="34" charset="0"/>
                <a:cs typeface="Arial" pitchFamily="34" charset="0"/>
              </a:rPr>
              <a:t>FOLDER SYSTEM </a:t>
            </a:r>
            <a:endParaRPr lang="en-US" sz="3600" b="1" dirty="0">
              <a:latin typeface="Arial" pitchFamily="34" charset="0"/>
              <a:cs typeface="Arial" pitchFamily="34" charset="0"/>
            </a:endParaRPr>
          </a:p>
        </p:txBody>
      </p:sp>
      <p:sp>
        <p:nvSpPr>
          <p:cNvPr id="19" name="TextBox 18"/>
          <p:cNvSpPr txBox="1"/>
          <p:nvPr/>
        </p:nvSpPr>
        <p:spPr>
          <a:xfrm>
            <a:off x="6901934" y="2145268"/>
            <a:ext cx="1333500" cy="369332"/>
          </a:xfrm>
          <a:prstGeom prst="rect">
            <a:avLst/>
          </a:prstGeom>
          <a:noFill/>
        </p:spPr>
        <p:txBody>
          <a:bodyPr wrap="square" rtlCol="0">
            <a:spAutoFit/>
          </a:bodyPr>
          <a:lstStyle/>
          <a:p>
            <a:r>
              <a:rPr lang="en-US" b="1" i="1" dirty="0" smtClean="0"/>
              <a:t>Track</a:t>
            </a:r>
            <a:endParaRPr lang="en-US" b="1" i="1" dirty="0"/>
          </a:p>
        </p:txBody>
      </p:sp>
    </p:spTree>
    <p:extLst>
      <p:ext uri="{BB962C8B-B14F-4D97-AF65-F5344CB8AC3E}">
        <p14:creationId xmlns:p14="http://schemas.microsoft.com/office/powerpoint/2010/main" val="266720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xfrm>
            <a:off x="381000" y="14478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OVERVIEW</a:t>
            </a:r>
          </a:p>
        </p:txBody>
      </p:sp>
      <p:sp>
        <p:nvSpPr>
          <p:cNvPr id="3" name="Content Placeholder 2"/>
          <p:cNvSpPr>
            <a:spLocks noGrp="1"/>
          </p:cNvSpPr>
          <p:nvPr>
            <p:ph idx="1"/>
          </p:nvPr>
        </p:nvSpPr>
        <p:spPr>
          <a:xfrm>
            <a:off x="381000" y="2209800"/>
            <a:ext cx="8458200" cy="4114800"/>
          </a:xfrm>
        </p:spPr>
        <p:txBody>
          <a:bodyPr/>
          <a:lstStyle/>
          <a:p>
            <a:pPr marL="171450" lvl="1" indent="-457200">
              <a:buFont typeface="Arial" pitchFamily="34" charset="0"/>
              <a:buChar char="•"/>
              <a:defRPr/>
            </a:pPr>
            <a:r>
              <a:rPr lang="en-US" b="1" dirty="0" smtClean="0">
                <a:latin typeface="+mj-lt"/>
              </a:rPr>
              <a:t>Accessibility</a:t>
            </a:r>
          </a:p>
          <a:p>
            <a:pPr marL="171450" lvl="1" indent="-457200">
              <a:buFont typeface="Arial" pitchFamily="34" charset="0"/>
              <a:buChar char="•"/>
              <a:defRPr/>
            </a:pPr>
            <a:r>
              <a:rPr lang="en-US" b="1" dirty="0" smtClean="0">
                <a:latin typeface="+mj-lt"/>
              </a:rPr>
              <a:t>Prop. 39</a:t>
            </a:r>
          </a:p>
          <a:p>
            <a:pPr marL="171450" lvl="1" indent="-457200">
              <a:buFont typeface="Arial" pitchFamily="34" charset="0"/>
              <a:buChar char="•"/>
              <a:defRPr/>
            </a:pPr>
            <a:r>
              <a:rPr lang="en-US" b="1" dirty="0" smtClean="0">
                <a:latin typeface="+mj-lt"/>
              </a:rPr>
              <a:t>Certification</a:t>
            </a:r>
          </a:p>
          <a:p>
            <a:pPr marL="171450" lvl="1" indent="-457200">
              <a:buFont typeface="Arial" pitchFamily="34" charset="0"/>
              <a:buChar char="•"/>
              <a:defRPr/>
            </a:pPr>
            <a:r>
              <a:rPr lang="en-US" b="1" dirty="0" smtClean="0">
                <a:latin typeface="+mj-lt"/>
              </a:rPr>
              <a:t>Inspection </a:t>
            </a:r>
            <a:r>
              <a:rPr lang="en-US" b="1" dirty="0">
                <a:latin typeface="+mj-lt"/>
              </a:rPr>
              <a:t>Card </a:t>
            </a:r>
            <a:r>
              <a:rPr lang="en-US" b="1" dirty="0" smtClean="0">
                <a:latin typeface="+mj-lt"/>
              </a:rPr>
              <a:t>Process</a:t>
            </a:r>
          </a:p>
          <a:p>
            <a:pPr marL="457200" lvl="1" indent="-457200">
              <a:buFont typeface="Arial" pitchFamily="34" charset="0"/>
              <a:buChar char="•"/>
              <a:defRPr/>
            </a:pPr>
            <a:r>
              <a:rPr lang="en-US" b="1" dirty="0" smtClean="0">
                <a:latin typeface="+mj-lt"/>
              </a:rPr>
              <a:t>Design/Construction Oversight Communication</a:t>
            </a:r>
            <a:endParaRPr lang="en-US" b="1" dirty="0">
              <a:latin typeface="+mj-lt"/>
            </a:endParaRPr>
          </a:p>
          <a:p>
            <a:pPr marL="171450" lvl="1" indent="-457200">
              <a:buFont typeface="Arial" pitchFamily="34" charset="0"/>
              <a:buChar char="•"/>
              <a:defRPr/>
            </a:pPr>
            <a:r>
              <a:rPr lang="en-US" b="1" dirty="0">
                <a:latin typeface="+mj-lt"/>
              </a:rPr>
              <a:t>DSA Fee Structure</a:t>
            </a:r>
          </a:p>
        </p:txBody>
      </p:sp>
    </p:spTree>
    <p:extLst>
      <p:ext uri="{BB962C8B-B14F-4D97-AF65-F5344CB8AC3E}">
        <p14:creationId xmlns:p14="http://schemas.microsoft.com/office/powerpoint/2010/main" val="1825228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6901934" y="2145268"/>
            <a:ext cx="1333500" cy="369332"/>
          </a:xfrm>
          <a:prstGeom prst="rect">
            <a:avLst/>
          </a:prstGeom>
          <a:noFill/>
        </p:spPr>
        <p:txBody>
          <a:bodyPr wrap="square" rtlCol="0">
            <a:spAutoFit/>
          </a:bodyPr>
          <a:lstStyle/>
          <a:p>
            <a:r>
              <a:rPr lang="en-US" b="1" i="1" dirty="0" smtClean="0"/>
              <a:t>Track</a:t>
            </a:r>
            <a:endParaRPr lang="en-US" b="1" i="1" dirty="0"/>
          </a:p>
        </p:txBody>
      </p:sp>
      <p:sp>
        <p:nvSpPr>
          <p:cNvPr id="90" name="TextBox 89"/>
          <p:cNvSpPr txBox="1"/>
          <p:nvPr/>
        </p:nvSpPr>
        <p:spPr>
          <a:xfrm>
            <a:off x="1676400" y="4099344"/>
            <a:ext cx="3124200" cy="923330"/>
          </a:xfrm>
          <a:prstGeom prst="rect">
            <a:avLst/>
          </a:prstGeom>
          <a:noFill/>
        </p:spPr>
        <p:txBody>
          <a:bodyPr wrap="square" lIns="91440" tIns="0" rIns="91440" bIns="0" rtlCol="0">
            <a:spAutoFit/>
          </a:bodyPr>
          <a:lstStyle/>
          <a:p>
            <a:pPr>
              <a:lnSpc>
                <a:spcPts val="1800"/>
              </a:lnSpc>
            </a:pPr>
            <a:r>
              <a:rPr lang="en-US" b="1" dirty="0" smtClean="0">
                <a:solidFill>
                  <a:schemeClr val="tx1">
                    <a:lumMod val="85000"/>
                    <a:lumOff val="15000"/>
                  </a:schemeClr>
                </a:solidFill>
              </a:rPr>
              <a:t>SEMI-MONTHLY REPORTS</a:t>
            </a:r>
          </a:p>
          <a:p>
            <a:pPr>
              <a:lnSpc>
                <a:spcPts val="1800"/>
              </a:lnSpc>
            </a:pPr>
            <a:r>
              <a:rPr lang="en-US" b="1" dirty="0" smtClean="0">
                <a:solidFill>
                  <a:schemeClr val="tx1">
                    <a:lumMod val="85000"/>
                    <a:lumOff val="15000"/>
                  </a:schemeClr>
                </a:solidFill>
              </a:rPr>
              <a:t>INSPECTION CARDS</a:t>
            </a:r>
          </a:p>
          <a:p>
            <a:pPr>
              <a:lnSpc>
                <a:spcPts val="1800"/>
              </a:lnSpc>
            </a:pPr>
            <a:r>
              <a:rPr lang="en-US" b="1" dirty="0" smtClean="0">
                <a:solidFill>
                  <a:schemeClr val="tx1">
                    <a:lumMod val="85000"/>
                    <a:lumOff val="15000"/>
                  </a:schemeClr>
                </a:solidFill>
              </a:rPr>
              <a:t>DEFICIENCY NOTICES</a:t>
            </a:r>
          </a:p>
          <a:p>
            <a:pPr>
              <a:lnSpc>
                <a:spcPts val="1800"/>
              </a:lnSpc>
            </a:pPr>
            <a:r>
              <a:rPr lang="en-US" b="1" dirty="0" smtClean="0">
                <a:solidFill>
                  <a:schemeClr val="tx1">
                    <a:lumMod val="85000"/>
                    <a:lumOff val="15000"/>
                  </a:schemeClr>
                </a:solidFill>
              </a:rPr>
              <a:t>VERIFIED REPORTS</a:t>
            </a:r>
            <a:endParaRPr lang="en-US" b="1" dirty="0">
              <a:solidFill>
                <a:schemeClr val="tx1">
                  <a:lumMod val="85000"/>
                  <a:lumOff val="15000"/>
                </a:schemeClr>
              </a:solidFill>
            </a:endParaRPr>
          </a:p>
        </p:txBody>
      </p:sp>
      <p:sp>
        <p:nvSpPr>
          <p:cNvPr id="55" name="TextBox 54"/>
          <p:cNvSpPr txBox="1"/>
          <p:nvPr/>
        </p:nvSpPr>
        <p:spPr>
          <a:xfrm>
            <a:off x="6901934" y="4812268"/>
            <a:ext cx="1556266" cy="369332"/>
          </a:xfrm>
          <a:prstGeom prst="rect">
            <a:avLst/>
          </a:prstGeom>
          <a:noFill/>
        </p:spPr>
        <p:txBody>
          <a:bodyPr wrap="square" rtlCol="0">
            <a:spAutoFit/>
          </a:bodyPr>
          <a:lstStyle/>
          <a:p>
            <a:r>
              <a:rPr lang="en-US" b="1" i="1" dirty="0" smtClean="0"/>
              <a:t>Sub-folders</a:t>
            </a:r>
            <a:endParaRPr lang="en-US" b="1" i="1" dirty="0"/>
          </a:p>
        </p:txBody>
      </p:sp>
      <p:grpSp>
        <p:nvGrpSpPr>
          <p:cNvPr id="7" name="Group 6"/>
          <p:cNvGrpSpPr/>
          <p:nvPr/>
        </p:nvGrpSpPr>
        <p:grpSpPr>
          <a:xfrm>
            <a:off x="1670141" y="2983468"/>
            <a:ext cx="3016157" cy="2057400"/>
            <a:chOff x="1670141" y="2743200"/>
            <a:chExt cx="3016157" cy="2057400"/>
          </a:xfrm>
        </p:grpSpPr>
        <p:cxnSp>
          <p:nvCxnSpPr>
            <p:cNvPr id="92" name="Straight Connector 91"/>
            <p:cNvCxnSpPr/>
            <p:nvPr/>
          </p:nvCxnSpPr>
          <p:spPr>
            <a:xfrm>
              <a:off x="2286000" y="2743200"/>
              <a:ext cx="0" cy="99442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3178220" y="2232616"/>
              <a:ext cx="0" cy="301615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1677976" y="3734936"/>
              <a:ext cx="0" cy="1065664"/>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5105400" y="2876997"/>
            <a:ext cx="685799"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2743199" y="2876788"/>
            <a:ext cx="1524001"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4419600" y="2865113"/>
            <a:ext cx="533400"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5943601" y="2876996"/>
            <a:ext cx="1142999"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443318" y="2876788"/>
            <a:ext cx="1385482"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443318" y="2945837"/>
            <a:ext cx="1452420" cy="553998"/>
          </a:xfrm>
          <a:prstGeom prst="rect">
            <a:avLst/>
          </a:prstGeom>
          <a:noFill/>
        </p:spPr>
        <p:txBody>
          <a:bodyPr wrap="square" rtlCol="0">
            <a:spAutoFit/>
          </a:bodyPr>
          <a:lstStyle/>
          <a:p>
            <a:pPr>
              <a:lnSpc>
                <a:spcPts val="1800"/>
              </a:lnSpc>
            </a:pPr>
            <a:r>
              <a:rPr lang="en-US" b="1" dirty="0" smtClean="0">
                <a:solidFill>
                  <a:schemeClr val="bg1"/>
                </a:solidFill>
              </a:rPr>
              <a:t>FIELD ENGINEER</a:t>
            </a:r>
            <a:endParaRPr lang="en-US" b="1" dirty="0">
              <a:solidFill>
                <a:schemeClr val="bg1"/>
              </a:solidFill>
            </a:endParaRPr>
          </a:p>
        </p:txBody>
      </p:sp>
      <p:sp>
        <p:nvSpPr>
          <p:cNvPr id="51" name="TextBox 50"/>
          <p:cNvSpPr txBox="1"/>
          <p:nvPr/>
        </p:nvSpPr>
        <p:spPr>
          <a:xfrm>
            <a:off x="2760268" y="2963079"/>
            <a:ext cx="1524000" cy="553998"/>
          </a:xfrm>
          <a:prstGeom prst="rect">
            <a:avLst/>
          </a:prstGeom>
          <a:noFill/>
        </p:spPr>
        <p:txBody>
          <a:bodyPr wrap="square" rtlCol="0">
            <a:spAutoFit/>
          </a:bodyPr>
          <a:lstStyle/>
          <a:p>
            <a:pPr>
              <a:lnSpc>
                <a:spcPts val="1800"/>
              </a:lnSpc>
            </a:pPr>
            <a:r>
              <a:rPr lang="en-US" b="1" dirty="0" smtClean="0">
                <a:solidFill>
                  <a:schemeClr val="bg1"/>
                </a:solidFill>
              </a:rPr>
              <a:t>DOCUMENT</a:t>
            </a:r>
          </a:p>
          <a:p>
            <a:pPr>
              <a:lnSpc>
                <a:spcPts val="1800"/>
              </a:lnSpc>
            </a:pPr>
            <a:r>
              <a:rPr lang="en-US" b="1" dirty="0" smtClean="0">
                <a:solidFill>
                  <a:schemeClr val="bg1"/>
                </a:solidFill>
              </a:rPr>
              <a:t>ANALYST</a:t>
            </a:r>
            <a:endParaRPr lang="en-US" b="1" dirty="0">
              <a:solidFill>
                <a:schemeClr val="bg1"/>
              </a:solidFill>
            </a:endParaRPr>
          </a:p>
        </p:txBody>
      </p:sp>
      <p:sp>
        <p:nvSpPr>
          <p:cNvPr id="52" name="TextBox 51"/>
          <p:cNvSpPr txBox="1"/>
          <p:nvPr/>
        </p:nvSpPr>
        <p:spPr>
          <a:xfrm>
            <a:off x="4421579" y="3059668"/>
            <a:ext cx="607621" cy="323165"/>
          </a:xfrm>
          <a:prstGeom prst="rect">
            <a:avLst/>
          </a:prstGeom>
          <a:noFill/>
        </p:spPr>
        <p:txBody>
          <a:bodyPr wrap="square" rtlCol="0">
            <a:spAutoFit/>
          </a:bodyPr>
          <a:lstStyle/>
          <a:p>
            <a:pPr>
              <a:lnSpc>
                <a:spcPts val="1800"/>
              </a:lnSpc>
            </a:pPr>
            <a:r>
              <a:rPr lang="en-US" b="1" dirty="0" smtClean="0">
                <a:solidFill>
                  <a:schemeClr val="bg1"/>
                </a:solidFill>
              </a:rPr>
              <a:t>A/E</a:t>
            </a:r>
            <a:endParaRPr lang="en-US" b="1" dirty="0">
              <a:solidFill>
                <a:schemeClr val="bg1"/>
              </a:solidFill>
            </a:endParaRPr>
          </a:p>
        </p:txBody>
      </p:sp>
      <p:sp>
        <p:nvSpPr>
          <p:cNvPr id="53" name="TextBox 52"/>
          <p:cNvSpPr txBox="1"/>
          <p:nvPr/>
        </p:nvSpPr>
        <p:spPr>
          <a:xfrm>
            <a:off x="5105400" y="2995136"/>
            <a:ext cx="685800" cy="369332"/>
          </a:xfrm>
          <a:prstGeom prst="rect">
            <a:avLst/>
          </a:prstGeom>
          <a:noFill/>
        </p:spPr>
        <p:txBody>
          <a:bodyPr wrap="square" rtlCol="0">
            <a:spAutoFit/>
          </a:bodyPr>
          <a:lstStyle/>
          <a:p>
            <a:r>
              <a:rPr lang="en-US" b="1" dirty="0" smtClean="0">
                <a:solidFill>
                  <a:schemeClr val="bg1"/>
                </a:solidFill>
              </a:rPr>
              <a:t>LAB</a:t>
            </a:r>
            <a:endParaRPr lang="en-US" b="1" dirty="0">
              <a:solidFill>
                <a:schemeClr val="bg1"/>
              </a:solidFill>
            </a:endParaRPr>
          </a:p>
        </p:txBody>
      </p:sp>
      <p:sp>
        <p:nvSpPr>
          <p:cNvPr id="54" name="TextBox 53"/>
          <p:cNvSpPr txBox="1"/>
          <p:nvPr/>
        </p:nvSpPr>
        <p:spPr>
          <a:xfrm>
            <a:off x="5924108" y="3059668"/>
            <a:ext cx="1391092" cy="323165"/>
          </a:xfrm>
          <a:prstGeom prst="rect">
            <a:avLst/>
          </a:prstGeom>
          <a:noFill/>
          <a:ln>
            <a:noFill/>
          </a:ln>
        </p:spPr>
        <p:txBody>
          <a:bodyPr wrap="square" rtlCol="0">
            <a:spAutoFit/>
          </a:bodyPr>
          <a:lstStyle/>
          <a:p>
            <a:pPr>
              <a:lnSpc>
                <a:spcPts val="1800"/>
              </a:lnSpc>
            </a:pPr>
            <a:r>
              <a:rPr lang="en-US" b="1" dirty="0" smtClean="0">
                <a:solidFill>
                  <a:schemeClr val="bg1"/>
                </a:solidFill>
              </a:rPr>
              <a:t>BUILDER</a:t>
            </a:r>
            <a:endParaRPr lang="en-US" b="1" dirty="0">
              <a:solidFill>
                <a:schemeClr val="bg1"/>
              </a:solidFill>
            </a:endParaRPr>
          </a:p>
        </p:txBody>
      </p:sp>
      <p:sp>
        <p:nvSpPr>
          <p:cNvPr id="56" name="Rectangle 55"/>
          <p:cNvSpPr/>
          <p:nvPr/>
        </p:nvSpPr>
        <p:spPr>
          <a:xfrm>
            <a:off x="7239001" y="2876997"/>
            <a:ext cx="1295399"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7239001" y="3059668"/>
            <a:ext cx="1371599" cy="323165"/>
          </a:xfrm>
          <a:prstGeom prst="rect">
            <a:avLst/>
          </a:prstGeom>
          <a:noFill/>
          <a:ln>
            <a:noFill/>
          </a:ln>
        </p:spPr>
        <p:txBody>
          <a:bodyPr wrap="square" rtlCol="0">
            <a:spAutoFit/>
          </a:bodyPr>
          <a:lstStyle/>
          <a:p>
            <a:pPr>
              <a:lnSpc>
                <a:spcPts val="1800"/>
              </a:lnSpc>
            </a:pPr>
            <a:r>
              <a:rPr lang="en-US" b="1" dirty="0" smtClean="0">
                <a:solidFill>
                  <a:schemeClr val="bg1"/>
                </a:solidFill>
              </a:rPr>
              <a:t>GEOTECH</a:t>
            </a:r>
            <a:endParaRPr lang="en-US" b="1" dirty="0">
              <a:solidFill>
                <a:schemeClr val="bg1"/>
              </a:solidFill>
            </a:endParaRPr>
          </a:p>
        </p:txBody>
      </p:sp>
      <p:sp>
        <p:nvSpPr>
          <p:cNvPr id="58" name="Rectangle 57"/>
          <p:cNvSpPr/>
          <p:nvPr/>
        </p:nvSpPr>
        <p:spPr>
          <a:xfrm>
            <a:off x="1981200" y="2889812"/>
            <a:ext cx="609600" cy="627056"/>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p:cNvSpPr txBox="1"/>
          <p:nvPr/>
        </p:nvSpPr>
        <p:spPr>
          <a:xfrm>
            <a:off x="1998269" y="3045439"/>
            <a:ext cx="609600" cy="323165"/>
          </a:xfrm>
          <a:prstGeom prst="rect">
            <a:avLst/>
          </a:prstGeom>
          <a:noFill/>
        </p:spPr>
        <p:txBody>
          <a:bodyPr wrap="square" rtlCol="0">
            <a:spAutoFit/>
          </a:bodyPr>
          <a:lstStyle/>
          <a:p>
            <a:pPr>
              <a:lnSpc>
                <a:spcPts val="1800"/>
              </a:lnSpc>
            </a:pPr>
            <a:r>
              <a:rPr lang="en-US" b="1" dirty="0" smtClean="0">
                <a:solidFill>
                  <a:schemeClr val="bg1"/>
                </a:solidFill>
              </a:rPr>
              <a:t>IOR</a:t>
            </a:r>
            <a:endParaRPr lang="en-US" b="1" dirty="0">
              <a:solidFill>
                <a:schemeClr val="bg1"/>
              </a:solidFill>
            </a:endParaRPr>
          </a:p>
        </p:txBody>
      </p:sp>
      <p:sp>
        <p:nvSpPr>
          <p:cNvPr id="26" name="Title 1"/>
          <p:cNvSpPr>
            <a:spLocks noGrp="1"/>
          </p:cNvSpPr>
          <p:nvPr>
            <p:ph type="title"/>
          </p:nvPr>
        </p:nvSpPr>
        <p:spPr>
          <a:xfrm>
            <a:off x="5715000" y="274638"/>
            <a:ext cx="2971800" cy="1143000"/>
          </a:xfrm>
        </p:spPr>
        <p:txBody>
          <a:body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
        <p:nvSpPr>
          <p:cNvPr id="25" name="Title 1"/>
          <p:cNvSpPr txBox="1">
            <a:spLocks/>
          </p:cNvSpPr>
          <p:nvPr/>
        </p:nvSpPr>
        <p:spPr>
          <a:xfrm>
            <a:off x="381000" y="1662223"/>
            <a:ext cx="4814482" cy="372356"/>
          </a:xfrm>
          <a:prstGeom prst="rect">
            <a:avLst/>
          </a:prstGeom>
        </p:spPr>
        <p:txBody>
          <a:bodyPr anchor="t">
            <a:no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nSpc>
                <a:spcPts val="3000"/>
              </a:lnSpc>
            </a:pPr>
            <a:r>
              <a:rPr lang="en-US" sz="3600" b="1" dirty="0" smtClean="0">
                <a:latin typeface="Arial" pitchFamily="34" charset="0"/>
                <a:cs typeface="Arial" pitchFamily="34" charset="0"/>
              </a:rPr>
              <a:t>FOLDER SYSTEM </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34335132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p:cNvCxnSpPr/>
          <p:nvPr/>
        </p:nvCxnSpPr>
        <p:spPr>
          <a:xfrm>
            <a:off x="3467102" y="3505178"/>
            <a:ext cx="0" cy="159866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546442" y="5100525"/>
            <a:ext cx="1938152" cy="614475"/>
            <a:chOff x="2851243" y="4396082"/>
            <a:chExt cx="3016157" cy="1776118"/>
          </a:xfrm>
        </p:grpSpPr>
        <p:cxnSp>
          <p:nvCxnSpPr>
            <p:cNvPr id="64" name="Straight Connector 63"/>
            <p:cNvCxnSpPr/>
            <p:nvPr/>
          </p:nvCxnSpPr>
          <p:spPr>
            <a:xfrm rot="5400000">
              <a:off x="4359322" y="2897601"/>
              <a:ext cx="0" cy="301615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859078" y="4396082"/>
              <a:ext cx="0" cy="1776118"/>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2532836" y="3897690"/>
            <a:ext cx="1951758" cy="838156"/>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514600" y="3951060"/>
            <a:ext cx="2057401" cy="784830"/>
          </a:xfrm>
          <a:prstGeom prst="rect">
            <a:avLst/>
          </a:prstGeom>
          <a:noFill/>
        </p:spPr>
        <p:txBody>
          <a:bodyPr wrap="square" rtlCol="0">
            <a:spAutoFit/>
          </a:bodyPr>
          <a:lstStyle/>
          <a:p>
            <a:pPr>
              <a:lnSpc>
                <a:spcPts val="1800"/>
              </a:lnSpc>
            </a:pPr>
            <a:r>
              <a:rPr lang="en-US" b="1" dirty="0" smtClean="0">
                <a:solidFill>
                  <a:schemeClr val="bg1"/>
                </a:solidFill>
              </a:rPr>
              <a:t>CONSTRUCTION CHANGE DOCUMENTS</a:t>
            </a:r>
            <a:endParaRPr lang="en-US" b="1" dirty="0">
              <a:solidFill>
                <a:schemeClr val="bg1"/>
              </a:solidFill>
            </a:endParaRPr>
          </a:p>
        </p:txBody>
      </p:sp>
      <p:sp>
        <p:nvSpPr>
          <p:cNvPr id="47" name="TextBox 46"/>
          <p:cNvSpPr txBox="1"/>
          <p:nvPr/>
        </p:nvSpPr>
        <p:spPr>
          <a:xfrm>
            <a:off x="2595270" y="5161002"/>
            <a:ext cx="1995780" cy="553998"/>
          </a:xfrm>
          <a:prstGeom prst="rect">
            <a:avLst/>
          </a:prstGeom>
          <a:noFill/>
        </p:spPr>
        <p:txBody>
          <a:bodyPr wrap="square" rtlCol="0">
            <a:spAutoFit/>
          </a:bodyPr>
          <a:lstStyle/>
          <a:p>
            <a:pPr marL="168275" indent="-168275">
              <a:lnSpc>
                <a:spcPts val="1800"/>
              </a:lnSpc>
              <a:buFont typeface="Arial" pitchFamily="34" charset="0"/>
              <a:buChar char="•"/>
            </a:pPr>
            <a:r>
              <a:rPr lang="en-US" b="1" dirty="0" smtClean="0">
                <a:solidFill>
                  <a:schemeClr val="tx1">
                    <a:lumMod val="85000"/>
                    <a:lumOff val="15000"/>
                  </a:schemeClr>
                </a:solidFill>
              </a:rPr>
              <a:t>SUBMITTED </a:t>
            </a:r>
          </a:p>
          <a:p>
            <a:pPr marL="168275" indent="-168275">
              <a:lnSpc>
                <a:spcPts val="1800"/>
              </a:lnSpc>
              <a:buFont typeface="Arial" pitchFamily="34" charset="0"/>
              <a:buChar char="•"/>
            </a:pPr>
            <a:r>
              <a:rPr lang="en-US" b="1" dirty="0" smtClean="0">
                <a:solidFill>
                  <a:schemeClr val="tx1">
                    <a:lumMod val="85000"/>
                    <a:lumOff val="15000"/>
                  </a:schemeClr>
                </a:solidFill>
              </a:rPr>
              <a:t>APPROVED</a:t>
            </a:r>
            <a:endParaRPr lang="en-US" b="1" dirty="0">
              <a:solidFill>
                <a:schemeClr val="tx1">
                  <a:lumMod val="85000"/>
                  <a:lumOff val="15000"/>
                </a:schemeClr>
              </a:solidFill>
            </a:endParaRPr>
          </a:p>
        </p:txBody>
      </p:sp>
      <p:sp>
        <p:nvSpPr>
          <p:cNvPr id="60" name="TextBox 59"/>
          <p:cNvSpPr txBox="1"/>
          <p:nvPr/>
        </p:nvSpPr>
        <p:spPr>
          <a:xfrm>
            <a:off x="6901934" y="4800600"/>
            <a:ext cx="1556266" cy="369332"/>
          </a:xfrm>
          <a:prstGeom prst="rect">
            <a:avLst/>
          </a:prstGeom>
          <a:noFill/>
        </p:spPr>
        <p:txBody>
          <a:bodyPr wrap="square" rtlCol="0">
            <a:spAutoFit/>
          </a:bodyPr>
          <a:lstStyle/>
          <a:p>
            <a:r>
              <a:rPr lang="en-US" b="1" i="1" dirty="0" smtClean="0"/>
              <a:t>Sub-folders</a:t>
            </a:r>
            <a:endParaRPr lang="en-US" b="1" i="1" dirty="0"/>
          </a:p>
        </p:txBody>
      </p:sp>
      <p:sp>
        <p:nvSpPr>
          <p:cNvPr id="28" name="TextBox 27"/>
          <p:cNvSpPr txBox="1"/>
          <p:nvPr/>
        </p:nvSpPr>
        <p:spPr>
          <a:xfrm>
            <a:off x="6901934" y="2145268"/>
            <a:ext cx="1333500" cy="369332"/>
          </a:xfrm>
          <a:prstGeom prst="rect">
            <a:avLst/>
          </a:prstGeom>
          <a:noFill/>
        </p:spPr>
        <p:txBody>
          <a:bodyPr wrap="square" rtlCol="0">
            <a:spAutoFit/>
          </a:bodyPr>
          <a:lstStyle/>
          <a:p>
            <a:r>
              <a:rPr lang="en-US" b="1" i="1" dirty="0" smtClean="0"/>
              <a:t>Track</a:t>
            </a:r>
            <a:endParaRPr lang="en-US" b="1" i="1" dirty="0"/>
          </a:p>
        </p:txBody>
      </p:sp>
      <p:sp>
        <p:nvSpPr>
          <p:cNvPr id="29" name="Rectangle 28"/>
          <p:cNvSpPr/>
          <p:nvPr/>
        </p:nvSpPr>
        <p:spPr>
          <a:xfrm>
            <a:off x="5105400" y="2876997"/>
            <a:ext cx="685799"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2743199" y="2876788"/>
            <a:ext cx="1524001"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4419600" y="2865113"/>
            <a:ext cx="533400"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5943601" y="2876996"/>
            <a:ext cx="1142999"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43318" y="2876788"/>
            <a:ext cx="1385482"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443318" y="2945837"/>
            <a:ext cx="1452420" cy="553998"/>
          </a:xfrm>
          <a:prstGeom prst="rect">
            <a:avLst/>
          </a:prstGeom>
          <a:noFill/>
        </p:spPr>
        <p:txBody>
          <a:bodyPr wrap="square" rtlCol="0">
            <a:spAutoFit/>
          </a:bodyPr>
          <a:lstStyle/>
          <a:p>
            <a:pPr>
              <a:lnSpc>
                <a:spcPts val="1800"/>
              </a:lnSpc>
            </a:pPr>
            <a:r>
              <a:rPr lang="en-US" b="1" dirty="0" smtClean="0">
                <a:solidFill>
                  <a:schemeClr val="bg1"/>
                </a:solidFill>
              </a:rPr>
              <a:t>FIELD ENGINEER</a:t>
            </a:r>
            <a:endParaRPr lang="en-US" b="1" dirty="0">
              <a:solidFill>
                <a:schemeClr val="bg1"/>
              </a:solidFill>
            </a:endParaRPr>
          </a:p>
        </p:txBody>
      </p:sp>
      <p:sp>
        <p:nvSpPr>
          <p:cNvPr id="37" name="TextBox 36"/>
          <p:cNvSpPr txBox="1"/>
          <p:nvPr/>
        </p:nvSpPr>
        <p:spPr>
          <a:xfrm>
            <a:off x="2760268" y="2963079"/>
            <a:ext cx="1524000" cy="553998"/>
          </a:xfrm>
          <a:prstGeom prst="rect">
            <a:avLst/>
          </a:prstGeom>
          <a:noFill/>
        </p:spPr>
        <p:txBody>
          <a:bodyPr wrap="square" rtlCol="0">
            <a:spAutoFit/>
          </a:bodyPr>
          <a:lstStyle/>
          <a:p>
            <a:pPr>
              <a:lnSpc>
                <a:spcPts val="1800"/>
              </a:lnSpc>
            </a:pPr>
            <a:r>
              <a:rPr lang="en-US" b="1" dirty="0" smtClean="0">
                <a:solidFill>
                  <a:schemeClr val="bg1"/>
                </a:solidFill>
              </a:rPr>
              <a:t>DOCUMENT</a:t>
            </a:r>
          </a:p>
          <a:p>
            <a:pPr>
              <a:lnSpc>
                <a:spcPts val="1800"/>
              </a:lnSpc>
            </a:pPr>
            <a:r>
              <a:rPr lang="en-US" b="1" dirty="0" smtClean="0">
                <a:solidFill>
                  <a:schemeClr val="bg1"/>
                </a:solidFill>
              </a:rPr>
              <a:t>ANALYST</a:t>
            </a:r>
            <a:endParaRPr lang="en-US" b="1" dirty="0">
              <a:solidFill>
                <a:schemeClr val="bg1"/>
              </a:solidFill>
            </a:endParaRPr>
          </a:p>
        </p:txBody>
      </p:sp>
      <p:sp>
        <p:nvSpPr>
          <p:cNvPr id="38" name="TextBox 37"/>
          <p:cNvSpPr txBox="1"/>
          <p:nvPr/>
        </p:nvSpPr>
        <p:spPr>
          <a:xfrm>
            <a:off x="4421579" y="3059668"/>
            <a:ext cx="607621" cy="323165"/>
          </a:xfrm>
          <a:prstGeom prst="rect">
            <a:avLst/>
          </a:prstGeom>
          <a:noFill/>
        </p:spPr>
        <p:txBody>
          <a:bodyPr wrap="square" rtlCol="0">
            <a:spAutoFit/>
          </a:bodyPr>
          <a:lstStyle/>
          <a:p>
            <a:pPr>
              <a:lnSpc>
                <a:spcPts val="1800"/>
              </a:lnSpc>
            </a:pPr>
            <a:r>
              <a:rPr lang="en-US" b="1" dirty="0" smtClean="0">
                <a:solidFill>
                  <a:schemeClr val="bg1"/>
                </a:solidFill>
              </a:rPr>
              <a:t>A/E</a:t>
            </a:r>
            <a:endParaRPr lang="en-US" b="1" dirty="0">
              <a:solidFill>
                <a:schemeClr val="bg1"/>
              </a:solidFill>
            </a:endParaRPr>
          </a:p>
        </p:txBody>
      </p:sp>
      <p:sp>
        <p:nvSpPr>
          <p:cNvPr id="39" name="TextBox 38"/>
          <p:cNvSpPr txBox="1"/>
          <p:nvPr/>
        </p:nvSpPr>
        <p:spPr>
          <a:xfrm>
            <a:off x="5105400" y="2995136"/>
            <a:ext cx="685800" cy="369332"/>
          </a:xfrm>
          <a:prstGeom prst="rect">
            <a:avLst/>
          </a:prstGeom>
          <a:noFill/>
        </p:spPr>
        <p:txBody>
          <a:bodyPr wrap="square" rtlCol="0">
            <a:spAutoFit/>
          </a:bodyPr>
          <a:lstStyle/>
          <a:p>
            <a:r>
              <a:rPr lang="en-US" b="1" dirty="0" smtClean="0">
                <a:solidFill>
                  <a:schemeClr val="bg1"/>
                </a:solidFill>
              </a:rPr>
              <a:t>LAB</a:t>
            </a:r>
            <a:endParaRPr lang="en-US" b="1" dirty="0">
              <a:solidFill>
                <a:schemeClr val="bg1"/>
              </a:solidFill>
            </a:endParaRPr>
          </a:p>
        </p:txBody>
      </p:sp>
      <p:sp>
        <p:nvSpPr>
          <p:cNvPr id="40" name="TextBox 39"/>
          <p:cNvSpPr txBox="1"/>
          <p:nvPr/>
        </p:nvSpPr>
        <p:spPr>
          <a:xfrm>
            <a:off x="5924108" y="3059668"/>
            <a:ext cx="1391092" cy="323165"/>
          </a:xfrm>
          <a:prstGeom prst="rect">
            <a:avLst/>
          </a:prstGeom>
          <a:noFill/>
          <a:ln>
            <a:noFill/>
          </a:ln>
        </p:spPr>
        <p:txBody>
          <a:bodyPr wrap="square" rtlCol="0">
            <a:spAutoFit/>
          </a:bodyPr>
          <a:lstStyle/>
          <a:p>
            <a:pPr>
              <a:lnSpc>
                <a:spcPts val="1800"/>
              </a:lnSpc>
            </a:pPr>
            <a:r>
              <a:rPr lang="en-US" b="1" dirty="0" smtClean="0">
                <a:solidFill>
                  <a:schemeClr val="bg1"/>
                </a:solidFill>
              </a:rPr>
              <a:t>BUILDER</a:t>
            </a:r>
            <a:endParaRPr lang="en-US" b="1" dirty="0">
              <a:solidFill>
                <a:schemeClr val="bg1"/>
              </a:solidFill>
            </a:endParaRPr>
          </a:p>
        </p:txBody>
      </p:sp>
      <p:sp>
        <p:nvSpPr>
          <p:cNvPr id="41" name="Rectangle 40"/>
          <p:cNvSpPr/>
          <p:nvPr/>
        </p:nvSpPr>
        <p:spPr>
          <a:xfrm>
            <a:off x="7239001" y="2876997"/>
            <a:ext cx="1295399" cy="64008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7239001" y="3059668"/>
            <a:ext cx="1371599" cy="323165"/>
          </a:xfrm>
          <a:prstGeom prst="rect">
            <a:avLst/>
          </a:prstGeom>
          <a:noFill/>
          <a:ln>
            <a:noFill/>
          </a:ln>
        </p:spPr>
        <p:txBody>
          <a:bodyPr wrap="square" rtlCol="0">
            <a:spAutoFit/>
          </a:bodyPr>
          <a:lstStyle/>
          <a:p>
            <a:pPr>
              <a:lnSpc>
                <a:spcPts val="1800"/>
              </a:lnSpc>
            </a:pPr>
            <a:r>
              <a:rPr lang="en-US" b="1" dirty="0" smtClean="0">
                <a:solidFill>
                  <a:schemeClr val="bg1"/>
                </a:solidFill>
              </a:rPr>
              <a:t>GEOTECH</a:t>
            </a:r>
            <a:endParaRPr lang="en-US" b="1" dirty="0">
              <a:solidFill>
                <a:schemeClr val="bg1"/>
              </a:solidFill>
            </a:endParaRPr>
          </a:p>
        </p:txBody>
      </p:sp>
      <p:sp>
        <p:nvSpPr>
          <p:cNvPr id="50" name="Rectangle 49"/>
          <p:cNvSpPr/>
          <p:nvPr/>
        </p:nvSpPr>
        <p:spPr>
          <a:xfrm>
            <a:off x="1981200" y="2889812"/>
            <a:ext cx="609600" cy="627056"/>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1998269" y="3045439"/>
            <a:ext cx="609600" cy="323165"/>
          </a:xfrm>
          <a:prstGeom prst="rect">
            <a:avLst/>
          </a:prstGeom>
          <a:noFill/>
        </p:spPr>
        <p:txBody>
          <a:bodyPr wrap="square" rtlCol="0">
            <a:spAutoFit/>
          </a:bodyPr>
          <a:lstStyle/>
          <a:p>
            <a:pPr>
              <a:lnSpc>
                <a:spcPts val="1800"/>
              </a:lnSpc>
            </a:pPr>
            <a:r>
              <a:rPr lang="en-US" b="1" dirty="0" smtClean="0">
                <a:solidFill>
                  <a:schemeClr val="bg1"/>
                </a:solidFill>
              </a:rPr>
              <a:t>IOR</a:t>
            </a:r>
            <a:endParaRPr lang="en-US" b="1" dirty="0">
              <a:solidFill>
                <a:schemeClr val="bg1"/>
              </a:solidFill>
            </a:endParaRPr>
          </a:p>
        </p:txBody>
      </p:sp>
      <p:sp>
        <p:nvSpPr>
          <p:cNvPr id="66"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
        <p:nvSpPr>
          <p:cNvPr id="27" name="Title 1"/>
          <p:cNvSpPr txBox="1">
            <a:spLocks/>
          </p:cNvSpPr>
          <p:nvPr/>
        </p:nvSpPr>
        <p:spPr>
          <a:xfrm>
            <a:off x="381000" y="1662223"/>
            <a:ext cx="4814482" cy="372356"/>
          </a:xfrm>
          <a:prstGeom prst="rect">
            <a:avLst/>
          </a:prstGeom>
        </p:spPr>
        <p:txBody>
          <a:bodyPr anchor="t">
            <a:no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nSpc>
                <a:spcPts val="3000"/>
              </a:lnSpc>
            </a:pPr>
            <a:r>
              <a:rPr lang="en-US" sz="3600" b="1" dirty="0" smtClean="0">
                <a:latin typeface="Arial" pitchFamily="34" charset="0"/>
                <a:cs typeface="Arial" pitchFamily="34" charset="0"/>
              </a:rPr>
              <a:t>FOLDER SYSTEM </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12567064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886" y="1524000"/>
            <a:ext cx="8229600" cy="4525963"/>
          </a:xfrm>
        </p:spPr>
        <p:txBody>
          <a:bodyPr>
            <a:noAutofit/>
          </a:bodyPr>
          <a:lstStyle/>
          <a:p>
            <a:pPr marL="0" lvl="0" indent="0">
              <a:buNone/>
            </a:pPr>
            <a:r>
              <a:rPr lang="en-US" sz="3600" b="1" dirty="0" smtClean="0">
                <a:latin typeface="Arial" pitchFamily="34" charset="0"/>
                <a:cs typeface="Arial" pitchFamily="34" charset="0"/>
              </a:rPr>
              <a:t>DSA ESTABLISHES FOLDERS </a:t>
            </a:r>
            <a:r>
              <a:rPr lang="en-US" b="1" dirty="0" smtClean="0">
                <a:latin typeface="Arial" pitchFamily="34" charset="0"/>
                <a:cs typeface="Arial" pitchFamily="34" charset="0"/>
              </a:rPr>
              <a:t>(Tracks)</a:t>
            </a:r>
            <a:endParaRPr lang="en-US" dirty="0" smtClean="0">
              <a:latin typeface="Arial" pitchFamily="34" charset="0"/>
              <a:cs typeface="Arial" pitchFamily="34" charset="0"/>
            </a:endParaRPr>
          </a:p>
          <a:p>
            <a:pPr marL="455613" lvl="1" indent="-455613">
              <a:buFont typeface="Arial" pitchFamily="34" charset="0"/>
              <a:buChar char="•"/>
            </a:pPr>
            <a:r>
              <a:rPr lang="en-US" b="1" dirty="0" smtClean="0">
                <a:latin typeface="Arial" pitchFamily="34" charset="0"/>
                <a:cs typeface="Arial" pitchFamily="34" charset="0"/>
              </a:rPr>
              <a:t>Field Engineer</a:t>
            </a:r>
          </a:p>
          <a:p>
            <a:pPr marL="455613" lvl="1" indent="-455613">
              <a:buFont typeface="Arial" pitchFamily="34" charset="0"/>
              <a:buChar char="•"/>
            </a:pPr>
            <a:r>
              <a:rPr lang="en-US" b="1" dirty="0" smtClean="0">
                <a:latin typeface="Arial" pitchFamily="34" charset="0"/>
                <a:cs typeface="Arial" pitchFamily="34" charset="0"/>
              </a:rPr>
              <a:t>IOR</a:t>
            </a:r>
          </a:p>
          <a:p>
            <a:pPr marL="455613" lvl="1" indent="-455613">
              <a:buFont typeface="Arial" pitchFamily="34" charset="0"/>
              <a:buChar char="•"/>
            </a:pPr>
            <a:r>
              <a:rPr lang="en-US" b="1" dirty="0" smtClean="0">
                <a:latin typeface="Arial" pitchFamily="34" charset="0"/>
                <a:cs typeface="Arial" pitchFamily="34" charset="0"/>
              </a:rPr>
              <a:t>Document Analyst</a:t>
            </a:r>
            <a:endParaRPr lang="en-US" dirty="0" smtClean="0">
              <a:latin typeface="Arial" pitchFamily="34" charset="0"/>
              <a:cs typeface="Arial" pitchFamily="34" charset="0"/>
            </a:endParaRPr>
          </a:p>
          <a:p>
            <a:pPr marL="455613" lvl="1" indent="-455613">
              <a:buFont typeface="Arial" pitchFamily="34" charset="0"/>
              <a:buChar char="•"/>
            </a:pPr>
            <a:r>
              <a:rPr lang="en-US" b="1" dirty="0" smtClean="0">
                <a:latin typeface="Arial" pitchFamily="34" charset="0"/>
                <a:cs typeface="Arial" pitchFamily="34" charset="0"/>
              </a:rPr>
              <a:t>A/E</a:t>
            </a:r>
            <a:endParaRPr lang="en-US" dirty="0" smtClean="0">
              <a:latin typeface="Arial" pitchFamily="34" charset="0"/>
              <a:cs typeface="Arial" pitchFamily="34" charset="0"/>
            </a:endParaRPr>
          </a:p>
          <a:p>
            <a:pPr marL="455613" lvl="1" indent="-455613">
              <a:buFont typeface="Arial" pitchFamily="34" charset="0"/>
              <a:buChar char="•"/>
            </a:pPr>
            <a:r>
              <a:rPr lang="en-US" b="1" dirty="0" smtClean="0">
                <a:latin typeface="Arial" pitchFamily="34" charset="0"/>
                <a:cs typeface="Arial" pitchFamily="34" charset="0"/>
              </a:rPr>
              <a:t>Lab</a:t>
            </a:r>
          </a:p>
          <a:p>
            <a:pPr marL="455613" lvl="1" indent="-455613">
              <a:buFont typeface="Arial" pitchFamily="34" charset="0"/>
              <a:buChar char="•"/>
            </a:pPr>
            <a:r>
              <a:rPr lang="en-US" b="1" dirty="0" smtClean="0">
                <a:latin typeface="Arial" pitchFamily="34" charset="0"/>
                <a:cs typeface="Arial" pitchFamily="34" charset="0"/>
              </a:rPr>
              <a:t>Builder</a:t>
            </a:r>
          </a:p>
          <a:p>
            <a:pPr marL="455613" lvl="1" indent="-455613">
              <a:buFont typeface="Arial" pitchFamily="34" charset="0"/>
              <a:buChar char="•"/>
            </a:pPr>
            <a:r>
              <a:rPr lang="en-US" b="1" dirty="0" smtClean="0">
                <a:latin typeface="Arial" pitchFamily="34" charset="0"/>
                <a:cs typeface="Arial" pitchFamily="34" charset="0"/>
              </a:rPr>
              <a:t>Geo Tech.</a:t>
            </a:r>
            <a:endParaRPr lang="en-US" dirty="0">
              <a:latin typeface="Arial" pitchFamily="34" charset="0"/>
              <a:cs typeface="Arial" pitchFamily="34" charset="0"/>
            </a:endParaRPr>
          </a:p>
        </p:txBody>
      </p:sp>
      <p:sp>
        <p:nvSpPr>
          <p:cNvPr id="5"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4441828"/>
            <a:ext cx="2057286" cy="2057286"/>
          </a:xfrm>
          <a:prstGeom prst="rect">
            <a:avLst/>
          </a:prstGeom>
        </p:spPr>
      </p:pic>
    </p:spTree>
    <p:extLst>
      <p:ext uri="{BB962C8B-B14F-4D97-AF65-F5344CB8AC3E}">
        <p14:creationId xmlns:p14="http://schemas.microsoft.com/office/powerpoint/2010/main" val="3048983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8382000" cy="4114800"/>
          </a:xfrm>
        </p:spPr>
        <p:txBody>
          <a:bodyPr/>
          <a:lstStyle/>
          <a:p>
            <a:pPr marL="0" lvl="0" indent="0">
              <a:buNone/>
            </a:pPr>
            <a:r>
              <a:rPr lang="en-US" sz="3600" b="1" dirty="0" smtClean="0">
                <a:latin typeface="Arial" pitchFamily="34" charset="0"/>
                <a:cs typeface="Arial" pitchFamily="34" charset="0"/>
              </a:rPr>
              <a:t>DSA ESTABLISHES </a:t>
            </a:r>
            <a:r>
              <a:rPr lang="en-US" sz="3600" b="1" dirty="0">
                <a:latin typeface="Arial" pitchFamily="34" charset="0"/>
                <a:cs typeface="Arial" pitchFamily="34" charset="0"/>
              </a:rPr>
              <a:t>SUB-FOLDERS </a:t>
            </a:r>
            <a:endParaRPr lang="en-US" sz="3600" b="1" dirty="0" smtClean="0">
              <a:latin typeface="Arial" pitchFamily="34" charset="0"/>
              <a:cs typeface="Arial" pitchFamily="34" charset="0"/>
            </a:endParaRPr>
          </a:p>
          <a:p>
            <a:pPr marL="455613" lvl="1" indent="-455613">
              <a:buFont typeface="Arial" pitchFamily="34" charset="0"/>
              <a:buChar char="•"/>
            </a:pPr>
            <a:r>
              <a:rPr lang="en-US" b="1" dirty="0" smtClean="0">
                <a:latin typeface="Arial" pitchFamily="34" charset="0"/>
                <a:cs typeface="Arial" pitchFamily="34" charset="0"/>
              </a:rPr>
              <a:t>Engineer’s Trip Notes</a:t>
            </a:r>
            <a:endParaRPr lang="en-US" dirty="0" smtClean="0">
              <a:latin typeface="Arial" pitchFamily="34" charset="0"/>
              <a:cs typeface="Arial" pitchFamily="34" charset="0"/>
            </a:endParaRPr>
          </a:p>
          <a:p>
            <a:pPr marL="455613" lvl="1" indent="-455613">
              <a:buFont typeface="Arial" pitchFamily="34" charset="0"/>
              <a:buChar char="•"/>
            </a:pPr>
            <a:r>
              <a:rPr lang="en-US" b="1" dirty="0" smtClean="0">
                <a:latin typeface="Arial" pitchFamily="34" charset="0"/>
                <a:cs typeface="Arial" pitchFamily="34" charset="0"/>
              </a:rPr>
              <a:t>IOR </a:t>
            </a:r>
            <a:r>
              <a:rPr lang="en-US" b="1" dirty="0">
                <a:latin typeface="Arial" pitchFamily="34" charset="0"/>
                <a:cs typeface="Arial" pitchFamily="34" charset="0"/>
              </a:rPr>
              <a:t>Semi-monthly Reports</a:t>
            </a:r>
            <a:endParaRPr lang="en-US" dirty="0">
              <a:latin typeface="Arial" pitchFamily="34" charset="0"/>
              <a:cs typeface="Arial" pitchFamily="34" charset="0"/>
            </a:endParaRPr>
          </a:p>
          <a:p>
            <a:pPr marL="455613" lvl="1" indent="-455613">
              <a:buFont typeface="Arial" pitchFamily="34" charset="0"/>
              <a:buChar char="•"/>
            </a:pPr>
            <a:r>
              <a:rPr lang="en-US" b="1" dirty="0" smtClean="0">
                <a:latin typeface="Arial" pitchFamily="34" charset="0"/>
                <a:cs typeface="Arial" pitchFamily="34" charset="0"/>
              </a:rPr>
              <a:t>A/E Verified </a:t>
            </a:r>
            <a:r>
              <a:rPr lang="en-US" b="1" dirty="0">
                <a:latin typeface="Arial" pitchFamily="34" charset="0"/>
                <a:cs typeface="Arial" pitchFamily="34" charset="0"/>
              </a:rPr>
              <a:t>Reports</a:t>
            </a:r>
            <a:endParaRPr lang="en-US" dirty="0">
              <a:latin typeface="Arial" pitchFamily="34" charset="0"/>
              <a:cs typeface="Arial" pitchFamily="34" charset="0"/>
            </a:endParaRPr>
          </a:p>
          <a:p>
            <a:pPr marL="455613" lvl="1" indent="-455613">
              <a:buFont typeface="Arial" pitchFamily="34" charset="0"/>
              <a:buChar char="•"/>
            </a:pPr>
            <a:r>
              <a:rPr lang="en-US" b="1" dirty="0">
                <a:latin typeface="Arial" pitchFamily="34" charset="0"/>
                <a:cs typeface="Arial" pitchFamily="34" charset="0"/>
              </a:rPr>
              <a:t>Etc</a:t>
            </a:r>
            <a:r>
              <a:rPr lang="en-US" b="1" dirty="0" smtClean="0">
                <a:latin typeface="Arial" pitchFamily="34" charset="0"/>
                <a:cs typeface="Arial" pitchFamily="34" charset="0"/>
              </a:rPr>
              <a:t>.</a:t>
            </a:r>
          </a:p>
          <a:p>
            <a:pPr marL="455613" lvl="1" indent="-455613">
              <a:buFont typeface="Arial" pitchFamily="34" charset="0"/>
              <a:buChar char="•"/>
            </a:pPr>
            <a:endParaRPr lang="en-US" b="1" dirty="0">
              <a:latin typeface="Arial" pitchFamily="34" charset="0"/>
              <a:cs typeface="Arial" pitchFamily="34" charset="0"/>
            </a:endParaRPr>
          </a:p>
          <a:p>
            <a:pPr marL="455613" lvl="1" indent="-455613">
              <a:buFont typeface="Arial" pitchFamily="34" charset="0"/>
              <a:buChar char="•"/>
            </a:pPr>
            <a:r>
              <a:rPr lang="en-US" b="1" dirty="0" smtClean="0">
                <a:latin typeface="Arial" pitchFamily="34" charset="0"/>
                <a:cs typeface="Arial" pitchFamily="34" charset="0"/>
              </a:rPr>
              <a:t>Naming Conventions</a:t>
            </a:r>
            <a:endParaRPr lang="en-US" b="1" dirty="0">
              <a:latin typeface="Arial" pitchFamily="34" charset="0"/>
              <a:cs typeface="Arial" pitchFamily="34" charset="0"/>
            </a:endParaRPr>
          </a:p>
          <a:p>
            <a:pPr marL="455613" lvl="1" indent="-455613">
              <a:buFont typeface="Arial" pitchFamily="34" charset="0"/>
              <a:buChar char="•"/>
            </a:pPr>
            <a:endParaRPr lang="en-US" dirty="0">
              <a:latin typeface="Arial" pitchFamily="34" charset="0"/>
              <a:cs typeface="Arial" pitchFamily="34" charset="0"/>
            </a:endParaRPr>
          </a:p>
          <a:p>
            <a:endParaRPr lang="en-US" sz="2800" dirty="0">
              <a:latin typeface="Arial" pitchFamily="34" charset="0"/>
              <a:cs typeface="Arial" pitchFamily="34" charset="0"/>
            </a:endParaRPr>
          </a:p>
          <a:p>
            <a:endParaRPr lang="en-US" dirty="0"/>
          </a:p>
        </p:txBody>
      </p:sp>
      <p:sp>
        <p:nvSpPr>
          <p:cNvPr id="6"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2875103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7467600" cy="762000"/>
          </a:xfrm>
        </p:spPr>
        <p:txBody>
          <a:bodyPr>
            <a:normAutofit/>
          </a:bodyPr>
          <a:lstStyle/>
          <a:p>
            <a:pPr lvl="0" algn="l"/>
            <a:r>
              <a:rPr lang="en-US" sz="3600" b="1" dirty="0" smtClean="0">
                <a:latin typeface="Arial" pitchFamily="34" charset="0"/>
                <a:cs typeface="Arial" pitchFamily="34" charset="0"/>
              </a:rPr>
              <a:t>PERMISSION LEVEL</a:t>
            </a:r>
            <a:endParaRPr lang="en-US" sz="3600" b="1" dirty="0">
              <a:latin typeface="Arial" pitchFamily="34" charset="0"/>
              <a:cs typeface="Arial" pitchFamily="34" charset="0"/>
            </a:endParaRPr>
          </a:p>
        </p:txBody>
      </p:sp>
      <p:sp>
        <p:nvSpPr>
          <p:cNvPr id="3" name="Content Placeholder 2"/>
          <p:cNvSpPr>
            <a:spLocks noGrp="1"/>
          </p:cNvSpPr>
          <p:nvPr>
            <p:ph idx="1"/>
          </p:nvPr>
        </p:nvSpPr>
        <p:spPr>
          <a:xfrm>
            <a:off x="457200" y="2590800"/>
            <a:ext cx="8229600" cy="2697163"/>
          </a:xfrm>
        </p:spPr>
        <p:txBody>
          <a:bodyPr/>
          <a:lstStyle/>
          <a:p>
            <a:pPr marL="457200" lvl="1" indent="-457200">
              <a:buFont typeface="Arial" pitchFamily="34" charset="0"/>
              <a:buChar char="•"/>
            </a:pPr>
            <a:r>
              <a:rPr lang="en-US" b="1" dirty="0" smtClean="0">
                <a:latin typeface="Arial" pitchFamily="34" charset="0"/>
                <a:cs typeface="Arial" pitchFamily="34" charset="0"/>
              </a:rPr>
              <a:t> View </a:t>
            </a:r>
            <a:r>
              <a:rPr lang="en-US" b="1" dirty="0">
                <a:latin typeface="Arial" pitchFamily="34" charset="0"/>
                <a:cs typeface="Arial" pitchFamily="34" charset="0"/>
              </a:rPr>
              <a:t>and download only</a:t>
            </a:r>
          </a:p>
          <a:p>
            <a:pPr marL="457200" lvl="1" indent="-457200">
              <a:buFont typeface="Arial" pitchFamily="34" charset="0"/>
              <a:buChar char="•"/>
            </a:pPr>
            <a:r>
              <a:rPr lang="en-US" b="1" dirty="0" smtClean="0">
                <a:latin typeface="Arial" pitchFamily="34" charset="0"/>
                <a:cs typeface="Arial" pitchFamily="34" charset="0"/>
              </a:rPr>
              <a:t> Upload </a:t>
            </a:r>
            <a:r>
              <a:rPr lang="en-US" b="1" dirty="0">
                <a:latin typeface="Arial" pitchFamily="34" charset="0"/>
                <a:cs typeface="Arial" pitchFamily="34" charset="0"/>
              </a:rPr>
              <a:t>ability</a:t>
            </a:r>
          </a:p>
          <a:p>
            <a:endParaRPr lang="en-US" b="1" dirty="0">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4419600"/>
            <a:ext cx="2286521" cy="1867325"/>
          </a:xfrm>
          <a:prstGeom prst="rect">
            <a:avLst/>
          </a:prstGeom>
          <a:ln>
            <a:noFill/>
          </a:ln>
          <a:effectLst>
            <a:outerShdw blurRad="292100" dist="139700" dir="2700000" algn="tl" rotWithShape="0">
              <a:schemeClr val="tx1">
                <a:alpha val="65000"/>
              </a:schemeClr>
            </a:outerShdw>
          </a:effectLst>
        </p:spPr>
      </p:pic>
      <p:sp>
        <p:nvSpPr>
          <p:cNvPr id="7"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2224567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0"/>
            <a:ext cx="4419600" cy="685800"/>
          </a:xfrm>
        </p:spPr>
        <p:txBody>
          <a:bodyPr anchor="t">
            <a:noAutofit/>
          </a:bodyPr>
          <a:lstStyle/>
          <a:p>
            <a:pPr algn="l"/>
            <a:r>
              <a:rPr lang="en-US" sz="3600" b="1" dirty="0" smtClean="0">
                <a:latin typeface="Arial" pitchFamily="34" charset="0"/>
                <a:cs typeface="Arial" pitchFamily="34" charset="0"/>
              </a:rPr>
              <a:t>YOU’VE GOT MAIL</a:t>
            </a:r>
            <a:endParaRPr lang="en-US" sz="3600" b="1" dirty="0">
              <a:latin typeface="Arial" pitchFamily="34" charset="0"/>
              <a:cs typeface="Arial" pitchFamily="34" charset="0"/>
            </a:endParaRPr>
          </a:p>
        </p:txBody>
      </p:sp>
      <p:sp>
        <p:nvSpPr>
          <p:cNvPr id="6" name="Content Placeholder 2"/>
          <p:cNvSpPr txBox="1">
            <a:spLocks/>
          </p:cNvSpPr>
          <p:nvPr/>
        </p:nvSpPr>
        <p:spPr>
          <a:xfrm>
            <a:off x="457200" y="2133600"/>
            <a:ext cx="4114800" cy="34591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a:buFont typeface="Arial" pitchFamily="34" charset="0"/>
              <a:buChar char="•"/>
            </a:pPr>
            <a:r>
              <a:rPr lang="en-US" b="1" dirty="0">
                <a:latin typeface="Arial" pitchFamily="34" charset="0"/>
                <a:cs typeface="Arial" pitchFamily="34" charset="0"/>
              </a:rPr>
              <a:t>E-mail upon deposit </a:t>
            </a: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b="1" dirty="0" smtClean="0">
                <a:latin typeface="Arial" pitchFamily="34" charset="0"/>
                <a:cs typeface="Arial" pitchFamily="34" charset="0"/>
              </a:rPr>
              <a:t>to </a:t>
            </a:r>
            <a:r>
              <a:rPr lang="en-US" b="1" dirty="0">
                <a:latin typeface="Arial" pitchFamily="34" charset="0"/>
                <a:cs typeface="Arial" pitchFamily="34" charset="0"/>
              </a:rPr>
              <a:t>folder</a:t>
            </a:r>
            <a:endParaRPr lang="en-US" dirty="0">
              <a:latin typeface="Arial" pitchFamily="34" charset="0"/>
              <a:cs typeface="Arial" pitchFamily="34" charset="0"/>
            </a:endParaRPr>
          </a:p>
          <a:p>
            <a:pPr marL="457200" lvl="1" indent="-457200">
              <a:buFont typeface="Arial" pitchFamily="34" charset="0"/>
              <a:buChar char="•"/>
            </a:pPr>
            <a:r>
              <a:rPr lang="en-US" b="1" dirty="0">
                <a:latin typeface="Arial" pitchFamily="34" charset="0"/>
                <a:cs typeface="Arial" pitchFamily="34" charset="0"/>
              </a:rPr>
              <a:t>Record </a:t>
            </a: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b="1" dirty="0" smtClean="0">
                <a:latin typeface="Arial" pitchFamily="34" charset="0"/>
                <a:cs typeface="Arial" pitchFamily="34" charset="0"/>
              </a:rPr>
              <a:t>all “transactions</a:t>
            </a:r>
            <a:r>
              <a:rPr lang="en-US" b="1" dirty="0">
                <a:latin typeface="Arial" pitchFamily="34" charset="0"/>
                <a:cs typeface="Arial" pitchFamily="34" charset="0"/>
              </a:rPr>
              <a:t>”</a:t>
            </a:r>
            <a:endParaRPr lang="en-US" dirty="0">
              <a:latin typeface="Arial" pitchFamily="34" charset="0"/>
              <a:cs typeface="Arial" pitchFamily="34" charset="0"/>
            </a:endParaRPr>
          </a:p>
          <a:p>
            <a:endParaRPr lang="en-US" sz="2800" dirty="0">
              <a:latin typeface="Arial" pitchFamily="34" charset="0"/>
              <a:cs typeface="Arial" pitchFamily="34" charset="0"/>
            </a:endParaRPr>
          </a:p>
        </p:txBody>
      </p:sp>
      <p:sp>
        <p:nvSpPr>
          <p:cNvPr id="8"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4914" t="2756" r="15513" b="13674"/>
          <a:stretch/>
        </p:blipFill>
        <p:spPr>
          <a:xfrm>
            <a:off x="4494526" y="1447800"/>
            <a:ext cx="4497074" cy="5016260"/>
          </a:xfrm>
          <a:prstGeom prst="rect">
            <a:avLst/>
          </a:prstGeom>
          <a:ln>
            <a:noFill/>
          </a:ln>
          <a:effectLst>
            <a:outerShdw blurRad="292100" dist="139700" dir="2700000" algn="tl" rotWithShape="0">
              <a:schemeClr val="tx1">
                <a:alpha val="65000"/>
              </a:schemeClr>
            </a:outerShdw>
          </a:effectLst>
        </p:spPr>
      </p:pic>
    </p:spTree>
    <p:extLst>
      <p:ext uri="{BB962C8B-B14F-4D97-AF65-F5344CB8AC3E}">
        <p14:creationId xmlns:p14="http://schemas.microsoft.com/office/powerpoint/2010/main" val="38678451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7772400" cy="762000"/>
          </a:xfrm>
        </p:spPr>
        <p:txBody>
          <a:bodyPr/>
          <a:lstStyle/>
          <a:p>
            <a:r>
              <a:rPr lang="en-US" sz="3600" b="1" dirty="0" smtClean="0"/>
              <a:t>CONSTRUCTION CHANGE DOCUMENTS</a:t>
            </a:r>
            <a:endParaRPr lang="en-US" sz="3600" b="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7508"/>
          <a:stretch/>
        </p:blipFill>
        <p:spPr>
          <a:xfrm>
            <a:off x="5404917" y="2514600"/>
            <a:ext cx="3205683" cy="3830128"/>
          </a:xfrm>
          <a:prstGeom prst="rect">
            <a:avLst/>
          </a:prstGeom>
          <a:ln>
            <a:noFill/>
          </a:ln>
          <a:effectLst>
            <a:outerShdw blurRad="292100" dist="139700" dir="2700000" algn="tl" rotWithShape="0">
              <a:schemeClr val="tx1">
                <a:alpha val="65000"/>
              </a:schemeClr>
            </a:outerShdw>
          </a:effectLst>
        </p:spPr>
      </p:pic>
    </p:spTree>
    <p:extLst>
      <p:ext uri="{BB962C8B-B14F-4D97-AF65-F5344CB8AC3E}">
        <p14:creationId xmlns:p14="http://schemas.microsoft.com/office/powerpoint/2010/main" val="9802080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948" b="5256"/>
          <a:stretch/>
        </p:blipFill>
        <p:spPr>
          <a:xfrm>
            <a:off x="506802" y="2209800"/>
            <a:ext cx="5082396" cy="4288047"/>
          </a:xfrm>
          <a:prstGeom prst="rect">
            <a:avLst/>
          </a:prstGeom>
          <a:ln>
            <a:noFill/>
          </a:ln>
          <a:effectLst>
            <a:outerShdw blurRad="292100" dist="139700" dir="2700000" algn="tl" rotWithShape="0">
              <a:schemeClr val="tx1">
                <a:alpha val="65000"/>
              </a:schemeClr>
            </a:outerShdw>
          </a:effectLst>
        </p:spPr>
      </p:pic>
      <p:sp>
        <p:nvSpPr>
          <p:cNvPr id="5" name="Title 1"/>
          <p:cNvSpPr txBox="1">
            <a:spLocks/>
          </p:cNvSpPr>
          <p:nvPr/>
        </p:nvSpPr>
        <p:spPr>
          <a:xfrm>
            <a:off x="381000" y="1562100"/>
            <a:ext cx="5334000" cy="5715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latin typeface="Arial" pitchFamily="34" charset="0"/>
                <a:cs typeface="Arial" pitchFamily="34" charset="0"/>
              </a:rPr>
              <a:t>Initial Submission</a:t>
            </a:r>
            <a:endParaRPr lang="en-US" sz="3600" b="1" dirty="0">
              <a:latin typeface="Arial" pitchFamily="34" charset="0"/>
              <a:cs typeface="Arial" pitchFamily="34" charset="0"/>
            </a:endParaRPr>
          </a:p>
        </p:txBody>
      </p:sp>
      <p:sp>
        <p:nvSpPr>
          <p:cNvPr id="7"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2307750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97958" y="2209800"/>
            <a:ext cx="7086600" cy="3713480"/>
          </a:xfrm>
          <a:prstGeom prst="rect">
            <a:avLst/>
          </a:prstGeom>
          <a:ln>
            <a:noFill/>
          </a:ln>
          <a:effectLst>
            <a:outerShdw blurRad="292100" dist="139700" dir="2700000" algn="tl" rotWithShape="0">
              <a:schemeClr val="tx1">
                <a:alpha val="65000"/>
              </a:schemeClr>
            </a:outerShdw>
          </a:effectLst>
        </p:spPr>
      </p:pic>
      <p:sp>
        <p:nvSpPr>
          <p:cNvPr id="6"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
        <p:nvSpPr>
          <p:cNvPr id="7" name="Title 1"/>
          <p:cNvSpPr txBox="1">
            <a:spLocks/>
          </p:cNvSpPr>
          <p:nvPr/>
        </p:nvSpPr>
        <p:spPr>
          <a:xfrm>
            <a:off x="381000" y="1562100"/>
            <a:ext cx="5334000" cy="5715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latin typeface="Arial" pitchFamily="34" charset="0"/>
                <a:cs typeface="Arial" pitchFamily="34" charset="0"/>
              </a:rPr>
              <a:t>Initial Submission</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667633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8382000" cy="762000"/>
          </a:xfrm>
        </p:spPr>
        <p:txBody>
          <a:bodyPr anchor="t">
            <a:noAutofit/>
          </a:bodyPr>
          <a:lstStyle/>
          <a:p>
            <a:r>
              <a:rPr lang="en-US" sz="3600" b="1" dirty="0" smtClean="0">
                <a:latin typeface="Arial" pitchFamily="34" charset="0"/>
                <a:cs typeface="Arial" pitchFamily="34" charset="0"/>
              </a:rPr>
              <a:t>DSA Replies to Initial Submission</a:t>
            </a:r>
            <a:endParaRPr lang="en-US" sz="3600" b="1" dirty="0">
              <a:latin typeface="Arial" pitchFamily="34" charset="0"/>
              <a:cs typeface="Arial" pitchFamily="34" charset="0"/>
            </a:endParaRPr>
          </a:p>
        </p:txBody>
      </p:sp>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5299" b="15573"/>
          <a:stretch/>
        </p:blipFill>
        <p:spPr>
          <a:xfrm>
            <a:off x="509388" y="2209800"/>
            <a:ext cx="7186812" cy="4205524"/>
          </a:xfrm>
          <a:prstGeom prst="rect">
            <a:avLst/>
          </a:prstGeom>
          <a:ln>
            <a:noFill/>
          </a:ln>
          <a:effectLst>
            <a:outerShdw blurRad="292100" dist="139700" dir="2700000" algn="tl" rotWithShape="0">
              <a:schemeClr val="tx1">
                <a:alpha val="65000"/>
              </a:schemeClr>
            </a:outerShdw>
          </a:effectLst>
        </p:spPr>
      </p:pic>
      <p:sp>
        <p:nvSpPr>
          <p:cNvPr id="4"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662133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381000" y="1447800"/>
            <a:ext cx="77724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NEW CALIFORNIA </a:t>
            </a:r>
            <a:br>
              <a:rPr lang="en-US" sz="3600" b="1" dirty="0" smtClean="0"/>
            </a:br>
            <a:r>
              <a:rPr lang="en-US" sz="3600" b="1" dirty="0" smtClean="0"/>
              <a:t>ACCESSIBILITY CODE</a:t>
            </a:r>
          </a:p>
        </p:txBody>
      </p:sp>
      <p:sp>
        <p:nvSpPr>
          <p:cNvPr id="5123" name="Content Placeholder 2"/>
          <p:cNvSpPr>
            <a:spLocks noGrp="1"/>
          </p:cNvSpPr>
          <p:nvPr>
            <p:ph idx="1"/>
          </p:nvPr>
        </p:nvSpPr>
        <p:spPr bwMode="auto">
          <a:xfrm>
            <a:off x="381000" y="2667000"/>
            <a:ext cx="7772400"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457200">
              <a:buFont typeface="Arial" pitchFamily="34" charset="0"/>
              <a:buChar char="•"/>
            </a:pPr>
            <a:r>
              <a:rPr lang="en-US" b="1" dirty="0" smtClean="0"/>
              <a:t>New ADA Requirements: 3/15/12</a:t>
            </a:r>
          </a:p>
          <a:p>
            <a:pPr marL="457200" lvl="1" indent="-457200">
              <a:buFont typeface="Arial" pitchFamily="34" charset="0"/>
              <a:buChar char="•"/>
            </a:pPr>
            <a:r>
              <a:rPr lang="en-US" b="1" dirty="0" smtClean="0"/>
              <a:t>Alignment of ADA and CBC</a:t>
            </a:r>
          </a:p>
          <a:p>
            <a:pPr lvl="2">
              <a:buFont typeface="Courier New" pitchFamily="49" charset="0"/>
              <a:buChar char="o"/>
            </a:pPr>
            <a:r>
              <a:rPr lang="en-US" sz="2800" b="1" dirty="0" smtClean="0"/>
              <a:t>Most Accessible </a:t>
            </a:r>
          </a:p>
          <a:p>
            <a:pPr lvl="2">
              <a:buFont typeface="Courier New" pitchFamily="49" charset="0"/>
              <a:buChar char="o"/>
            </a:pPr>
            <a:r>
              <a:rPr lang="en-US" sz="2800" b="1" dirty="0" smtClean="0"/>
              <a:t>Dimensions: Fixed vs. Ranges</a:t>
            </a:r>
          </a:p>
          <a:p>
            <a:pPr marL="457200" lvl="1" indent="-457200">
              <a:buFont typeface="Arial" pitchFamily="34" charset="0"/>
              <a:buChar char="•"/>
            </a:pPr>
            <a:r>
              <a:rPr lang="en-US" b="1" dirty="0" smtClean="0"/>
              <a:t>Published Date: 7/1/13</a:t>
            </a:r>
          </a:p>
          <a:p>
            <a:pPr marL="457200" lvl="1" indent="-457200">
              <a:buFont typeface="Arial" pitchFamily="34" charset="0"/>
              <a:buChar char="•"/>
            </a:pPr>
            <a:r>
              <a:rPr lang="en-US" b="1" dirty="0" smtClean="0"/>
              <a:t>Alternative Use: </a:t>
            </a:r>
            <a:r>
              <a:rPr lang="en-US" b="1" dirty="0"/>
              <a:t>7/1/13</a:t>
            </a:r>
          </a:p>
          <a:p>
            <a:pPr marL="457200" lvl="1" indent="-457200">
              <a:buFont typeface="Arial" pitchFamily="34" charset="0"/>
              <a:buChar char="•"/>
            </a:pPr>
            <a:r>
              <a:rPr lang="en-US" b="1" dirty="0" smtClean="0"/>
              <a:t>Effective Date: 1/1/14</a:t>
            </a:r>
          </a:p>
          <a:p>
            <a:pPr marL="457200" lvl="1" indent="-457200">
              <a:buFont typeface="Arial" pitchFamily="34" charset="0"/>
              <a:buChar char="•"/>
            </a:pPr>
            <a:endParaRPr lang="en-US" b="1" dirty="0" smtClean="0"/>
          </a:p>
        </p:txBody>
      </p:sp>
    </p:spTree>
    <p:extLst>
      <p:ext uri="{BB962C8B-B14F-4D97-AF65-F5344CB8AC3E}">
        <p14:creationId xmlns:p14="http://schemas.microsoft.com/office/powerpoint/2010/main" val="15619263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8610600" cy="609600"/>
          </a:xfrm>
        </p:spPr>
        <p:txBody>
          <a:bodyPr anchor="t">
            <a:noAutofit/>
          </a:bodyPr>
          <a:lstStyle/>
          <a:p>
            <a:pPr lvl="0" algn="l"/>
            <a:r>
              <a:rPr lang="en-US" sz="3600" b="1" dirty="0" smtClean="0">
                <a:latin typeface="Arial" pitchFamily="34" charset="0"/>
                <a:cs typeface="Arial" pitchFamily="34" charset="0"/>
              </a:rPr>
              <a:t>DSA Replies to Initial Submission</a:t>
            </a:r>
            <a:endParaRPr lang="en-US" sz="3600" b="1" dirty="0">
              <a:latin typeface="Arial" pitchFamily="34" charset="0"/>
              <a:cs typeface="Arial"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80237" y="2212945"/>
            <a:ext cx="7086600" cy="3663315"/>
          </a:xfrm>
          <a:prstGeom prst="rect">
            <a:avLst/>
          </a:prstGeom>
          <a:ln>
            <a:noFill/>
          </a:ln>
          <a:effectLst>
            <a:outerShdw blurRad="292100" dist="139700" dir="2700000" algn="tl" rotWithShape="0">
              <a:schemeClr val="tx1">
                <a:alpha val="65000"/>
              </a:schemeClr>
            </a:outerShdw>
          </a:effectLst>
        </p:spPr>
      </p:pic>
      <p:sp>
        <p:nvSpPr>
          <p:cNvPr id="6"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9697166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948" b="5256"/>
          <a:stretch/>
        </p:blipFill>
        <p:spPr>
          <a:xfrm>
            <a:off x="533400" y="2209800"/>
            <a:ext cx="5082396" cy="4288047"/>
          </a:xfrm>
          <a:prstGeom prst="rect">
            <a:avLst/>
          </a:prstGeom>
          <a:ln>
            <a:noFill/>
          </a:ln>
          <a:effectLst>
            <a:outerShdw blurRad="292100" dist="139700" dir="2700000" algn="tl" rotWithShape="0">
              <a:schemeClr val="tx1">
                <a:alpha val="65000"/>
              </a:schemeClr>
            </a:outerShdw>
          </a:effectLst>
        </p:spPr>
      </p:pic>
      <p:sp>
        <p:nvSpPr>
          <p:cNvPr id="5" name="Title 1"/>
          <p:cNvSpPr txBox="1">
            <a:spLocks/>
          </p:cNvSpPr>
          <p:nvPr/>
        </p:nvSpPr>
        <p:spPr>
          <a:xfrm>
            <a:off x="381000" y="1524000"/>
            <a:ext cx="8229600" cy="5715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latin typeface="Arial" pitchFamily="34" charset="0"/>
                <a:cs typeface="Arial" pitchFamily="34" charset="0"/>
              </a:rPr>
              <a:t>Revised Submission</a:t>
            </a:r>
            <a:endParaRPr lang="en-US" sz="3600" b="1" dirty="0">
              <a:latin typeface="Arial" pitchFamily="34" charset="0"/>
              <a:cs typeface="Arial" pitchFamily="34" charset="0"/>
            </a:endParaRPr>
          </a:p>
        </p:txBody>
      </p:sp>
      <p:sp>
        <p:nvSpPr>
          <p:cNvPr id="7"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7258926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209800"/>
            <a:ext cx="8077200" cy="4564010"/>
          </a:xfrm>
          <a:prstGeom prst="rect">
            <a:avLst/>
          </a:prstGeom>
          <a:ln>
            <a:noFill/>
          </a:ln>
          <a:effectLst>
            <a:outerShdw blurRad="292100" dist="139700" dir="2700000" algn="tl" rotWithShape="0">
              <a:schemeClr val="tx1">
                <a:alpha val="65000"/>
              </a:schemeClr>
            </a:outerShdw>
          </a:effectLst>
        </p:spPr>
      </p:pic>
      <p:sp>
        <p:nvSpPr>
          <p:cNvPr id="5" name="Title 1"/>
          <p:cNvSpPr txBox="1">
            <a:spLocks/>
          </p:cNvSpPr>
          <p:nvPr/>
        </p:nvSpPr>
        <p:spPr>
          <a:xfrm>
            <a:off x="381000" y="1524000"/>
            <a:ext cx="8229600" cy="5715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latin typeface="Arial" pitchFamily="34" charset="0"/>
                <a:cs typeface="Arial" pitchFamily="34" charset="0"/>
              </a:rPr>
              <a:t>Revised Submission</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10797654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81000" y="1524000"/>
            <a:ext cx="7848600" cy="990600"/>
          </a:xfrm>
        </p:spPr>
        <p:txBody>
          <a:bodyPr anchor="t">
            <a:noAutofit/>
          </a:bodyPr>
          <a:lstStyle/>
          <a:p>
            <a:pPr algn="l"/>
            <a:r>
              <a:rPr lang="en-US" sz="3600" b="1" dirty="0" smtClean="0">
                <a:latin typeface="Arial" pitchFamily="34" charset="0"/>
                <a:cs typeface="Arial" pitchFamily="34" charset="0"/>
              </a:rPr>
              <a:t>DSA Approval of</a:t>
            </a:r>
            <a:br>
              <a:rPr lang="en-US" sz="3600" b="1" dirty="0" smtClean="0">
                <a:latin typeface="Arial" pitchFamily="34" charset="0"/>
                <a:cs typeface="Arial" pitchFamily="34" charset="0"/>
              </a:rPr>
            </a:br>
            <a:r>
              <a:rPr lang="en-US" sz="3600" b="1" dirty="0" smtClean="0">
                <a:latin typeface="Arial" pitchFamily="34" charset="0"/>
                <a:cs typeface="Arial" pitchFamily="34" charset="0"/>
              </a:rPr>
              <a:t>Construction Change Document</a:t>
            </a:r>
            <a:endParaRPr lang="en-US" sz="3600" b="1" dirty="0">
              <a:latin typeface="Arial" pitchFamily="34" charset="0"/>
              <a:cs typeface="Arial" pitchFamily="34" charset="0"/>
            </a:endParaRPr>
          </a:p>
        </p:txBody>
      </p:sp>
      <p:pic>
        <p:nvPicPr>
          <p:cNvPr id="6"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81" t="4549" r="1844"/>
          <a:stretch/>
        </p:blipFill>
        <p:spPr>
          <a:xfrm>
            <a:off x="520994" y="2758653"/>
            <a:ext cx="7953155" cy="3718347"/>
          </a:xfrm>
          <a:prstGeom prst="rect">
            <a:avLst/>
          </a:prstGeom>
          <a:ln>
            <a:noFill/>
          </a:ln>
          <a:effectLst>
            <a:outerShdw blurRad="292100" dist="139700" dir="2700000" algn="tl" rotWithShape="0">
              <a:schemeClr val="tx1">
                <a:alpha val="65000"/>
              </a:schemeClr>
            </a:outerShdw>
          </a:effectLst>
        </p:spPr>
      </p:pic>
      <p:sp>
        <p:nvSpPr>
          <p:cNvPr id="4"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7376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8610600" cy="1143000"/>
          </a:xfrm>
        </p:spPr>
        <p:txBody>
          <a:bodyPr>
            <a:noAutofit/>
          </a:bodyPr>
          <a:lstStyle/>
          <a:p>
            <a:pPr lvl="0" algn="l"/>
            <a:r>
              <a:rPr lang="en-US" sz="3600" b="1" dirty="0" smtClean="0">
                <a:latin typeface="Arial" pitchFamily="34" charset="0"/>
                <a:cs typeface="Arial" pitchFamily="34" charset="0"/>
              </a:rPr>
              <a:t>DSA Stamped &amp; Approved Construction Change Document</a:t>
            </a:r>
            <a:endParaRPr lang="en-US" sz="3600" b="1" dirty="0">
              <a:latin typeface="Arial" pitchFamily="34" charset="0"/>
              <a:cs typeface="Arial"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533400" y="2651125"/>
            <a:ext cx="7086600" cy="4130675"/>
          </a:xfrm>
          <a:prstGeom prst="rect">
            <a:avLst/>
          </a:prstGeom>
          <a:ln>
            <a:noFill/>
          </a:ln>
          <a:effectLst>
            <a:outerShdw blurRad="292100" dist="139700" dir="2700000" algn="tl" rotWithShape="0">
              <a:schemeClr val="tx1">
                <a:alpha val="65000"/>
              </a:schemeClr>
            </a:outerShdw>
          </a:effectLst>
        </p:spPr>
      </p:pic>
      <p:sp>
        <p:nvSpPr>
          <p:cNvPr id="6"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0208031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4191000" cy="1036108"/>
          </a:xfrm>
        </p:spPr>
        <p:txBody>
          <a:bodyPr anchor="t">
            <a:noAutofit/>
          </a:bodyPr>
          <a:lstStyle/>
          <a:p>
            <a:pPr algn="l"/>
            <a:r>
              <a:rPr lang="en-US" sz="3600" b="1" dirty="0" smtClean="0">
                <a:latin typeface="Arial" pitchFamily="34" charset="0"/>
                <a:cs typeface="Arial" pitchFamily="34" charset="0"/>
              </a:rPr>
              <a:t>Record of File Activity</a:t>
            </a:r>
            <a:endParaRPr lang="en-US" sz="3600" dirty="0">
              <a:latin typeface="Arial" pitchFamily="34" charset="0"/>
              <a:cs typeface="Arial" pitchFamily="34" charset="0"/>
            </a:endParaRPr>
          </a:p>
        </p:txBody>
      </p:sp>
      <p:sp>
        <p:nvSpPr>
          <p:cNvPr id="4" name="Title 1"/>
          <p:cNvSpPr txBox="1">
            <a:spLocks/>
          </p:cNvSpPr>
          <p:nvPr/>
        </p:nvSpPr>
        <p:spPr>
          <a:xfrm>
            <a:off x="457200" y="213804"/>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pic>
        <p:nvPicPr>
          <p:cNvPr id="5" name="Content Placeholder 3"/>
          <p:cNvPicPr>
            <a:picLocks/>
          </p:cNvPicPr>
          <p:nvPr/>
        </p:nvPicPr>
        <p:blipFill rotWithShape="1">
          <a:blip r:embed="rId2" cstate="print"/>
          <a:srcRect l="16666" t="9968" r="34134" b="1340"/>
          <a:stretch/>
        </p:blipFill>
        <p:spPr bwMode="auto">
          <a:xfrm>
            <a:off x="4730931" y="1433004"/>
            <a:ext cx="3955869" cy="5043996"/>
          </a:xfrm>
          <a:prstGeom prst="rect">
            <a:avLst/>
          </a:prstGeom>
          <a:ln>
            <a:noFill/>
          </a:ln>
          <a:effectLst>
            <a:outerShdw blurRad="292100" dist="139700" dir="2700000" algn="tl" rotWithShape="0">
              <a:schemeClr val="tx1">
                <a:alpha val="65000"/>
              </a:schemeClr>
            </a:outerShdw>
          </a:effectLst>
          <a:extLst>
            <a:ext uri="{53640926-AAD7-44D8-BBD7-CCE9431645EC}">
              <a14:shadowObscured xmlns:a14="http://schemas.microsoft.com/office/drawing/2010/main"/>
            </a:ext>
          </a:extLst>
        </p:spPr>
      </p:pic>
      <p:sp>
        <p:nvSpPr>
          <p:cNvPr id="6" name="TextBox 5"/>
          <p:cNvSpPr txBox="1"/>
          <p:nvPr/>
        </p:nvSpPr>
        <p:spPr>
          <a:xfrm>
            <a:off x="457200" y="3124004"/>
            <a:ext cx="1395911" cy="830997"/>
          </a:xfrm>
          <a:prstGeom prst="rect">
            <a:avLst/>
          </a:prstGeom>
          <a:noFill/>
        </p:spPr>
        <p:txBody>
          <a:bodyPr wrap="square" rtlCol="0">
            <a:spAutoFit/>
          </a:bodyPr>
          <a:lstStyle/>
          <a:p>
            <a:r>
              <a:rPr lang="en-US" sz="2400" b="1" dirty="0" smtClean="0">
                <a:latin typeface="Arial" pitchFamily="34" charset="0"/>
                <a:cs typeface="Arial" pitchFamily="34" charset="0"/>
              </a:rPr>
              <a:t># of updates</a:t>
            </a:r>
            <a:endParaRPr lang="en-US" sz="2400" b="1" dirty="0">
              <a:latin typeface="Arial" pitchFamily="34" charset="0"/>
              <a:cs typeface="Arial" pitchFamily="34" charset="0"/>
            </a:endParaRPr>
          </a:p>
        </p:txBody>
      </p:sp>
      <p:sp>
        <p:nvSpPr>
          <p:cNvPr id="7" name="TextBox 6"/>
          <p:cNvSpPr txBox="1"/>
          <p:nvPr/>
        </p:nvSpPr>
        <p:spPr>
          <a:xfrm>
            <a:off x="405311" y="5417403"/>
            <a:ext cx="2642689" cy="830997"/>
          </a:xfrm>
          <a:prstGeom prst="rect">
            <a:avLst/>
          </a:prstGeom>
          <a:noFill/>
        </p:spPr>
        <p:txBody>
          <a:bodyPr wrap="square" rtlCol="0">
            <a:spAutoFit/>
          </a:bodyPr>
          <a:lstStyle/>
          <a:p>
            <a:r>
              <a:rPr lang="en-US" sz="2400" b="1" dirty="0" smtClean="0">
                <a:latin typeface="Arial" pitchFamily="34" charset="0"/>
                <a:cs typeface="Arial" pitchFamily="34" charset="0"/>
              </a:rPr>
              <a:t>Who did what</a:t>
            </a:r>
          </a:p>
          <a:p>
            <a:r>
              <a:rPr lang="en-US" sz="2400" b="1" dirty="0" smtClean="0">
                <a:latin typeface="Arial" pitchFamily="34" charset="0"/>
                <a:cs typeface="Arial" pitchFamily="34" charset="0"/>
              </a:rPr>
              <a:t>When they did it</a:t>
            </a:r>
            <a:endParaRPr lang="en-US" sz="2400" b="1" dirty="0">
              <a:latin typeface="Arial" pitchFamily="34" charset="0"/>
              <a:cs typeface="Arial" pitchFamily="34" charset="0"/>
            </a:endParaRPr>
          </a:p>
        </p:txBody>
      </p:sp>
      <p:cxnSp>
        <p:nvCxnSpPr>
          <p:cNvPr id="8" name="Straight Arrow Connector 7"/>
          <p:cNvCxnSpPr/>
          <p:nvPr/>
        </p:nvCxnSpPr>
        <p:spPr>
          <a:xfrm flipV="1">
            <a:off x="2971800" y="1981200"/>
            <a:ext cx="2209800" cy="3733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775960" y="12954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V="1">
            <a:off x="1295400" y="1524000"/>
            <a:ext cx="4450080" cy="1905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971800" y="5715000"/>
            <a:ext cx="19812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971800" y="4876800"/>
            <a:ext cx="19812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5715000" y="274638"/>
            <a:ext cx="2971800" cy="114300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r"/>
            <a:r>
              <a:rPr lang="en-US" b="1" dirty="0" smtClean="0">
                <a:latin typeface="Arial" pitchFamily="34" charset="0"/>
                <a:cs typeface="Arial" pitchFamily="34" charset="0"/>
              </a:rPr>
              <a:t>DSAbox</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3539322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381000" y="1524000"/>
            <a:ext cx="77724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CHANGING CULTURE &amp; CHANGING PROCESSES</a:t>
            </a:r>
          </a:p>
        </p:txBody>
      </p:sp>
      <p:sp>
        <p:nvSpPr>
          <p:cNvPr id="21507" name="Content Placeholder 2"/>
          <p:cNvSpPr>
            <a:spLocks noGrp="1"/>
          </p:cNvSpPr>
          <p:nvPr>
            <p:ph idx="1"/>
          </p:nvPr>
        </p:nvSpPr>
        <p:spPr bwMode="auto">
          <a:xfrm>
            <a:off x="381000" y="2743200"/>
            <a:ext cx="77724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lvl="1" indent="-457200">
              <a:buFont typeface="Arial" pitchFamily="34" charset="0"/>
              <a:buChar char="•"/>
            </a:pPr>
            <a:r>
              <a:rPr lang="en-US" b="1" dirty="0" smtClean="0"/>
              <a:t>Paradigm Shift for Staff</a:t>
            </a:r>
          </a:p>
          <a:p>
            <a:pPr marL="171450" lvl="1" indent="-457200">
              <a:buFont typeface="Arial" pitchFamily="34" charset="0"/>
              <a:buChar char="•"/>
            </a:pPr>
            <a:r>
              <a:rPr lang="en-US" b="1" dirty="0" smtClean="0"/>
              <a:t>Training</a:t>
            </a:r>
          </a:p>
          <a:p>
            <a:pPr marL="171450" lvl="1" indent="-457200">
              <a:buFont typeface="Arial" pitchFamily="34" charset="0"/>
              <a:buChar char="•"/>
            </a:pPr>
            <a:r>
              <a:rPr lang="en-US" b="1" dirty="0" smtClean="0"/>
              <a:t>Document Analysts</a:t>
            </a:r>
          </a:p>
          <a:p>
            <a:pPr marL="171450" lvl="1" indent="-457200">
              <a:buFont typeface="Arial" pitchFamily="34" charset="0"/>
              <a:buChar char="•"/>
            </a:pPr>
            <a:r>
              <a:rPr lang="en-US" b="1" dirty="0" smtClean="0"/>
              <a:t>Tablets</a:t>
            </a:r>
          </a:p>
          <a:p>
            <a:pPr marL="114300" indent="-457200"/>
            <a:endParaRPr lang="en-US" b="1" dirty="0" smtClean="0"/>
          </a:p>
        </p:txBody>
      </p:sp>
    </p:spTree>
    <p:extLst>
      <p:ext uri="{BB962C8B-B14F-4D97-AF65-F5344CB8AC3E}">
        <p14:creationId xmlns:p14="http://schemas.microsoft.com/office/powerpoint/2010/main" val="30987630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381000" y="1524000"/>
            <a:ext cx="8534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DSA FEE STRUCTURE </a:t>
            </a:r>
            <a:br>
              <a:rPr lang="en-US" sz="3600" b="1" dirty="0" smtClean="0"/>
            </a:br>
            <a:r>
              <a:rPr lang="en-US" sz="3600" b="1" dirty="0" smtClean="0"/>
              <a:t>FOR REVISIONS</a:t>
            </a:r>
            <a:r>
              <a:rPr lang="en-US" dirty="0" smtClean="0"/>
              <a:t/>
            </a:r>
            <a:br>
              <a:rPr lang="en-US" dirty="0" smtClean="0"/>
            </a:br>
            <a:endParaRPr lang="en-US" dirty="0" smtClean="0"/>
          </a:p>
        </p:txBody>
      </p:sp>
      <p:sp>
        <p:nvSpPr>
          <p:cNvPr id="22531" name="Content Placeholder 2"/>
          <p:cNvSpPr>
            <a:spLocks noGrp="1"/>
          </p:cNvSpPr>
          <p:nvPr>
            <p:ph idx="1"/>
          </p:nvPr>
        </p:nvSpPr>
        <p:spPr bwMode="auto">
          <a:xfrm>
            <a:off x="381000" y="2590800"/>
            <a:ext cx="77724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lvl="1" indent="-457200">
              <a:buFont typeface="Arial" pitchFamily="34" charset="0"/>
              <a:buChar char="•"/>
            </a:pPr>
            <a:r>
              <a:rPr lang="en-US" b="1" dirty="0" smtClean="0"/>
              <a:t>Obligated to recover all costs</a:t>
            </a:r>
          </a:p>
          <a:p>
            <a:pPr marL="171450" lvl="1" indent="-457200">
              <a:buFont typeface="Arial" pitchFamily="34" charset="0"/>
              <a:buChar char="•"/>
            </a:pPr>
            <a:r>
              <a:rPr lang="en-US" b="1" dirty="0" smtClean="0"/>
              <a:t>Changes to original approved documents</a:t>
            </a:r>
          </a:p>
          <a:p>
            <a:pPr marL="171450" lvl="1" indent="-457200">
              <a:buFont typeface="Arial" pitchFamily="34" charset="0"/>
              <a:buChar char="•"/>
            </a:pPr>
            <a:r>
              <a:rPr lang="en-US" b="1" dirty="0" smtClean="0"/>
              <a:t>Hourly rates</a:t>
            </a:r>
          </a:p>
        </p:txBody>
      </p:sp>
    </p:spTree>
    <p:extLst>
      <p:ext uri="{BB962C8B-B14F-4D97-AF65-F5344CB8AC3E}">
        <p14:creationId xmlns:p14="http://schemas.microsoft.com/office/powerpoint/2010/main" val="10967984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7772400" cy="762000"/>
          </a:xfrm>
        </p:spPr>
        <p:txBody>
          <a:bodyPr/>
          <a:lstStyle/>
          <a:p>
            <a:r>
              <a:rPr lang="en-US" sz="3600" b="1" dirty="0" smtClean="0"/>
              <a:t>HOURLY RATES</a:t>
            </a:r>
            <a:endParaRPr lang="en-US" sz="3600" b="1" dirty="0"/>
          </a:p>
        </p:txBody>
      </p:sp>
      <p:sp>
        <p:nvSpPr>
          <p:cNvPr id="3" name="Content Placeholder 2"/>
          <p:cNvSpPr>
            <a:spLocks noGrp="1"/>
          </p:cNvSpPr>
          <p:nvPr>
            <p:ph idx="1"/>
          </p:nvPr>
        </p:nvSpPr>
        <p:spPr>
          <a:xfrm>
            <a:off x="457200" y="2209800"/>
            <a:ext cx="8305800" cy="2819400"/>
          </a:xfrm>
        </p:spPr>
        <p:txBody>
          <a:bodyPr/>
          <a:lstStyle/>
          <a:p>
            <a:pPr marL="457200" lvl="1" indent="-457200">
              <a:spcBef>
                <a:spcPts val="600"/>
              </a:spcBef>
              <a:buFont typeface="Arial" pitchFamily="34" charset="0"/>
              <a:buChar char="•"/>
            </a:pPr>
            <a:r>
              <a:rPr lang="en-US" b="1" dirty="0" smtClean="0"/>
              <a:t>Under </a:t>
            </a:r>
            <a:r>
              <a:rPr lang="en-US" b="1" dirty="0"/>
              <a:t>construction prior to </a:t>
            </a:r>
            <a:r>
              <a:rPr lang="en-US" b="1" dirty="0" smtClean="0"/>
              <a:t>2/28/13</a:t>
            </a:r>
            <a:r>
              <a:rPr lang="en-US" b="1" dirty="0"/>
              <a:t>: $98 </a:t>
            </a:r>
          </a:p>
          <a:p>
            <a:pPr marL="457200" lvl="1" indent="-457200">
              <a:spcBef>
                <a:spcPts val="600"/>
              </a:spcBef>
              <a:buFont typeface="Arial" pitchFamily="34" charset="0"/>
              <a:buChar char="•"/>
            </a:pPr>
            <a:r>
              <a:rPr lang="en-US" b="1" dirty="0" smtClean="0"/>
              <a:t>Commence construction after 3/1/13: $</a:t>
            </a:r>
            <a:r>
              <a:rPr lang="en-US" b="1" dirty="0"/>
              <a:t>170 </a:t>
            </a:r>
          </a:p>
          <a:p>
            <a:pPr marL="457200" lvl="1" indent="-457200">
              <a:spcBef>
                <a:spcPts val="600"/>
              </a:spcBef>
              <a:buFont typeface="Arial" pitchFamily="34" charset="0"/>
              <a:buChar char="•"/>
            </a:pPr>
            <a:r>
              <a:rPr lang="en-US" b="1" dirty="0" smtClean="0"/>
              <a:t>No </a:t>
            </a:r>
            <a:r>
              <a:rPr lang="en-US" b="1" dirty="0"/>
              <a:t>Double Dipping</a:t>
            </a:r>
          </a:p>
          <a:p>
            <a:pPr marL="114300" indent="-457200">
              <a:spcBef>
                <a:spcPts val="600"/>
              </a:spcBef>
            </a:pPr>
            <a:endParaRPr lang="en-US" b="1" dirty="0"/>
          </a:p>
        </p:txBody>
      </p:sp>
    </p:spTree>
    <p:extLst>
      <p:ext uri="{BB962C8B-B14F-4D97-AF65-F5344CB8AC3E}">
        <p14:creationId xmlns:p14="http://schemas.microsoft.com/office/powerpoint/2010/main" val="13348326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381000" y="1524000"/>
            <a:ext cx="66294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CHANGING CULTURE &amp; </a:t>
            </a:r>
            <a:br>
              <a:rPr lang="en-US" sz="3600" b="1" dirty="0" smtClean="0"/>
            </a:br>
            <a:r>
              <a:rPr lang="en-US" sz="3600" b="1" dirty="0" smtClean="0"/>
              <a:t>CHANGING PROCESSES</a:t>
            </a:r>
            <a:br>
              <a:rPr lang="en-US" sz="3600" b="1" dirty="0" smtClean="0"/>
            </a:br>
            <a:endParaRPr lang="en-US" sz="3600" b="1" dirty="0" smtClean="0"/>
          </a:p>
        </p:txBody>
      </p:sp>
      <p:sp>
        <p:nvSpPr>
          <p:cNvPr id="23555" name="Content Placeholder 2"/>
          <p:cNvSpPr>
            <a:spLocks noGrp="1"/>
          </p:cNvSpPr>
          <p:nvPr>
            <p:ph idx="1"/>
          </p:nvPr>
        </p:nvSpPr>
        <p:spPr bwMode="auto">
          <a:xfrm>
            <a:off x="381000" y="2743200"/>
            <a:ext cx="82296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60375" indent="-460375"/>
            <a:r>
              <a:rPr lang="en-US" b="1" dirty="0" smtClean="0"/>
              <a:t>Documents </a:t>
            </a:r>
            <a:r>
              <a:rPr lang="en-US" b="1" dirty="0"/>
              <a:t>posted 5/1/13</a:t>
            </a:r>
            <a:endParaRPr lang="en-US" sz="2800" dirty="0"/>
          </a:p>
          <a:p>
            <a:pPr marL="460375" indent="-460375"/>
            <a:r>
              <a:rPr lang="en-US" b="1" dirty="0"/>
              <a:t>All projects commencing construction after 6/1/13</a:t>
            </a:r>
            <a:endParaRPr lang="en-US" sz="2800" dirty="0"/>
          </a:p>
          <a:p>
            <a:pPr marL="460375" indent="-460375"/>
            <a:r>
              <a:rPr lang="en-US" b="1" dirty="0"/>
              <a:t>All </a:t>
            </a:r>
            <a:r>
              <a:rPr lang="en-US" b="1" dirty="0" smtClean="0"/>
              <a:t>existing projects phased </a:t>
            </a:r>
            <a:r>
              <a:rPr lang="en-US" b="1" dirty="0"/>
              <a:t>in </a:t>
            </a:r>
            <a:r>
              <a:rPr lang="en-US" b="1" dirty="0" smtClean="0"/>
              <a:t/>
            </a:r>
            <a:br>
              <a:rPr lang="en-US" b="1" dirty="0" smtClean="0"/>
            </a:br>
            <a:r>
              <a:rPr lang="en-US" b="1" dirty="0" smtClean="0"/>
              <a:t>by </a:t>
            </a:r>
            <a:r>
              <a:rPr lang="en-US" b="1" dirty="0"/>
              <a:t>12/31/13</a:t>
            </a:r>
            <a:endParaRPr lang="en-US" sz="2800" dirty="0"/>
          </a:p>
          <a:p>
            <a:endParaRPr lang="en-US" sz="2400" b="1" dirty="0"/>
          </a:p>
        </p:txBody>
      </p:sp>
    </p:spTree>
    <p:extLst>
      <p:ext uri="{BB962C8B-B14F-4D97-AF65-F5344CB8AC3E}">
        <p14:creationId xmlns:p14="http://schemas.microsoft.com/office/powerpoint/2010/main" val="597461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381000" y="22098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PROP. 39</a:t>
            </a:r>
          </a:p>
        </p:txBody>
      </p:sp>
      <p:sp>
        <p:nvSpPr>
          <p:cNvPr id="6147" name="Content Placeholder 2"/>
          <p:cNvSpPr>
            <a:spLocks noGrp="1"/>
          </p:cNvSpPr>
          <p:nvPr>
            <p:ph idx="1"/>
          </p:nvPr>
        </p:nvSpPr>
        <p:spPr bwMode="auto">
          <a:xfrm>
            <a:off x="381000" y="2971800"/>
            <a:ext cx="4648200" cy="182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b="1" dirty="0" smtClean="0"/>
              <a:t>Exempted Work </a:t>
            </a:r>
          </a:p>
          <a:p>
            <a:r>
              <a:rPr lang="en-US" b="1" dirty="0" smtClean="0"/>
              <a:t>Expedited Projects</a:t>
            </a:r>
          </a:p>
          <a:p>
            <a:endParaRPr lang="en-US" b="1" dirty="0" smtClean="0"/>
          </a:p>
        </p:txBody>
      </p:sp>
    </p:spTree>
    <p:extLst>
      <p:ext uri="{BB962C8B-B14F-4D97-AF65-F5344CB8AC3E}">
        <p14:creationId xmlns:p14="http://schemas.microsoft.com/office/powerpoint/2010/main" val="23472105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0000" y="228600"/>
            <a:ext cx="4191000" cy="1569660"/>
          </a:xfrm>
          <a:prstGeom prst="rect">
            <a:avLst/>
          </a:prstGeom>
          <a:noFill/>
        </p:spPr>
        <p:txBody>
          <a:bodyPr wrap="square" rtlCol="0">
            <a:spAutoFit/>
          </a:bodyPr>
          <a:lstStyle/>
          <a:p>
            <a:r>
              <a:rPr lang="en-US" sz="3200" b="1" dirty="0" smtClean="0">
                <a:latin typeface="Arial Black" pitchFamily="34" charset="0"/>
                <a:cs typeface="Arial" charset="0"/>
              </a:rPr>
              <a:t>Inspection Card PR 13-01 Associated Forms</a:t>
            </a:r>
            <a:endParaRPr lang="en-US" sz="3200" dirty="0"/>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828800"/>
            <a:ext cx="4876799" cy="3048000"/>
          </a:xfrm>
          <a:prstGeom prst="rect">
            <a:avLst/>
          </a:prstGeom>
        </p:spPr>
      </p:pic>
    </p:spTree>
    <p:extLst>
      <p:ext uri="{BB962C8B-B14F-4D97-AF65-F5344CB8AC3E}">
        <p14:creationId xmlns:p14="http://schemas.microsoft.com/office/powerpoint/2010/main" val="1690048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57800" y="381000"/>
            <a:ext cx="3505200" cy="1143000"/>
          </a:xfrm>
          <a:prstGeom prst="rect">
            <a:avLst/>
          </a:prstGeom>
        </p:spPr>
        <p:txBody>
          <a:bodyPr/>
          <a:lstStyle/>
          <a:p>
            <a:pPr algn="l">
              <a:defRPr/>
            </a:pPr>
            <a:r>
              <a:rPr lang="en-US" sz="3000" b="1" kern="1200" dirty="0" smtClean="0">
                <a:latin typeface="Arial Black" pitchFamily="34" charset="0"/>
                <a:ea typeface="+mn-ea"/>
                <a:cs typeface="Arial" charset="0"/>
              </a:rPr>
              <a:t>Inspection Card</a:t>
            </a:r>
            <a:endParaRPr lang="en-US" sz="3000" b="1" kern="1200" dirty="0">
              <a:latin typeface="Arial Black" pitchFamily="34" charset="0"/>
              <a:ea typeface="+mn-ea"/>
              <a:cs typeface="Arial" charset="0"/>
            </a:endParaRPr>
          </a:p>
        </p:txBody>
      </p:sp>
      <p:sp>
        <p:nvSpPr>
          <p:cNvPr id="32773" name="TextBox 7"/>
          <p:cNvSpPr txBox="1">
            <a:spLocks noChangeArrowheads="1"/>
          </p:cNvSpPr>
          <p:nvPr/>
        </p:nvSpPr>
        <p:spPr bwMode="auto">
          <a:xfrm>
            <a:off x="4686300" y="6361885"/>
            <a:ext cx="373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FF0000"/>
                </a:solidFill>
              </a:rPr>
              <a:t>Sections     Blocks</a:t>
            </a:r>
            <a:r>
              <a:rPr lang="en-US" dirty="0">
                <a:solidFill>
                  <a:srgbClr val="FF0000"/>
                </a:solidFill>
              </a:rPr>
              <a:t> </a:t>
            </a:r>
            <a:r>
              <a:rPr lang="en-US" dirty="0" smtClean="0">
                <a:solidFill>
                  <a:srgbClr val="FF0000"/>
                </a:solidFill>
              </a:rPr>
              <a:t>    Descriptions</a:t>
            </a:r>
            <a:endParaRPr lang="en-US" dirty="0">
              <a:solidFill>
                <a:srgbClr val="FF0000"/>
              </a:solidFill>
            </a:endParaRPr>
          </a:p>
        </p:txBody>
      </p:sp>
      <p:sp>
        <p:nvSpPr>
          <p:cNvPr id="6147" name="Rectangle 8"/>
          <p:cNvSpPr>
            <a:spLocks noGrp="1"/>
          </p:cNvSpPr>
          <p:nvPr>
            <p:ph idx="4294967295"/>
          </p:nvPr>
        </p:nvSpPr>
        <p:spPr>
          <a:xfrm>
            <a:off x="381000" y="1371600"/>
            <a:ext cx="5067300" cy="4534010"/>
          </a:xfrm>
          <a:prstGeom prst="rect">
            <a:avLst/>
          </a:prstGeom>
        </p:spPr>
        <p:txBody>
          <a:bodyPr/>
          <a:lstStyle/>
          <a:p>
            <a:pPr marL="342900" lvl="1" indent="-342900" eaLnBrk="1" hangingPunct="1">
              <a:buFontTx/>
              <a:buNone/>
              <a:defRPr/>
            </a:pPr>
            <a:r>
              <a:rPr lang="en-US" sz="2000" b="1" dirty="0" smtClean="0"/>
              <a:t>INSPECTION CARD DSA FORM 152</a:t>
            </a:r>
          </a:p>
          <a:p>
            <a:pPr marL="0" lvl="1" indent="0" eaLnBrk="1" hangingPunct="1">
              <a:spcBef>
                <a:spcPts val="600"/>
              </a:spcBef>
              <a:buFontTx/>
              <a:buNone/>
              <a:defRPr/>
            </a:pPr>
            <a:r>
              <a:rPr lang="en-US" sz="1800" b="1" dirty="0" smtClean="0"/>
              <a:t>Similar to that used by virtually every building department in California.</a:t>
            </a:r>
          </a:p>
          <a:p>
            <a:pPr>
              <a:spcBef>
                <a:spcPts val="600"/>
              </a:spcBef>
              <a:spcAft>
                <a:spcPts val="600"/>
              </a:spcAft>
              <a:defRPr/>
            </a:pPr>
            <a:r>
              <a:rPr lang="en-US" sz="1800" dirty="0" smtClean="0"/>
              <a:t>One </a:t>
            </a:r>
            <a:r>
              <a:rPr lang="en-US" sz="1800" dirty="0"/>
              <a:t>page </a:t>
            </a:r>
            <a:r>
              <a:rPr lang="en-US" sz="1800" dirty="0" smtClean="0"/>
              <a:t>document …Interim Verified Report by the Project Inspector.</a:t>
            </a:r>
          </a:p>
          <a:p>
            <a:pPr>
              <a:spcBef>
                <a:spcPts val="600"/>
              </a:spcBef>
              <a:spcAft>
                <a:spcPts val="600"/>
              </a:spcAft>
              <a:defRPr/>
            </a:pPr>
            <a:r>
              <a:rPr lang="en-US" sz="1800" dirty="0" smtClean="0"/>
              <a:t>Comprised 9 sections/36 blocks</a:t>
            </a:r>
          </a:p>
          <a:p>
            <a:pPr>
              <a:spcBef>
                <a:spcPts val="600"/>
              </a:spcBef>
              <a:spcAft>
                <a:spcPts val="600"/>
              </a:spcAft>
              <a:defRPr/>
            </a:pPr>
            <a:r>
              <a:rPr lang="en-US" sz="1800" dirty="0" smtClean="0"/>
              <a:t>Each block and section are signed off </a:t>
            </a:r>
            <a:br>
              <a:rPr lang="en-US" sz="1800" dirty="0" smtClean="0"/>
            </a:br>
            <a:r>
              <a:rPr lang="en-US" sz="1800" dirty="0" smtClean="0"/>
              <a:t>by the project inspector as construction proceeds.</a:t>
            </a:r>
            <a:endParaRPr lang="en-US" sz="1800" dirty="0"/>
          </a:p>
          <a:p>
            <a:pPr>
              <a:spcBef>
                <a:spcPts val="600"/>
              </a:spcBef>
              <a:spcAft>
                <a:spcPts val="600"/>
              </a:spcAft>
              <a:defRPr/>
            </a:pPr>
            <a:r>
              <a:rPr lang="en-US" sz="1800" dirty="0" smtClean="0"/>
              <a:t>Same card is used for all projects </a:t>
            </a:r>
            <a:br>
              <a:rPr lang="en-US" sz="1800" dirty="0" smtClean="0"/>
            </a:br>
            <a:r>
              <a:rPr lang="en-US" sz="1800" dirty="0" smtClean="0"/>
              <a:t>regardless of scope but not all blocks </a:t>
            </a:r>
            <a:br>
              <a:rPr lang="en-US" sz="1800" dirty="0" smtClean="0"/>
            </a:br>
            <a:r>
              <a:rPr lang="en-US" sz="1800" dirty="0" smtClean="0"/>
              <a:t>and sections may be applicable.</a:t>
            </a:r>
          </a:p>
        </p:txBody>
      </p:sp>
      <p:pic>
        <p:nvPicPr>
          <p:cNvPr id="9" name="Picture 8"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295400"/>
            <a:ext cx="4190999" cy="5029200"/>
          </a:xfrm>
          <a:prstGeom prst="rect">
            <a:avLst/>
          </a:prstGeom>
        </p:spPr>
      </p:pic>
      <p:cxnSp>
        <p:nvCxnSpPr>
          <p:cNvPr id="15" name="Straight Connector 14"/>
          <p:cNvCxnSpPr/>
          <p:nvPr/>
        </p:nvCxnSpPr>
        <p:spPr>
          <a:xfrm flipH="1">
            <a:off x="4419600" y="6546551"/>
            <a:ext cx="2667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419600" y="5867400"/>
            <a:ext cx="457200" cy="6791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791200" y="6546551"/>
            <a:ext cx="152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257800" y="5791200"/>
            <a:ext cx="533400" cy="7553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781800" y="6546551"/>
            <a:ext cx="1142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791200" y="5638800"/>
            <a:ext cx="990600" cy="9077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191000" y="2819400"/>
            <a:ext cx="533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724400" y="2057400"/>
            <a:ext cx="533400" cy="7553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8"/>
          <p:cNvSpPr>
            <a:spLocks noGrp="1"/>
          </p:cNvSpPr>
          <p:nvPr>
            <p:ph idx="4294967295"/>
          </p:nvPr>
        </p:nvSpPr>
        <p:spPr>
          <a:xfrm>
            <a:off x="381000" y="1600200"/>
            <a:ext cx="5029200" cy="4876800"/>
          </a:xfrm>
          <a:prstGeom prst="rect">
            <a:avLst/>
          </a:prstGeom>
        </p:spPr>
        <p:txBody>
          <a:bodyPr/>
          <a:lstStyle/>
          <a:p>
            <a:pPr>
              <a:spcBef>
                <a:spcPts val="0"/>
              </a:spcBef>
              <a:spcAft>
                <a:spcPts val="600"/>
              </a:spcAft>
              <a:defRPr/>
            </a:pPr>
            <a:r>
              <a:rPr lang="en-US" sz="1800" dirty="0" smtClean="0"/>
              <a:t>The </a:t>
            </a:r>
            <a:r>
              <a:rPr lang="en-US" sz="1800" dirty="0"/>
              <a:t>inspector will use the </a:t>
            </a:r>
            <a:r>
              <a:rPr lang="en-US" sz="1800" dirty="0" smtClean="0"/>
              <a:t>DSA-152 Manual </a:t>
            </a:r>
            <a:br>
              <a:rPr lang="en-US" sz="1800" dirty="0" smtClean="0"/>
            </a:br>
            <a:r>
              <a:rPr lang="en-US" sz="1800" dirty="0" smtClean="0"/>
              <a:t>as </a:t>
            </a:r>
            <a:r>
              <a:rPr lang="en-US" sz="1800" dirty="0"/>
              <a:t>a guide to </a:t>
            </a:r>
            <a:r>
              <a:rPr lang="en-US" sz="1800" dirty="0" smtClean="0"/>
              <a:t>determine the requirements necessary </a:t>
            </a:r>
            <a:r>
              <a:rPr lang="en-US" sz="1800" dirty="0"/>
              <a:t>for card sign </a:t>
            </a:r>
            <a:r>
              <a:rPr lang="en-US" sz="1800" dirty="0" smtClean="0"/>
              <a:t>off. The </a:t>
            </a:r>
            <a:r>
              <a:rPr lang="en-US" sz="1800" dirty="0"/>
              <a:t>manual is keyed into the </a:t>
            </a:r>
            <a:r>
              <a:rPr lang="en-US" sz="1800" dirty="0" smtClean="0"/>
              <a:t>sections and </a:t>
            </a:r>
            <a:r>
              <a:rPr lang="en-US" sz="1800" dirty="0"/>
              <a:t>blocks on the inspection </a:t>
            </a:r>
            <a:r>
              <a:rPr lang="en-US" sz="1800" dirty="0" smtClean="0"/>
              <a:t>card so </a:t>
            </a:r>
            <a:r>
              <a:rPr lang="en-US" sz="1800" dirty="0"/>
              <a:t>that the inspector looks up </a:t>
            </a:r>
            <a:r>
              <a:rPr lang="en-US" sz="1800" dirty="0" smtClean="0"/>
              <a:t>the necessary </a:t>
            </a:r>
            <a:r>
              <a:rPr lang="en-US" sz="1800" dirty="0"/>
              <a:t>information using </a:t>
            </a:r>
            <a:r>
              <a:rPr lang="en-US" sz="1800" dirty="0" smtClean="0"/>
              <a:t>the section and </a:t>
            </a:r>
            <a:r>
              <a:rPr lang="en-US" sz="1800" dirty="0"/>
              <a:t>block </a:t>
            </a:r>
            <a:r>
              <a:rPr lang="en-US" sz="1800" dirty="0" smtClean="0"/>
              <a:t>numbers.</a:t>
            </a:r>
            <a:endParaRPr lang="en-US" sz="1800" dirty="0"/>
          </a:p>
          <a:p>
            <a:pPr marL="225425" indent="-225425">
              <a:spcBef>
                <a:spcPts val="0"/>
              </a:spcBef>
              <a:spcAft>
                <a:spcPts val="600"/>
              </a:spcAft>
              <a:buFont typeface="Arial" pitchFamily="34" charset="0"/>
              <a:buChar char="•"/>
              <a:defRPr/>
            </a:pPr>
            <a:r>
              <a:rPr lang="en-US" sz="1800" dirty="0" smtClean="0"/>
              <a:t>The DSA implementation requirements are published in Procedure PR 13-01. </a:t>
            </a:r>
          </a:p>
          <a:p>
            <a:pPr marL="225425" indent="-225425">
              <a:spcBef>
                <a:spcPts val="0"/>
              </a:spcBef>
              <a:spcAft>
                <a:spcPts val="600"/>
              </a:spcAft>
              <a:buFont typeface="Arial" pitchFamily="34" charset="0"/>
              <a:buChar char="•"/>
              <a:defRPr/>
            </a:pPr>
            <a:r>
              <a:rPr lang="en-US" sz="1800" dirty="0" smtClean="0"/>
              <a:t>The number of inspection cards required for projects corresponds with the number of buildings in the project scope. There will be one card issued for each separate building and one card issued for the site work </a:t>
            </a:r>
            <a:br>
              <a:rPr lang="en-US" sz="1800" dirty="0" smtClean="0"/>
            </a:br>
            <a:r>
              <a:rPr lang="en-US" sz="1800" dirty="0" smtClean="0"/>
              <a:t>(includes non-building site structures).</a:t>
            </a:r>
          </a:p>
          <a:p>
            <a:pPr marL="225425" indent="-225425">
              <a:spcBef>
                <a:spcPts val="0"/>
              </a:spcBef>
              <a:spcAft>
                <a:spcPts val="600"/>
              </a:spcAft>
              <a:buFontTx/>
              <a:buNone/>
              <a:defRPr/>
            </a:pPr>
            <a:endParaRPr lang="en-US" sz="1800" dirty="0"/>
          </a:p>
        </p:txBody>
      </p:sp>
      <p:sp>
        <p:nvSpPr>
          <p:cNvPr id="8" name="Rectangle 7"/>
          <p:cNvSpPr/>
          <p:nvPr/>
        </p:nvSpPr>
        <p:spPr>
          <a:xfrm>
            <a:off x="381000" y="1197114"/>
            <a:ext cx="7022327" cy="400110"/>
          </a:xfrm>
          <a:prstGeom prst="rect">
            <a:avLst/>
          </a:prstGeom>
        </p:spPr>
        <p:txBody>
          <a:bodyPr wrap="square">
            <a:spAutoFit/>
          </a:bodyPr>
          <a:lstStyle/>
          <a:p>
            <a:pPr marL="1588" lvl="1" indent="-1588" eaLnBrk="1" hangingPunct="1">
              <a:buFontTx/>
              <a:buNone/>
              <a:defRPr/>
            </a:pPr>
            <a:r>
              <a:rPr lang="en-US" sz="2000" b="1" dirty="0"/>
              <a:t>INFORMATION ON </a:t>
            </a:r>
            <a:r>
              <a:rPr lang="en-US" sz="2000" b="1" dirty="0" smtClean="0"/>
              <a:t>USING </a:t>
            </a:r>
            <a:r>
              <a:rPr lang="en-US" sz="2000" b="1" dirty="0"/>
              <a:t>THE INSPECTION CARD </a:t>
            </a:r>
          </a:p>
        </p:txBody>
      </p:sp>
      <p:pic>
        <p:nvPicPr>
          <p:cNvPr id="9" name="Picture 8"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524000"/>
            <a:ext cx="3505199" cy="5105400"/>
          </a:xfrm>
          <a:prstGeom prst="rect">
            <a:avLst/>
          </a:prstGeom>
        </p:spPr>
      </p:pic>
      <p:cxnSp>
        <p:nvCxnSpPr>
          <p:cNvPr id="10" name="Straight Arrow Connector 9"/>
          <p:cNvCxnSpPr/>
          <p:nvPr/>
        </p:nvCxnSpPr>
        <p:spPr>
          <a:xfrm flipV="1">
            <a:off x="5486400" y="3048000"/>
            <a:ext cx="2743200" cy="1371600"/>
          </a:xfrm>
          <a:prstGeom prst="straightConnector1">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127266" y="4419600"/>
            <a:ext cx="35913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021249" y="3810000"/>
            <a:ext cx="35913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380383" y="2400300"/>
            <a:ext cx="1858616" cy="1409700"/>
          </a:xfrm>
          <a:prstGeom prst="straightConnector1">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234940" y="1828800"/>
            <a:ext cx="25146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486400" y="1828800"/>
            <a:ext cx="2422498" cy="495300"/>
          </a:xfrm>
          <a:prstGeom prst="straightConnector1">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itle 2"/>
          <p:cNvSpPr txBox="1">
            <a:spLocks/>
          </p:cNvSpPr>
          <p:nvPr/>
        </p:nvSpPr>
        <p:spPr>
          <a:xfrm>
            <a:off x="5257800" y="381000"/>
            <a:ext cx="3505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000" b="1" smtClean="0">
                <a:latin typeface="Arial Black" pitchFamily="34" charset="0"/>
                <a:ea typeface="+mn-ea"/>
                <a:cs typeface="Arial" charset="0"/>
              </a:rPr>
              <a:t>Inspection Card</a:t>
            </a:r>
            <a:endParaRPr lang="en-US" sz="3000" b="1" dirty="0">
              <a:latin typeface="Arial Black" pitchFamily="34" charset="0"/>
              <a:ea typeface="+mn-ea"/>
              <a:cs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8"/>
          <p:cNvSpPr>
            <a:spLocks noGrp="1"/>
          </p:cNvSpPr>
          <p:nvPr>
            <p:ph idx="4294967295"/>
          </p:nvPr>
        </p:nvSpPr>
        <p:spPr>
          <a:xfrm>
            <a:off x="381000" y="1676400"/>
            <a:ext cx="6324600" cy="4724400"/>
          </a:xfrm>
          <a:prstGeom prst="rect">
            <a:avLst/>
          </a:prstGeom>
        </p:spPr>
        <p:txBody>
          <a:bodyPr/>
          <a:lstStyle/>
          <a:p>
            <a:pPr marL="342900" lvl="1" indent="-342900" eaLnBrk="1" hangingPunct="1">
              <a:buFontTx/>
              <a:buNone/>
              <a:defRPr/>
            </a:pPr>
            <a:r>
              <a:rPr lang="en-US" sz="2000" b="1" dirty="0" smtClean="0"/>
              <a:t>IMPLEMENTATION</a:t>
            </a:r>
          </a:p>
          <a:p>
            <a:pPr marL="342900" lvl="1" indent="-342900" eaLnBrk="1" hangingPunct="1">
              <a:buFontTx/>
              <a:buNone/>
              <a:defRPr/>
            </a:pPr>
            <a:r>
              <a:rPr lang="en-US" sz="2000" b="1" dirty="0" smtClean="0"/>
              <a:t>     DSA Procedure PR 13-01 provides the  process requirements</a:t>
            </a:r>
          </a:p>
          <a:p>
            <a:pPr marL="342900" lvl="1" indent="-342900" eaLnBrk="1" hangingPunct="1">
              <a:buFontTx/>
              <a:buNone/>
              <a:defRPr/>
            </a:pPr>
            <a:r>
              <a:rPr lang="en-US" sz="2000" b="1" dirty="0" smtClean="0"/>
              <a:t>Process Will be Implemented as follows:</a:t>
            </a:r>
          </a:p>
          <a:p>
            <a:pPr marL="342900" lvl="1" indent="-342900" eaLnBrk="1" hangingPunct="1">
              <a:buFont typeface="Arial" pitchFamily="34" charset="0"/>
              <a:buChar char="•"/>
              <a:defRPr/>
            </a:pPr>
            <a:r>
              <a:rPr lang="en-US" sz="1800" b="1" dirty="0" smtClean="0"/>
              <a:t>Documents posted May 1, 2013</a:t>
            </a:r>
          </a:p>
          <a:p>
            <a:pPr marL="342900" lvl="1" indent="-342900" eaLnBrk="1" hangingPunct="1">
              <a:buFont typeface="Arial" pitchFamily="34" charset="0"/>
              <a:buChar char="•"/>
              <a:defRPr/>
            </a:pPr>
            <a:r>
              <a:rPr lang="en-US" sz="1800" b="1" dirty="0" smtClean="0"/>
              <a:t>Required Use June 1, 2013</a:t>
            </a:r>
          </a:p>
          <a:p>
            <a:pPr marL="342900" lvl="1" indent="-342900" eaLnBrk="1" hangingPunct="1">
              <a:buNone/>
              <a:defRPr/>
            </a:pPr>
            <a:endParaRPr lang="en-US" sz="1800" b="1" dirty="0" smtClean="0"/>
          </a:p>
          <a:p>
            <a:pPr marL="342900" lvl="1" indent="-342900" eaLnBrk="1" hangingPunct="1">
              <a:buNone/>
              <a:defRPr/>
            </a:pPr>
            <a:r>
              <a:rPr lang="en-US" sz="1800" b="1" dirty="0" smtClean="0"/>
              <a:t>Applicability:</a:t>
            </a:r>
          </a:p>
          <a:p>
            <a:pPr marL="976312" lvl="1" eaLnBrk="1" hangingPunct="1">
              <a:buFont typeface="Wingdings" pitchFamily="2" charset="2"/>
              <a:buChar char="q"/>
              <a:defRPr/>
            </a:pPr>
            <a:r>
              <a:rPr lang="en-US" sz="1800" dirty="0" smtClean="0"/>
              <a:t>Construction complete before June 1…not applicable</a:t>
            </a:r>
          </a:p>
          <a:p>
            <a:pPr marL="976312" lvl="1" eaLnBrk="1" hangingPunct="1">
              <a:buFont typeface="Wingdings" pitchFamily="2" charset="2"/>
              <a:buChar char="q"/>
              <a:defRPr/>
            </a:pPr>
            <a:r>
              <a:rPr lang="en-US" sz="1800" dirty="0" smtClean="0"/>
              <a:t>Construction starting after June 1…Process is required</a:t>
            </a:r>
          </a:p>
          <a:p>
            <a:pPr marL="976312" lvl="1" eaLnBrk="1" hangingPunct="1">
              <a:buFont typeface="Wingdings" pitchFamily="2" charset="2"/>
              <a:buChar char="q"/>
              <a:defRPr/>
            </a:pPr>
            <a:r>
              <a:rPr lang="en-US" sz="1800" dirty="0" smtClean="0"/>
              <a:t>Construction started before June 1 but not complete….phased in process</a:t>
            </a:r>
          </a:p>
          <a:p>
            <a:pPr marL="976312" lvl="1" eaLnBrk="1" hangingPunct="1">
              <a:buFont typeface="Wingdings" pitchFamily="2" charset="2"/>
              <a:buChar char="q"/>
              <a:defRPr/>
            </a:pPr>
            <a:endParaRPr lang="en-US" sz="1800" dirty="0" smtClean="0"/>
          </a:p>
        </p:txBody>
      </p:sp>
      <p:pic>
        <p:nvPicPr>
          <p:cNvPr id="430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3441405"/>
            <a:ext cx="27432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a:xfrm>
            <a:off x="5257800" y="381000"/>
            <a:ext cx="3505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000" b="1" smtClean="0">
                <a:latin typeface="Arial Black" pitchFamily="34" charset="0"/>
                <a:ea typeface="+mn-ea"/>
                <a:cs typeface="Arial" charset="0"/>
              </a:rPr>
              <a:t>Inspection Card</a:t>
            </a:r>
            <a:endParaRPr lang="en-US" sz="3000" b="1" dirty="0">
              <a:latin typeface="Arial Black" pitchFamily="34" charset="0"/>
              <a:ea typeface="+mn-ea"/>
              <a:cs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8"/>
          <p:cNvSpPr>
            <a:spLocks noGrp="1"/>
          </p:cNvSpPr>
          <p:nvPr>
            <p:ph idx="4294967295"/>
          </p:nvPr>
        </p:nvSpPr>
        <p:spPr>
          <a:xfrm>
            <a:off x="381000" y="1143000"/>
            <a:ext cx="8229600" cy="5410200"/>
          </a:xfrm>
          <a:prstGeom prst="rect">
            <a:avLst/>
          </a:prstGeom>
          <a:extLst/>
        </p:spPr>
        <p:txBody>
          <a:bodyPr/>
          <a:lstStyle/>
          <a:p>
            <a:pPr marL="0" lvl="1" indent="0" eaLnBrk="1" hangingPunct="1">
              <a:buFontTx/>
              <a:buNone/>
              <a:defRPr/>
            </a:pPr>
            <a:r>
              <a:rPr lang="en-US" sz="2400" b="1" dirty="0" smtClean="0"/>
              <a:t>PR 13-01: Construction Oversight Process Procedure</a:t>
            </a:r>
          </a:p>
          <a:p>
            <a:pPr marL="342900" lvl="1" indent="-342900">
              <a:buFont typeface="Arial" pitchFamily="34" charset="0"/>
              <a:buChar char="•"/>
              <a:defRPr/>
            </a:pPr>
            <a:r>
              <a:rPr lang="en-US" sz="2000" b="1" dirty="0"/>
              <a:t>P</a:t>
            </a:r>
            <a:r>
              <a:rPr lang="en-US" sz="2000" b="1" dirty="0" smtClean="0"/>
              <a:t>rovides required</a:t>
            </a:r>
            <a:r>
              <a:rPr lang="en-US" sz="2000" b="1" dirty="0"/>
              <a:t>, prescribed </a:t>
            </a:r>
            <a:r>
              <a:rPr lang="en-US" sz="2000" b="1" dirty="0" smtClean="0"/>
              <a:t>methods to achieve code required communication </a:t>
            </a:r>
            <a:r>
              <a:rPr lang="en-US" sz="2000" b="1" dirty="0"/>
              <a:t>and documentation of the status of construction inspections and material testing. </a:t>
            </a:r>
          </a:p>
          <a:p>
            <a:pPr marL="342900" lvl="1" indent="-342900" eaLnBrk="1" hangingPunct="1">
              <a:buFont typeface="Arial" pitchFamily="34" charset="0"/>
              <a:buChar char="•"/>
              <a:defRPr/>
            </a:pPr>
            <a:r>
              <a:rPr lang="en-US" sz="2000" b="1" dirty="0" smtClean="0"/>
              <a:t>Implementation Document for the Inspector Card Process</a:t>
            </a:r>
          </a:p>
          <a:p>
            <a:pPr marL="342900" lvl="1" indent="-342900" eaLnBrk="1" hangingPunct="1">
              <a:buFont typeface="Arial" pitchFamily="34" charset="0"/>
              <a:buChar char="•"/>
              <a:defRPr/>
            </a:pPr>
            <a:r>
              <a:rPr lang="en-US" sz="2000" b="1" dirty="0" smtClean="0"/>
              <a:t>Introduces A Family Of Associated Documents</a:t>
            </a:r>
          </a:p>
          <a:p>
            <a:pPr marL="742950" indent="-285750">
              <a:buFont typeface="Wingdings" pitchFamily="2" charset="2"/>
              <a:buChar char="q"/>
              <a:tabLst>
                <a:tab pos="2057400" algn="l"/>
              </a:tabLst>
              <a:defRPr/>
            </a:pPr>
            <a:r>
              <a:rPr lang="en-US" sz="1800" b="1" dirty="0" smtClean="0"/>
              <a:t>Form-151:</a:t>
            </a:r>
            <a:r>
              <a:rPr lang="en-US" sz="1800" dirty="0"/>
              <a:t>	</a:t>
            </a:r>
            <a:r>
              <a:rPr lang="en-US" sz="1800" dirty="0" smtClean="0"/>
              <a:t>Project </a:t>
            </a:r>
            <a:r>
              <a:rPr lang="en-US" sz="1800" dirty="0"/>
              <a:t>Inspector </a:t>
            </a:r>
            <a:r>
              <a:rPr lang="en-US" sz="1800" dirty="0" smtClean="0"/>
              <a:t>Notifications</a:t>
            </a:r>
          </a:p>
          <a:p>
            <a:pPr marL="742950" indent="-285750">
              <a:buFont typeface="Wingdings" pitchFamily="2" charset="2"/>
              <a:buChar char="q"/>
              <a:tabLst>
                <a:tab pos="2057400" algn="l"/>
              </a:tabLst>
              <a:defRPr/>
            </a:pPr>
            <a:r>
              <a:rPr lang="en-US" sz="1800" b="1" dirty="0" smtClean="0"/>
              <a:t>Form-152:   	</a:t>
            </a:r>
            <a:r>
              <a:rPr lang="en-US" sz="1800" dirty="0" smtClean="0"/>
              <a:t>Project Inspection Card (inspector interim verified report)</a:t>
            </a:r>
            <a:endParaRPr lang="en-US" sz="1800" strike="sngStrike" dirty="0"/>
          </a:p>
          <a:p>
            <a:pPr marL="742950" indent="-285750">
              <a:buFont typeface="Wingdings" pitchFamily="2" charset="2"/>
              <a:buChar char="q"/>
              <a:tabLst>
                <a:tab pos="2057400" algn="l"/>
              </a:tabLst>
              <a:defRPr/>
            </a:pPr>
            <a:r>
              <a:rPr lang="en-US" sz="1800" b="1" dirty="0" smtClean="0"/>
              <a:t>Form-154</a:t>
            </a:r>
            <a:r>
              <a:rPr lang="en-US" sz="1800" b="1" dirty="0"/>
              <a:t>:</a:t>
            </a:r>
            <a:r>
              <a:rPr lang="en-US" sz="1800" dirty="0"/>
              <a:t> </a:t>
            </a:r>
            <a:r>
              <a:rPr lang="en-US" sz="1800" dirty="0" smtClean="0"/>
              <a:t>	Notice </a:t>
            </a:r>
            <a:r>
              <a:rPr lang="en-US" sz="1800" dirty="0"/>
              <a:t>of </a:t>
            </a:r>
            <a:r>
              <a:rPr lang="en-US" sz="1800" dirty="0" smtClean="0"/>
              <a:t>Deviations/Resolution </a:t>
            </a:r>
            <a:r>
              <a:rPr lang="en-US" sz="1800" dirty="0"/>
              <a:t>of </a:t>
            </a:r>
            <a:r>
              <a:rPr lang="en-US" sz="1800" dirty="0" smtClean="0"/>
              <a:t>Deviations</a:t>
            </a:r>
          </a:p>
          <a:p>
            <a:pPr marL="742950" indent="-285750">
              <a:buFont typeface="Wingdings" pitchFamily="2" charset="2"/>
              <a:buChar char="q"/>
              <a:tabLst>
                <a:tab pos="2057400" algn="l"/>
              </a:tabLst>
              <a:defRPr/>
            </a:pPr>
            <a:r>
              <a:rPr lang="en-US" sz="1800" b="1" dirty="0" smtClean="0"/>
              <a:t>Form-155</a:t>
            </a:r>
            <a:r>
              <a:rPr lang="en-US" sz="1800" b="1" dirty="0"/>
              <a:t>:</a:t>
            </a:r>
            <a:r>
              <a:rPr lang="en-US" sz="1800" dirty="0"/>
              <a:t> </a:t>
            </a:r>
            <a:r>
              <a:rPr lang="en-US" sz="1800" dirty="0" smtClean="0"/>
              <a:t>	Project </a:t>
            </a:r>
            <a:r>
              <a:rPr lang="en-US" sz="1800" dirty="0"/>
              <a:t>Inspector </a:t>
            </a:r>
            <a:r>
              <a:rPr lang="en-US" sz="1800" dirty="0" smtClean="0"/>
              <a:t>Semi-monthly </a:t>
            </a:r>
            <a:r>
              <a:rPr lang="en-US" sz="1800" dirty="0" smtClean="0"/>
              <a:t>Report</a:t>
            </a:r>
          </a:p>
          <a:p>
            <a:pPr marL="742950" indent="-285750">
              <a:buFont typeface="Wingdings" pitchFamily="2" charset="2"/>
              <a:buChar char="q"/>
              <a:tabLst>
                <a:tab pos="2057400" algn="l"/>
              </a:tabLst>
              <a:defRPr/>
            </a:pPr>
            <a:r>
              <a:rPr lang="en-US" sz="1800" b="1" dirty="0" smtClean="0"/>
              <a:t>Form-156</a:t>
            </a:r>
            <a:r>
              <a:rPr lang="en-US" sz="1800" b="1" dirty="0"/>
              <a:t>:</a:t>
            </a:r>
            <a:r>
              <a:rPr lang="en-US" sz="1800" dirty="0"/>
              <a:t> </a:t>
            </a:r>
            <a:r>
              <a:rPr lang="en-US" sz="1800" dirty="0" smtClean="0"/>
              <a:t>	Commencement/Completion of Work Notification</a:t>
            </a:r>
          </a:p>
          <a:p>
            <a:pPr marL="742950" indent="-285750">
              <a:buFont typeface="Wingdings" pitchFamily="2" charset="2"/>
              <a:buChar char="q"/>
              <a:tabLst>
                <a:tab pos="2057400" algn="l"/>
              </a:tabLst>
              <a:defRPr/>
            </a:pPr>
            <a:r>
              <a:rPr lang="en-US" sz="1800" b="1" dirty="0" smtClean="0"/>
              <a:t>Form-6 PI</a:t>
            </a:r>
            <a:r>
              <a:rPr lang="en-US" sz="1800" b="1" dirty="0"/>
              <a:t>:</a:t>
            </a:r>
            <a:r>
              <a:rPr lang="en-US" sz="1800" dirty="0"/>
              <a:t> </a:t>
            </a:r>
            <a:r>
              <a:rPr lang="en-US" sz="1800" dirty="0" smtClean="0"/>
              <a:t>	Verified </a:t>
            </a:r>
            <a:r>
              <a:rPr lang="en-US" sz="1800" dirty="0"/>
              <a:t>Report – Project </a:t>
            </a:r>
            <a:r>
              <a:rPr lang="en-US" sz="1800" dirty="0" smtClean="0"/>
              <a:t>Inspector</a:t>
            </a:r>
          </a:p>
          <a:p>
            <a:pPr marL="742950" indent="-285750">
              <a:buFont typeface="Wingdings" pitchFamily="2" charset="2"/>
              <a:buChar char="q"/>
              <a:tabLst>
                <a:tab pos="2057400" algn="l"/>
              </a:tabLst>
              <a:defRPr/>
            </a:pPr>
            <a:r>
              <a:rPr lang="en-US" sz="1800" b="1" dirty="0" smtClean="0"/>
              <a:t>Form-6 AE</a:t>
            </a:r>
            <a:r>
              <a:rPr lang="en-US" sz="1800" b="1" dirty="0"/>
              <a:t>:</a:t>
            </a:r>
            <a:r>
              <a:rPr lang="en-US" sz="1800" dirty="0"/>
              <a:t> </a:t>
            </a:r>
            <a:r>
              <a:rPr lang="en-US" sz="1800" dirty="0" smtClean="0"/>
              <a:t>	Verified </a:t>
            </a:r>
            <a:r>
              <a:rPr lang="en-US" sz="1800" dirty="0"/>
              <a:t>Report – Architect/Engineer	 </a:t>
            </a:r>
            <a:endParaRPr lang="en-US" sz="1800" dirty="0" smtClean="0"/>
          </a:p>
          <a:p>
            <a:pPr marL="742950" indent="-285750">
              <a:buFont typeface="Wingdings" pitchFamily="2" charset="2"/>
              <a:buChar char="q"/>
              <a:tabLst>
                <a:tab pos="2057400" algn="l"/>
              </a:tabLst>
              <a:defRPr/>
            </a:pPr>
            <a:r>
              <a:rPr lang="en-US" sz="1800" b="1" dirty="0" smtClean="0"/>
              <a:t>Form-6 C</a:t>
            </a:r>
            <a:r>
              <a:rPr lang="en-US" sz="1800" b="1" dirty="0"/>
              <a:t>:</a:t>
            </a:r>
            <a:r>
              <a:rPr lang="en-US" sz="1800" dirty="0"/>
              <a:t> </a:t>
            </a:r>
            <a:r>
              <a:rPr lang="en-US" sz="1800" dirty="0" smtClean="0"/>
              <a:t>	Verified </a:t>
            </a:r>
            <a:r>
              <a:rPr lang="en-US" sz="1800" dirty="0"/>
              <a:t>Report </a:t>
            </a:r>
            <a:r>
              <a:rPr lang="en-US" sz="1800" dirty="0" smtClean="0"/>
              <a:t>– Contractor</a:t>
            </a:r>
          </a:p>
          <a:p>
            <a:pPr marL="742950" indent="-285750">
              <a:buFont typeface="Wingdings" pitchFamily="2" charset="2"/>
              <a:buChar char="q"/>
              <a:tabLst>
                <a:tab pos="2057400" algn="l"/>
              </a:tabLst>
              <a:defRPr/>
            </a:pPr>
            <a:r>
              <a:rPr lang="en-US" sz="1800" b="1" dirty="0" smtClean="0"/>
              <a:t>Form DSA 102-IC:</a:t>
            </a:r>
            <a:r>
              <a:rPr lang="en-US" sz="1800" dirty="0" smtClean="0"/>
              <a:t> </a:t>
            </a:r>
            <a:r>
              <a:rPr lang="en-US" sz="1800" dirty="0"/>
              <a:t>	Construction Start Notice/ Inspection Card Request</a:t>
            </a:r>
            <a:endParaRPr lang="en-US" sz="1800" dirty="0" smtClean="0"/>
          </a:p>
          <a:p>
            <a:pPr marL="742950" indent="-285750">
              <a:buFont typeface="Wingdings" pitchFamily="2" charset="2"/>
              <a:buChar char="q"/>
              <a:tabLst>
                <a:tab pos="2057400" algn="l"/>
              </a:tabLst>
              <a:defRPr/>
            </a:pPr>
            <a:r>
              <a:rPr lang="en-US" sz="1800" b="1" dirty="0" smtClean="0"/>
              <a:t>152 Manual: </a:t>
            </a:r>
            <a:r>
              <a:rPr lang="en-US" sz="1800" dirty="0" smtClean="0"/>
              <a:t>Inspector’s Guide for Completion of the Inspection Card</a:t>
            </a:r>
            <a:endParaRPr lang="en-US" sz="1800" dirty="0"/>
          </a:p>
          <a:p>
            <a:pPr marL="685800" lvl="1" indent="-228600" eaLnBrk="1" hangingPunct="1">
              <a:spcBef>
                <a:spcPct val="0"/>
              </a:spcBef>
              <a:buFontTx/>
              <a:buNone/>
              <a:defRPr/>
            </a:pPr>
            <a:endParaRPr lang="en-US" sz="1800" b="1" kern="1200" dirty="0"/>
          </a:p>
        </p:txBody>
      </p:sp>
      <p:sp>
        <p:nvSpPr>
          <p:cNvPr id="4" name="Title 2"/>
          <p:cNvSpPr txBox="1">
            <a:spLocks/>
          </p:cNvSpPr>
          <p:nvPr/>
        </p:nvSpPr>
        <p:spPr>
          <a:xfrm>
            <a:off x="6477000" y="381000"/>
            <a:ext cx="2438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000" b="1" dirty="0" smtClean="0">
                <a:latin typeface="Arial Black" pitchFamily="34" charset="0"/>
                <a:ea typeface="+mn-ea"/>
                <a:cs typeface="Arial" charset="0"/>
              </a:rPr>
              <a:t>PR 13-01</a:t>
            </a:r>
            <a:endParaRPr lang="en-US" sz="3000" b="1" dirty="0">
              <a:latin typeface="Arial Black" pitchFamily="34" charset="0"/>
              <a:ea typeface="+mn-ea"/>
              <a:cs typeface="Arial" charset="0"/>
            </a:endParaRPr>
          </a:p>
        </p:txBody>
      </p:sp>
    </p:spTree>
    <p:extLst>
      <p:ext uri="{BB962C8B-B14F-4D97-AF65-F5344CB8AC3E}">
        <p14:creationId xmlns:p14="http://schemas.microsoft.com/office/powerpoint/2010/main" val="39256246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0000" y="457200"/>
            <a:ext cx="4191000" cy="1077218"/>
          </a:xfrm>
          <a:prstGeom prst="rect">
            <a:avLst/>
          </a:prstGeom>
          <a:noFill/>
        </p:spPr>
        <p:txBody>
          <a:bodyPr wrap="square" rtlCol="0">
            <a:spAutoFit/>
          </a:bodyPr>
          <a:lstStyle/>
          <a:p>
            <a:r>
              <a:rPr lang="en-US" sz="3200" b="1" dirty="0" smtClean="0">
                <a:latin typeface="Arial Black" pitchFamily="34" charset="0"/>
                <a:cs typeface="Arial" charset="0"/>
              </a:rPr>
              <a:t>Inspection Card and Manual</a:t>
            </a:r>
            <a:endParaRPr lang="en-US" sz="3200" dirty="0"/>
          </a:p>
        </p:txBody>
      </p:sp>
      <p:pic>
        <p:nvPicPr>
          <p:cNvPr id="7" name="Picture 6"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7416" y="1504681"/>
            <a:ext cx="5849167" cy="3848637"/>
          </a:xfrm>
          <a:prstGeom prst="rect">
            <a:avLst/>
          </a:prstGeom>
        </p:spPr>
      </p:pic>
    </p:spTree>
    <p:extLst>
      <p:ext uri="{BB962C8B-B14F-4D97-AF65-F5344CB8AC3E}">
        <p14:creationId xmlns:p14="http://schemas.microsoft.com/office/powerpoint/2010/main" val="39179113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04900" y="1752600"/>
            <a:ext cx="7772400" cy="1981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latin typeface="Arial Black" pitchFamily="34" charset="0"/>
                <a:cs typeface="Arial" pitchFamily="34" charset="0"/>
              </a:rPr>
              <a:t>DSA: CHANGING CULTURE &amp; CHANGING PROCESSES </a:t>
            </a:r>
            <a:endParaRPr lang="en-US" sz="3600" b="1" dirty="0">
              <a:latin typeface="Arial Black" pitchFamily="34" charset="0"/>
              <a:cs typeface="Arial" pitchFamily="34" charset="0"/>
            </a:endParaRPr>
          </a:p>
        </p:txBody>
      </p:sp>
      <p:sp>
        <p:nvSpPr>
          <p:cNvPr id="9" name="Subtitle 2"/>
          <p:cNvSpPr txBox="1">
            <a:spLocks/>
          </p:cNvSpPr>
          <p:nvPr/>
        </p:nvSpPr>
        <p:spPr>
          <a:xfrm>
            <a:off x="1104900" y="3124200"/>
            <a:ext cx="6400800" cy="1752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latin typeface="Arial" pitchFamily="34" charset="0"/>
                <a:cs typeface="Arial" pitchFamily="34" charset="0"/>
              </a:rPr>
              <a:t>DSA 152 PROJECT INSPECTION CARD &amp; MANUAL</a:t>
            </a:r>
            <a:endParaRPr lang="en-US" dirty="0">
              <a:latin typeface="Arial" pitchFamily="34" charset="0"/>
              <a:cs typeface="Arial" pitchFamily="34" charset="0"/>
            </a:endParaRPr>
          </a:p>
        </p:txBody>
      </p:sp>
    </p:spTree>
    <p:extLst>
      <p:ext uri="{BB962C8B-B14F-4D97-AF65-F5344CB8AC3E}">
        <p14:creationId xmlns:p14="http://schemas.microsoft.com/office/powerpoint/2010/main" val="17952558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04800"/>
            <a:ext cx="4358851" cy="57536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idx="4294967295"/>
          </p:nvPr>
        </p:nvSpPr>
        <p:spPr>
          <a:xfrm>
            <a:off x="381000" y="1371600"/>
            <a:ext cx="3657600" cy="685800"/>
          </a:xfrm>
          <a:prstGeom prst="rect">
            <a:avLst/>
          </a:prstGeom>
        </p:spPr>
        <p:txBody>
          <a:bodyPr>
            <a:normAutofit fontScale="90000"/>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b="1" kern="1200" dirty="0" smtClean="0">
                <a:effectLst/>
                <a:latin typeface="Arial" pitchFamily="34" charset="0"/>
                <a:cs typeface="Arial" pitchFamily="34" charset="0"/>
              </a:rPr>
              <a:t>OUTLINE</a:t>
            </a:r>
            <a:r>
              <a:rPr lang="en-US" sz="3600" dirty="0" smtClean="0">
                <a:effectLst/>
                <a:latin typeface="Arial" pitchFamily="34" charset="0"/>
                <a:cs typeface="Arial" pitchFamily="34" charset="0"/>
              </a:rPr>
              <a:t/>
            </a:r>
            <a:br>
              <a:rPr lang="en-US" sz="3600" dirty="0" smtClean="0">
                <a:effectLst/>
                <a:latin typeface="Arial" pitchFamily="34" charset="0"/>
                <a:cs typeface="Arial" pitchFamily="34" charset="0"/>
              </a:rPr>
            </a:br>
            <a:endParaRPr lang="en-US" sz="3600" dirty="0">
              <a:latin typeface="Arial" pitchFamily="34" charset="0"/>
              <a:cs typeface="Arial" pitchFamily="34" charset="0"/>
            </a:endParaRPr>
          </a:p>
        </p:txBody>
      </p:sp>
      <p:sp>
        <p:nvSpPr>
          <p:cNvPr id="3" name="Text Placeholder 2"/>
          <p:cNvSpPr>
            <a:spLocks noGrp="1"/>
          </p:cNvSpPr>
          <p:nvPr>
            <p:ph type="body" sz="quarter" idx="4294967295"/>
          </p:nvPr>
        </p:nvSpPr>
        <p:spPr>
          <a:xfrm>
            <a:off x="447675" y="2286000"/>
            <a:ext cx="3733800" cy="4267200"/>
          </a:xfrm>
          <a:prstGeom prst="rect">
            <a:avLst/>
          </a:prstGeom>
        </p:spPr>
        <p:txBody>
          <a:bodyPr>
            <a:normAutofit/>
          </a:bodyPr>
          <a:lstStyle/>
          <a:p>
            <a:pPr>
              <a:spcBef>
                <a:spcPts val="1200"/>
              </a:spcBef>
              <a:defRPr/>
            </a:pPr>
            <a:r>
              <a:rPr lang="en-US" sz="2000" b="1" dirty="0" smtClean="0">
                <a:latin typeface="Arial" pitchFamily="34" charset="0"/>
              </a:rPr>
              <a:t>DSA 152 Project Inspection Card </a:t>
            </a:r>
          </a:p>
          <a:p>
            <a:pPr lvl="1">
              <a:spcBef>
                <a:spcPts val="1200"/>
              </a:spcBef>
              <a:defRPr/>
            </a:pPr>
            <a:r>
              <a:rPr lang="en-US" sz="1600" b="1" dirty="0" smtClean="0">
                <a:latin typeface="Arial" pitchFamily="34" charset="0"/>
              </a:rPr>
              <a:t>What is it?</a:t>
            </a:r>
          </a:p>
          <a:p>
            <a:pPr lvl="1">
              <a:spcBef>
                <a:spcPts val="1200"/>
              </a:spcBef>
              <a:defRPr/>
            </a:pPr>
            <a:r>
              <a:rPr lang="en-US" sz="1600" b="1" dirty="0" smtClean="0">
                <a:latin typeface="Arial" pitchFamily="34" charset="0"/>
              </a:rPr>
              <a:t>How to fill out?</a:t>
            </a:r>
          </a:p>
          <a:p>
            <a:pPr>
              <a:spcBef>
                <a:spcPts val="1200"/>
              </a:spcBef>
              <a:defRPr/>
            </a:pPr>
            <a:r>
              <a:rPr lang="en-US" sz="2000" b="1" dirty="0" smtClean="0">
                <a:latin typeface="Arial" pitchFamily="34" charset="0"/>
              </a:rPr>
              <a:t>DSA 152 Inspection Card Manual</a:t>
            </a:r>
          </a:p>
          <a:p>
            <a:pPr lvl="1">
              <a:spcBef>
                <a:spcPts val="1200"/>
              </a:spcBef>
              <a:defRPr/>
            </a:pPr>
            <a:r>
              <a:rPr lang="en-US" sz="1600" b="1" dirty="0" smtClean="0">
                <a:latin typeface="Arial" pitchFamily="34" charset="0"/>
              </a:rPr>
              <a:t>Intended Users</a:t>
            </a:r>
          </a:p>
          <a:p>
            <a:pPr lvl="1">
              <a:spcBef>
                <a:spcPts val="1200"/>
              </a:spcBef>
              <a:defRPr/>
            </a:pPr>
            <a:r>
              <a:rPr lang="en-US" sz="1600" b="1" dirty="0" smtClean="0">
                <a:latin typeface="Arial" pitchFamily="34" charset="0"/>
              </a:rPr>
              <a:t>What is the manual?</a:t>
            </a:r>
          </a:p>
          <a:p>
            <a:pPr lvl="1">
              <a:spcBef>
                <a:spcPts val="1200"/>
              </a:spcBef>
              <a:defRPr/>
            </a:pPr>
            <a:r>
              <a:rPr lang="en-US" sz="1600" b="1" dirty="0" smtClean="0">
                <a:latin typeface="Arial" pitchFamily="34" charset="0"/>
              </a:rPr>
              <a:t>How to use the manual</a:t>
            </a:r>
          </a:p>
        </p:txBody>
      </p:sp>
      <p:grpSp>
        <p:nvGrpSpPr>
          <p:cNvPr id="10" name="Group 9"/>
          <p:cNvGrpSpPr/>
          <p:nvPr/>
        </p:nvGrpSpPr>
        <p:grpSpPr>
          <a:xfrm>
            <a:off x="4267200" y="597195"/>
            <a:ext cx="4305232" cy="5797257"/>
            <a:chOff x="4267200" y="597195"/>
            <a:chExt cx="4305232" cy="5797257"/>
          </a:xfrm>
        </p:grpSpPr>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597195"/>
              <a:ext cx="4305232" cy="5797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019800" y="5593081"/>
              <a:ext cx="76200" cy="121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995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3282" y="96924"/>
            <a:ext cx="4719718" cy="6230027"/>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idx="4294967295"/>
          </p:nvPr>
        </p:nvSpPr>
        <p:spPr>
          <a:xfrm>
            <a:off x="457200" y="1143000"/>
            <a:ext cx="2314575" cy="1371600"/>
          </a:xfrm>
          <a:prstGeom prst="rect">
            <a:avLst/>
          </a:prstGeom>
        </p:spPr>
        <p:txBody>
          <a:bodyPr>
            <a:normAutofit fontScale="90000"/>
          </a:bodyPr>
          <a:lstStyle/>
          <a:p>
            <a:pPr algn="l"/>
            <a:r>
              <a:rPr lang="en-US" b="1" dirty="0" smtClean="0">
                <a:latin typeface="Arial" pitchFamily="34" charset="0"/>
              </a:rPr>
              <a:t>Form DSA 152</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5" y="2438400"/>
            <a:ext cx="3352800" cy="40386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000" b="1" dirty="0" smtClean="0">
                <a:latin typeface="Arial" pitchFamily="34" charset="0"/>
              </a:rPr>
              <a:t>Similar </a:t>
            </a:r>
            <a:r>
              <a:rPr lang="en-US" sz="2000" b="1" dirty="0">
                <a:latin typeface="Arial" pitchFamily="34" charset="0"/>
              </a:rPr>
              <a:t>to city/county permit card</a:t>
            </a:r>
          </a:p>
          <a:p>
            <a:pPr>
              <a:spcBef>
                <a:spcPts val="1200"/>
              </a:spcBef>
              <a:defRPr/>
            </a:pPr>
            <a:r>
              <a:rPr lang="en-US" sz="2000" b="1" dirty="0">
                <a:latin typeface="Arial" pitchFamily="34" charset="0"/>
              </a:rPr>
              <a:t>Simpler high-level view </a:t>
            </a:r>
            <a:r>
              <a:rPr lang="en-US" sz="2000" b="1" dirty="0" smtClean="0">
                <a:latin typeface="Arial" pitchFamily="34" charset="0"/>
              </a:rPr>
              <a:t>of construction </a:t>
            </a:r>
            <a:r>
              <a:rPr lang="en-US" sz="2000" b="1" dirty="0">
                <a:latin typeface="Arial" pitchFamily="34" charset="0"/>
              </a:rPr>
              <a:t>inspection</a:t>
            </a:r>
          </a:p>
          <a:p>
            <a:pPr>
              <a:spcBef>
                <a:spcPts val="1200"/>
              </a:spcBef>
              <a:defRPr/>
            </a:pPr>
            <a:r>
              <a:rPr lang="en-US" sz="2000" b="1" dirty="0">
                <a:latin typeface="Arial" pitchFamily="34" charset="0"/>
              </a:rPr>
              <a:t>PI to fill out to report status of compliant construction per </a:t>
            </a:r>
            <a:r>
              <a:rPr lang="en-US" sz="2000" b="1" dirty="0" smtClean="0">
                <a:latin typeface="Arial" pitchFamily="34" charset="0"/>
              </a:rPr>
              <a:t>Title 24, Part 1</a:t>
            </a:r>
          </a:p>
          <a:p>
            <a:pPr lvl="1">
              <a:spcBef>
                <a:spcPts val="1200"/>
              </a:spcBef>
              <a:defRPr/>
            </a:pPr>
            <a:r>
              <a:rPr lang="en-US" sz="1600" b="1" dirty="0" smtClean="0">
                <a:latin typeface="Arial" pitchFamily="34" charset="0"/>
              </a:rPr>
              <a:t>Use PR 13-01</a:t>
            </a:r>
          </a:p>
          <a:p>
            <a:pPr lvl="1">
              <a:spcBef>
                <a:spcPts val="1200"/>
              </a:spcBef>
              <a:defRPr/>
            </a:pPr>
            <a:r>
              <a:rPr lang="en-US" sz="1600" b="1" dirty="0" smtClean="0">
                <a:latin typeface="Arial" pitchFamily="34" charset="0"/>
              </a:rPr>
              <a:t>Use manual (more later)</a:t>
            </a:r>
            <a:endParaRPr lang="en-US" sz="1600" b="1" dirty="0">
              <a:latin typeface="Arial" pitchFamily="34" charset="0"/>
            </a:endParaRPr>
          </a:p>
          <a:p>
            <a:pPr>
              <a:spcBef>
                <a:spcPts val="1200"/>
              </a:spcBef>
              <a:defRPr/>
            </a:pPr>
            <a:r>
              <a:rPr lang="en-US" sz="2000" b="1" dirty="0" smtClean="0">
                <a:latin typeface="Arial" pitchFamily="34" charset="0"/>
              </a:rPr>
              <a:t>1</a:t>
            </a:r>
            <a:r>
              <a:rPr lang="en-US" sz="2000" b="1" baseline="30000" dirty="0" smtClean="0">
                <a:latin typeface="Arial" pitchFamily="34" charset="0"/>
              </a:rPr>
              <a:t>st</a:t>
            </a:r>
            <a:r>
              <a:rPr lang="en-US" sz="2000" b="1" dirty="0" smtClean="0">
                <a:latin typeface="Arial" pitchFamily="34" charset="0"/>
              </a:rPr>
              <a:t> input area by DSA</a:t>
            </a:r>
            <a:endParaRPr lang="en-US" sz="1600" b="1" dirty="0">
              <a:latin typeface="Arial" pitchFamily="34" charset="0"/>
            </a:endParaRPr>
          </a:p>
        </p:txBody>
      </p:sp>
      <p:sp>
        <p:nvSpPr>
          <p:cNvPr id="12" name="Rounded Rectangle 11"/>
          <p:cNvSpPr/>
          <p:nvPr/>
        </p:nvSpPr>
        <p:spPr>
          <a:xfrm>
            <a:off x="4133850" y="800100"/>
            <a:ext cx="4476750" cy="571500"/>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114800" y="1219200"/>
            <a:ext cx="4629150" cy="875032"/>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5" y="590550"/>
            <a:ext cx="858908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272" y="1085850"/>
            <a:ext cx="8413789" cy="148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66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p:cTn id="18" dur="500" fill="hold"/>
                                        <p:tgtEl>
                                          <p:spTgt spid="4098"/>
                                        </p:tgtEl>
                                        <p:attrNameLst>
                                          <p:attrName>ppt_w</p:attrName>
                                        </p:attrNameLst>
                                      </p:cBhvr>
                                      <p:tavLst>
                                        <p:tav tm="0">
                                          <p:val>
                                            <p:fltVal val="0"/>
                                          </p:val>
                                        </p:tav>
                                        <p:tav tm="100000">
                                          <p:val>
                                            <p:strVal val="#ppt_w"/>
                                          </p:val>
                                        </p:tav>
                                      </p:tavLst>
                                    </p:anim>
                                    <p:anim calcmode="lin" valueType="num">
                                      <p:cBhvr>
                                        <p:cTn id="19" dur="500" fill="hold"/>
                                        <p:tgtEl>
                                          <p:spTgt spid="4098"/>
                                        </p:tgtEl>
                                        <p:attrNameLst>
                                          <p:attrName>ppt_h</p:attrName>
                                        </p:attrNameLst>
                                      </p:cBhvr>
                                      <p:tavLst>
                                        <p:tav tm="0">
                                          <p:val>
                                            <p:fltVal val="0"/>
                                          </p:val>
                                        </p:tav>
                                        <p:tav tm="100000">
                                          <p:val>
                                            <p:strVal val="#ppt_h"/>
                                          </p:val>
                                        </p:tav>
                                      </p:tavLst>
                                    </p:anim>
                                    <p:animEffect transition="in" filter="fade">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4098"/>
                                        </p:tgtEl>
                                        <p:attrNameLst>
                                          <p:attrName>ppt_w</p:attrName>
                                        </p:attrNameLst>
                                      </p:cBhvr>
                                      <p:tavLst>
                                        <p:tav tm="0">
                                          <p:val>
                                            <p:strVal val="ppt_w"/>
                                          </p:val>
                                        </p:tav>
                                        <p:tav tm="100000">
                                          <p:val>
                                            <p:fltVal val="0"/>
                                          </p:val>
                                        </p:tav>
                                      </p:tavLst>
                                    </p:anim>
                                    <p:anim calcmode="lin" valueType="num">
                                      <p:cBhvr>
                                        <p:cTn id="25" dur="500"/>
                                        <p:tgtEl>
                                          <p:spTgt spid="4098"/>
                                        </p:tgtEl>
                                        <p:attrNameLst>
                                          <p:attrName>ppt_h</p:attrName>
                                        </p:attrNameLst>
                                      </p:cBhvr>
                                      <p:tavLst>
                                        <p:tav tm="0">
                                          <p:val>
                                            <p:strVal val="ppt_h"/>
                                          </p:val>
                                        </p:tav>
                                        <p:tav tm="100000">
                                          <p:val>
                                            <p:fltVal val="0"/>
                                          </p:val>
                                        </p:tav>
                                      </p:tavLst>
                                    </p:anim>
                                    <p:animEffect transition="out" filter="fade">
                                      <p:cBhvr>
                                        <p:cTn id="26" dur="500"/>
                                        <p:tgtEl>
                                          <p:spTgt spid="4098"/>
                                        </p:tgtEl>
                                      </p:cBhvr>
                                    </p:animEffect>
                                    <p:set>
                                      <p:cBhvr>
                                        <p:cTn id="27" dur="1" fill="hold">
                                          <p:stCondLst>
                                            <p:cond delay="499"/>
                                          </p:stCondLst>
                                        </p:cTn>
                                        <p:tgtEl>
                                          <p:spTgt spid="4098"/>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 presetClass="entr" presetSubtype="0" fill="hold"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074"/>
                                        </p:tgtEl>
                                        <p:attrNameLst>
                                          <p:attrName>style.visibility</p:attrName>
                                        </p:attrNameLst>
                                      </p:cBhvr>
                                      <p:to>
                                        <p:strVal val="visible"/>
                                      </p:to>
                                    </p:set>
                                    <p:anim calcmode="lin" valueType="num">
                                      <p:cBhvr>
                                        <p:cTn id="41" dur="500" fill="hold"/>
                                        <p:tgtEl>
                                          <p:spTgt spid="3074"/>
                                        </p:tgtEl>
                                        <p:attrNameLst>
                                          <p:attrName>ppt_w</p:attrName>
                                        </p:attrNameLst>
                                      </p:cBhvr>
                                      <p:tavLst>
                                        <p:tav tm="0">
                                          <p:val>
                                            <p:fltVal val="0"/>
                                          </p:val>
                                        </p:tav>
                                        <p:tav tm="100000">
                                          <p:val>
                                            <p:strVal val="#ppt_w"/>
                                          </p:val>
                                        </p:tav>
                                      </p:tavLst>
                                    </p:anim>
                                    <p:anim calcmode="lin" valueType="num">
                                      <p:cBhvr>
                                        <p:cTn id="42" dur="500" fill="hold"/>
                                        <p:tgtEl>
                                          <p:spTgt spid="3074"/>
                                        </p:tgtEl>
                                        <p:attrNameLst>
                                          <p:attrName>ppt_h</p:attrName>
                                        </p:attrNameLst>
                                      </p:cBhvr>
                                      <p:tavLst>
                                        <p:tav tm="0">
                                          <p:val>
                                            <p:fltVal val="0"/>
                                          </p:val>
                                        </p:tav>
                                        <p:tav tm="100000">
                                          <p:val>
                                            <p:strVal val="#ppt_h"/>
                                          </p:val>
                                        </p:tav>
                                      </p:tavLst>
                                    </p:anim>
                                    <p:animEffect transition="in" filter="fade">
                                      <p:cBhvr>
                                        <p:cTn id="43" dur="500"/>
                                        <p:tgtEl>
                                          <p:spTgt spid="307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3074"/>
                                        </p:tgtEl>
                                        <p:attrNameLst>
                                          <p:attrName>ppt_w</p:attrName>
                                        </p:attrNameLst>
                                      </p:cBhvr>
                                      <p:tavLst>
                                        <p:tav tm="0">
                                          <p:val>
                                            <p:strVal val="ppt_w"/>
                                          </p:val>
                                        </p:tav>
                                        <p:tav tm="100000">
                                          <p:val>
                                            <p:fltVal val="0"/>
                                          </p:val>
                                        </p:tav>
                                      </p:tavLst>
                                    </p:anim>
                                    <p:anim calcmode="lin" valueType="num">
                                      <p:cBhvr>
                                        <p:cTn id="48" dur="500"/>
                                        <p:tgtEl>
                                          <p:spTgt spid="3074"/>
                                        </p:tgtEl>
                                        <p:attrNameLst>
                                          <p:attrName>ppt_h</p:attrName>
                                        </p:attrNameLst>
                                      </p:cBhvr>
                                      <p:tavLst>
                                        <p:tav tm="0">
                                          <p:val>
                                            <p:strVal val="ppt_h"/>
                                          </p:val>
                                        </p:tav>
                                        <p:tav tm="100000">
                                          <p:val>
                                            <p:fltVal val="0"/>
                                          </p:val>
                                        </p:tav>
                                      </p:tavLst>
                                    </p:anim>
                                    <p:animEffect transition="out" filter="fade">
                                      <p:cBhvr>
                                        <p:cTn id="49" dur="500"/>
                                        <p:tgtEl>
                                          <p:spTgt spid="3074"/>
                                        </p:tgtEl>
                                      </p:cBhvr>
                                    </p:animEffect>
                                    <p:set>
                                      <p:cBhvr>
                                        <p:cTn id="50"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20733"/>
            <a:ext cx="4642172" cy="6127667"/>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idx="4294967295"/>
          </p:nvPr>
        </p:nvSpPr>
        <p:spPr>
          <a:xfrm>
            <a:off x="457200" y="1143000"/>
            <a:ext cx="2895600" cy="1371600"/>
          </a:xfrm>
          <a:prstGeom prst="rect">
            <a:avLst/>
          </a:prstGeom>
        </p:spPr>
        <p:txBody>
          <a:bodyPr>
            <a:normAutofit fontScale="90000"/>
          </a:bodyPr>
          <a:lstStyle/>
          <a:p>
            <a:pPr algn="l"/>
            <a:r>
              <a:rPr lang="en-US" b="1" dirty="0" smtClean="0">
                <a:solidFill>
                  <a:schemeClr val="tx1">
                    <a:lumMod val="50000"/>
                    <a:lumOff val="50000"/>
                  </a:schemeClr>
                </a:solidFill>
                <a:latin typeface="Arial" pitchFamily="34" charset="0"/>
              </a:rPr>
              <a:t>Form</a:t>
            </a:r>
            <a:br>
              <a:rPr lang="en-US" b="1" dirty="0" smtClean="0">
                <a:solidFill>
                  <a:schemeClr val="tx1">
                    <a:lumMod val="50000"/>
                    <a:lumOff val="50000"/>
                  </a:schemeClr>
                </a:solidFill>
                <a:latin typeface="Arial" pitchFamily="34" charset="0"/>
              </a:rPr>
            </a:br>
            <a:r>
              <a:rPr lang="en-US" b="1" dirty="0" smtClean="0">
                <a:solidFill>
                  <a:schemeClr val="tx1">
                    <a:lumMod val="50000"/>
                    <a:lumOff val="50000"/>
                  </a:schemeClr>
                </a:solidFill>
                <a:latin typeface="Arial" pitchFamily="34" charset="0"/>
              </a:rPr>
              <a:t>DSA 152</a:t>
            </a:r>
            <a:br>
              <a:rPr lang="en-US" b="1" dirty="0" smtClean="0">
                <a:solidFill>
                  <a:schemeClr val="tx1">
                    <a:lumMod val="50000"/>
                    <a:lumOff val="50000"/>
                  </a:schemeClr>
                </a:solidFill>
                <a:latin typeface="Arial" pitchFamily="34" charset="0"/>
              </a:rPr>
            </a:br>
            <a:endParaRPr lang="en-US" b="1" dirty="0">
              <a:solidFill>
                <a:schemeClr val="tx1">
                  <a:lumMod val="50000"/>
                  <a:lumOff val="50000"/>
                </a:schemeClr>
              </a:solidFill>
              <a:latin typeface="Arial" pitchFamily="34" charset="0"/>
            </a:endParaRPr>
          </a:p>
        </p:txBody>
      </p:sp>
      <p:sp>
        <p:nvSpPr>
          <p:cNvPr id="5" name="Rounded Rectangle 4"/>
          <p:cNvSpPr/>
          <p:nvPr/>
        </p:nvSpPr>
        <p:spPr>
          <a:xfrm>
            <a:off x="4114800" y="2057399"/>
            <a:ext cx="4476750" cy="609601"/>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048128" y="2514600"/>
            <a:ext cx="4677165" cy="3581400"/>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txBox="1">
            <a:spLocks/>
          </p:cNvSpPr>
          <p:nvPr/>
        </p:nvSpPr>
        <p:spPr>
          <a:xfrm>
            <a:off x="428625" y="2438400"/>
            <a:ext cx="3352800" cy="2895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000" b="1" dirty="0" smtClean="0">
                <a:latin typeface="Arial" pitchFamily="34" charset="0"/>
              </a:rPr>
              <a:t>Only PI </a:t>
            </a:r>
            <a:r>
              <a:rPr lang="en-US" sz="2000" b="1" dirty="0">
                <a:latin typeface="Arial" pitchFamily="34" charset="0"/>
              </a:rPr>
              <a:t>to fill out </a:t>
            </a:r>
            <a:r>
              <a:rPr lang="en-US" sz="2000" b="1" dirty="0" smtClean="0">
                <a:latin typeface="Arial" pitchFamily="34" charset="0"/>
              </a:rPr>
              <a:t>2</a:t>
            </a:r>
            <a:r>
              <a:rPr lang="en-US" sz="2000" b="1" baseline="30000" dirty="0" smtClean="0">
                <a:latin typeface="Arial" pitchFamily="34" charset="0"/>
              </a:rPr>
              <a:t>nd</a:t>
            </a:r>
            <a:r>
              <a:rPr lang="en-US" sz="2000" b="1" dirty="0" smtClean="0">
                <a:latin typeface="Arial" pitchFamily="34" charset="0"/>
              </a:rPr>
              <a:t> area of card</a:t>
            </a:r>
            <a:endParaRPr lang="en-US" sz="2000" b="1" dirty="0">
              <a:latin typeface="Arial" pitchFamily="34" charset="0"/>
            </a:endParaRPr>
          </a:p>
          <a:p>
            <a:pPr>
              <a:spcBef>
                <a:spcPts val="1200"/>
              </a:spcBef>
              <a:defRPr/>
            </a:pPr>
            <a:r>
              <a:rPr lang="en-US" sz="2000" b="1" dirty="0" smtClean="0">
                <a:latin typeface="Arial" pitchFamily="34" charset="0"/>
              </a:rPr>
              <a:t>2</a:t>
            </a:r>
            <a:r>
              <a:rPr lang="en-US" sz="2000" b="1" baseline="30000" dirty="0" smtClean="0">
                <a:latin typeface="Arial" pitchFamily="34" charset="0"/>
              </a:rPr>
              <a:t>nd</a:t>
            </a:r>
            <a:r>
              <a:rPr lang="en-US" sz="2000" b="1" dirty="0" smtClean="0">
                <a:latin typeface="Arial" pitchFamily="34" charset="0"/>
              </a:rPr>
              <a:t> Area</a:t>
            </a:r>
          </a:p>
          <a:p>
            <a:pPr lvl="1">
              <a:spcBef>
                <a:spcPts val="1200"/>
              </a:spcBef>
              <a:defRPr/>
            </a:pPr>
            <a:r>
              <a:rPr lang="en-US" sz="1600" b="1" dirty="0" smtClean="0">
                <a:latin typeface="Arial" pitchFamily="34" charset="0"/>
              </a:rPr>
              <a:t>Primary focus</a:t>
            </a:r>
          </a:p>
          <a:p>
            <a:pPr lvl="1">
              <a:spcBef>
                <a:spcPts val="1200"/>
              </a:spcBef>
              <a:defRPr/>
            </a:pPr>
            <a:r>
              <a:rPr lang="en-US" sz="1600" b="1" dirty="0" smtClean="0">
                <a:latin typeface="Arial" pitchFamily="34" charset="0"/>
              </a:rPr>
              <a:t>Use of manual</a:t>
            </a:r>
            <a:endParaRPr lang="en-US" sz="1600" b="1" dirty="0">
              <a:latin typeface="Arial" pitchFamily="34"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505" y="1916905"/>
            <a:ext cx="8527295" cy="1042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87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122"/>
                                        </p:tgtEl>
                                        <p:attrNameLst>
                                          <p:attrName>ppt_w</p:attrName>
                                        </p:attrNameLst>
                                      </p:cBhvr>
                                      <p:tavLst>
                                        <p:tav tm="0">
                                          <p:val>
                                            <p:strVal val="ppt_w"/>
                                          </p:val>
                                        </p:tav>
                                        <p:tav tm="100000">
                                          <p:val>
                                            <p:fltVal val="0"/>
                                          </p:val>
                                        </p:tav>
                                      </p:tavLst>
                                    </p:anim>
                                    <p:anim calcmode="lin" valueType="num">
                                      <p:cBhvr>
                                        <p:cTn id="14" dur="500"/>
                                        <p:tgtEl>
                                          <p:spTgt spid="5122"/>
                                        </p:tgtEl>
                                        <p:attrNameLst>
                                          <p:attrName>ppt_h</p:attrName>
                                        </p:attrNameLst>
                                      </p:cBhvr>
                                      <p:tavLst>
                                        <p:tav tm="0">
                                          <p:val>
                                            <p:strVal val="ppt_h"/>
                                          </p:val>
                                        </p:tav>
                                        <p:tav tm="100000">
                                          <p:val>
                                            <p:fltVal val="0"/>
                                          </p:val>
                                        </p:tav>
                                      </p:tavLst>
                                    </p:anim>
                                    <p:animEffect transition="out" filter="fade">
                                      <p:cBhvr>
                                        <p:cTn id="15" dur="500"/>
                                        <p:tgtEl>
                                          <p:spTgt spid="5122"/>
                                        </p:tgtEl>
                                      </p:cBhvr>
                                    </p:animEffect>
                                    <p:set>
                                      <p:cBhvr>
                                        <p:cTn id="16" dur="1" fill="hold">
                                          <p:stCondLst>
                                            <p:cond delay="499"/>
                                          </p:stCondLst>
                                        </p:cTn>
                                        <p:tgtEl>
                                          <p:spTgt spid="512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 presetClass="entr" presetSubtype="0" fill="hold"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381000" y="22098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CERTIFICATION</a:t>
            </a:r>
          </a:p>
        </p:txBody>
      </p:sp>
      <p:sp>
        <p:nvSpPr>
          <p:cNvPr id="6147" name="Content Placeholder 2"/>
          <p:cNvSpPr>
            <a:spLocks noGrp="1"/>
          </p:cNvSpPr>
          <p:nvPr>
            <p:ph idx="1"/>
          </p:nvPr>
        </p:nvSpPr>
        <p:spPr bwMode="auto">
          <a:xfrm>
            <a:off x="381000" y="2971800"/>
            <a:ext cx="8458200" cy="2514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457200">
              <a:buFont typeface="Arial" pitchFamily="34" charset="0"/>
              <a:buChar char="•"/>
              <a:defRPr/>
            </a:pPr>
            <a:r>
              <a:rPr lang="en-US" b="1" dirty="0" smtClean="0"/>
              <a:t>Uncertified Projects as of 1/1/11: 	   16,386</a:t>
            </a:r>
          </a:p>
          <a:p>
            <a:pPr marL="457200" lvl="1" indent="-457200">
              <a:buFont typeface="Arial" pitchFamily="34" charset="0"/>
              <a:buChar char="•"/>
              <a:defRPr/>
            </a:pPr>
            <a:r>
              <a:rPr lang="en-US" b="1" dirty="0" smtClean="0"/>
              <a:t>Uncertified Projects as of 3/1/13:    	   13,483</a:t>
            </a:r>
          </a:p>
          <a:p>
            <a:pPr>
              <a:defRPr/>
            </a:pPr>
            <a:endParaRPr lang="en-US" b="1" dirty="0" smtClean="0"/>
          </a:p>
        </p:txBody>
      </p:sp>
    </p:spTree>
    <p:extLst>
      <p:ext uri="{BB962C8B-B14F-4D97-AF65-F5344CB8AC3E}">
        <p14:creationId xmlns:p14="http://schemas.microsoft.com/office/powerpoint/2010/main" val="18481703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Clipping"/>
          <p:cNvPicPr/>
          <p:nvPr/>
        </p:nvPicPr>
        <p:blipFill rotWithShape="1">
          <a:blip r:embed="rId3" cstate="print">
            <a:extLst>
              <a:ext uri="{28A0092B-C50C-407E-A947-70E740481C1C}">
                <a14:useLocalDpi xmlns:a14="http://schemas.microsoft.com/office/drawing/2010/main" val="0"/>
              </a:ext>
            </a:extLst>
          </a:blip>
          <a:srcRect t="40295" b="4067"/>
          <a:stretch/>
        </p:blipFill>
        <p:spPr bwMode="auto">
          <a:xfrm>
            <a:off x="3926820" y="1790698"/>
            <a:ext cx="4804397" cy="358590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itle 1"/>
          <p:cNvSpPr>
            <a:spLocks noGrp="1"/>
          </p:cNvSpPr>
          <p:nvPr>
            <p:ph type="title" idx="4294967295"/>
          </p:nvPr>
        </p:nvSpPr>
        <p:spPr>
          <a:xfrm>
            <a:off x="381000" y="1226462"/>
            <a:ext cx="3571875" cy="1752600"/>
          </a:xfrm>
          <a:prstGeom prst="rect">
            <a:avLst/>
          </a:prstGeom>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600" b="1" kern="1200" dirty="0" smtClean="0">
                <a:effectLst/>
                <a:latin typeface="Arial" pitchFamily="34" charset="0"/>
                <a:cs typeface="Arial" pitchFamily="34" charset="0"/>
              </a:rPr>
              <a:t>FILLING OUT DSA 152 FORM</a:t>
            </a:r>
            <a:r>
              <a:rPr lang="en-US" sz="3600" dirty="0" smtClean="0">
                <a:effectLst/>
                <a:latin typeface="Arial" pitchFamily="34" charset="0"/>
                <a:cs typeface="Arial" pitchFamily="34" charset="0"/>
              </a:rPr>
              <a:t/>
            </a:r>
            <a:br>
              <a:rPr lang="en-US" sz="3600" dirty="0" smtClean="0">
                <a:effectLst/>
                <a:latin typeface="Arial" pitchFamily="34" charset="0"/>
                <a:cs typeface="Arial" pitchFamily="34" charset="0"/>
              </a:rPr>
            </a:br>
            <a:endParaRPr lang="en-US" sz="3600" dirty="0">
              <a:latin typeface="Arial" pitchFamily="34" charset="0"/>
              <a:cs typeface="Arial" pitchFamily="34" charset="0"/>
            </a:endParaRPr>
          </a:p>
        </p:txBody>
      </p:sp>
      <p:sp>
        <p:nvSpPr>
          <p:cNvPr id="3" name="Text Placeholder 2"/>
          <p:cNvSpPr>
            <a:spLocks noGrp="1"/>
          </p:cNvSpPr>
          <p:nvPr>
            <p:ph type="body" sz="quarter" idx="4294967295"/>
          </p:nvPr>
        </p:nvSpPr>
        <p:spPr>
          <a:xfrm>
            <a:off x="457200" y="2667000"/>
            <a:ext cx="3429000" cy="3581400"/>
          </a:xfrm>
          <a:prstGeom prst="rect">
            <a:avLst/>
          </a:prstGeom>
        </p:spPr>
        <p:txBody>
          <a:bodyPr>
            <a:normAutofit/>
          </a:bodyPr>
          <a:lstStyle/>
          <a:p>
            <a:pPr>
              <a:spcBef>
                <a:spcPts val="1200"/>
              </a:spcBef>
              <a:defRPr/>
            </a:pPr>
            <a:r>
              <a:rPr lang="en-US" sz="2000" b="1" dirty="0" smtClean="0">
                <a:latin typeface="Arial" pitchFamily="34" charset="0"/>
              </a:rPr>
              <a:t>Card Start Date</a:t>
            </a:r>
          </a:p>
          <a:p>
            <a:pPr lvl="1">
              <a:spcBef>
                <a:spcPts val="1200"/>
              </a:spcBef>
              <a:defRPr/>
            </a:pPr>
            <a:r>
              <a:rPr lang="en-US" sz="1600" b="1" dirty="0" smtClean="0">
                <a:latin typeface="Arial" pitchFamily="34" charset="0"/>
              </a:rPr>
              <a:t>DSA 151 PI Notifications to DSA</a:t>
            </a:r>
          </a:p>
          <a:p>
            <a:pPr>
              <a:spcBef>
                <a:spcPts val="1200"/>
              </a:spcBef>
              <a:defRPr/>
            </a:pPr>
            <a:r>
              <a:rPr lang="en-US" sz="2000" b="1" dirty="0" smtClean="0">
                <a:latin typeface="Arial" pitchFamily="34" charset="0"/>
              </a:rPr>
              <a:t>Form Organization</a:t>
            </a:r>
          </a:p>
          <a:p>
            <a:pPr lvl="1">
              <a:spcBef>
                <a:spcPts val="1200"/>
              </a:spcBef>
              <a:defRPr/>
            </a:pPr>
            <a:r>
              <a:rPr lang="en-US" sz="1600" b="1" dirty="0" smtClean="0">
                <a:latin typeface="Arial" pitchFamily="34" charset="0"/>
              </a:rPr>
              <a:t>Headings</a:t>
            </a:r>
          </a:p>
          <a:p>
            <a:pPr lvl="1">
              <a:spcBef>
                <a:spcPts val="1200"/>
              </a:spcBef>
              <a:defRPr/>
            </a:pPr>
            <a:r>
              <a:rPr lang="en-US" sz="1600" b="1" dirty="0" smtClean="0">
                <a:latin typeface="Arial" pitchFamily="34" charset="0"/>
              </a:rPr>
              <a:t>Sections</a:t>
            </a:r>
          </a:p>
          <a:p>
            <a:pPr lvl="2">
              <a:spcBef>
                <a:spcPts val="1200"/>
              </a:spcBef>
              <a:defRPr/>
            </a:pPr>
            <a:r>
              <a:rPr lang="en-US" sz="1200" b="1" dirty="0" smtClean="0">
                <a:latin typeface="Arial" pitchFamily="34" charset="0"/>
              </a:rPr>
              <a:t>Provide broad overview of key construction stages</a:t>
            </a:r>
          </a:p>
          <a:p>
            <a:pPr lvl="1">
              <a:spcBef>
                <a:spcPts val="1200"/>
              </a:spcBef>
              <a:defRPr/>
            </a:pPr>
            <a:r>
              <a:rPr lang="en-US" sz="1600" b="1" dirty="0" smtClean="0">
                <a:latin typeface="Arial" pitchFamily="34" charset="0"/>
              </a:rPr>
              <a:t>Card Completion Date</a:t>
            </a:r>
          </a:p>
        </p:txBody>
      </p:sp>
      <p:sp>
        <p:nvSpPr>
          <p:cNvPr id="9" name="Rounded Rectangle 8"/>
          <p:cNvSpPr/>
          <p:nvPr/>
        </p:nvSpPr>
        <p:spPr>
          <a:xfrm>
            <a:off x="6248400" y="1838853"/>
            <a:ext cx="2466974" cy="370947"/>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175723" y="1790698"/>
            <a:ext cx="2219326" cy="273965"/>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952875" y="1838853"/>
            <a:ext cx="609600" cy="3571347"/>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286496" y="2209799"/>
            <a:ext cx="609600" cy="2743201"/>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085" y="1277598"/>
            <a:ext cx="8547886" cy="13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rot="5400000">
            <a:off x="3869530" y="282099"/>
            <a:ext cx="3400259" cy="6395686"/>
            <a:chOff x="3869531" y="285544"/>
            <a:chExt cx="3400259" cy="6395686"/>
          </a:xfrm>
        </p:grpSpPr>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9531" y="285544"/>
              <a:ext cx="776288" cy="639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3176" y="1140618"/>
              <a:ext cx="916614" cy="521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Rounded Rectangle 17"/>
          <p:cNvSpPr/>
          <p:nvPr/>
        </p:nvSpPr>
        <p:spPr>
          <a:xfrm>
            <a:off x="6286497" y="4876800"/>
            <a:ext cx="2476504" cy="457201"/>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49400" y="1474314"/>
            <a:ext cx="6876219" cy="85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73098" y="4694689"/>
            <a:ext cx="6793124" cy="82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21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099"/>
                                        </p:tgtEl>
                                        <p:attrNameLst>
                                          <p:attrName>style.visibility</p:attrName>
                                        </p:attrNameLst>
                                      </p:cBhvr>
                                      <p:to>
                                        <p:strVal val="visible"/>
                                      </p:to>
                                    </p:set>
                                    <p:anim calcmode="lin" valueType="num">
                                      <p:cBhvr>
                                        <p:cTn id="16" dur="500" fill="hold"/>
                                        <p:tgtEl>
                                          <p:spTgt spid="4099"/>
                                        </p:tgtEl>
                                        <p:attrNameLst>
                                          <p:attrName>ppt_w</p:attrName>
                                        </p:attrNameLst>
                                      </p:cBhvr>
                                      <p:tavLst>
                                        <p:tav tm="0">
                                          <p:val>
                                            <p:fltVal val="0"/>
                                          </p:val>
                                        </p:tav>
                                        <p:tav tm="100000">
                                          <p:val>
                                            <p:strVal val="#ppt_w"/>
                                          </p:val>
                                        </p:tav>
                                      </p:tavLst>
                                    </p:anim>
                                    <p:anim calcmode="lin" valueType="num">
                                      <p:cBhvr>
                                        <p:cTn id="17" dur="500" fill="hold"/>
                                        <p:tgtEl>
                                          <p:spTgt spid="4099"/>
                                        </p:tgtEl>
                                        <p:attrNameLst>
                                          <p:attrName>ppt_h</p:attrName>
                                        </p:attrNameLst>
                                      </p:cBhvr>
                                      <p:tavLst>
                                        <p:tav tm="0">
                                          <p:val>
                                            <p:fltVal val="0"/>
                                          </p:val>
                                        </p:tav>
                                        <p:tav tm="100000">
                                          <p:val>
                                            <p:strVal val="#ppt_h"/>
                                          </p:val>
                                        </p:tav>
                                      </p:tavLst>
                                    </p:anim>
                                    <p:animEffect transition="in" filter="fade">
                                      <p:cBhvr>
                                        <p:cTn id="18" dur="500"/>
                                        <p:tgtEl>
                                          <p:spTgt spid="409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4099"/>
                                        </p:tgtEl>
                                        <p:attrNameLst>
                                          <p:attrName>ppt_w</p:attrName>
                                        </p:attrNameLst>
                                      </p:cBhvr>
                                      <p:tavLst>
                                        <p:tav tm="0">
                                          <p:val>
                                            <p:strVal val="ppt_w"/>
                                          </p:val>
                                        </p:tav>
                                        <p:tav tm="100000">
                                          <p:val>
                                            <p:fltVal val="0"/>
                                          </p:val>
                                        </p:tav>
                                      </p:tavLst>
                                    </p:anim>
                                    <p:anim calcmode="lin" valueType="num">
                                      <p:cBhvr>
                                        <p:cTn id="23" dur="500"/>
                                        <p:tgtEl>
                                          <p:spTgt spid="4099"/>
                                        </p:tgtEl>
                                        <p:attrNameLst>
                                          <p:attrName>ppt_h</p:attrName>
                                        </p:attrNameLst>
                                      </p:cBhvr>
                                      <p:tavLst>
                                        <p:tav tm="0">
                                          <p:val>
                                            <p:strVal val="ppt_h"/>
                                          </p:val>
                                        </p:tav>
                                        <p:tav tm="100000">
                                          <p:val>
                                            <p:fltVal val="0"/>
                                          </p:val>
                                        </p:tav>
                                      </p:tavLst>
                                    </p:anim>
                                    <p:animEffect transition="out" filter="fade">
                                      <p:cBhvr>
                                        <p:cTn id="24" dur="500"/>
                                        <p:tgtEl>
                                          <p:spTgt spid="4099"/>
                                        </p:tgtEl>
                                      </p:cBhvr>
                                    </p:animEffect>
                                    <p:set>
                                      <p:cBhvr>
                                        <p:cTn id="25" dur="1" fill="hold">
                                          <p:stCondLst>
                                            <p:cond delay="499"/>
                                          </p:stCondLst>
                                        </p:cTn>
                                        <p:tgtEl>
                                          <p:spTgt spid="4099"/>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074"/>
                                        </p:tgtEl>
                                        <p:attrNameLst>
                                          <p:attrName>style.visibility</p:attrName>
                                        </p:attrNameLst>
                                      </p:cBhvr>
                                      <p:to>
                                        <p:strVal val="visible"/>
                                      </p:to>
                                    </p:set>
                                    <p:anim calcmode="lin" valueType="num">
                                      <p:cBhvr>
                                        <p:cTn id="41" dur="500" fill="hold"/>
                                        <p:tgtEl>
                                          <p:spTgt spid="3074"/>
                                        </p:tgtEl>
                                        <p:attrNameLst>
                                          <p:attrName>ppt_w</p:attrName>
                                        </p:attrNameLst>
                                      </p:cBhvr>
                                      <p:tavLst>
                                        <p:tav tm="0">
                                          <p:val>
                                            <p:fltVal val="0"/>
                                          </p:val>
                                        </p:tav>
                                        <p:tav tm="100000">
                                          <p:val>
                                            <p:strVal val="#ppt_w"/>
                                          </p:val>
                                        </p:tav>
                                      </p:tavLst>
                                    </p:anim>
                                    <p:anim calcmode="lin" valueType="num">
                                      <p:cBhvr>
                                        <p:cTn id="42" dur="500" fill="hold"/>
                                        <p:tgtEl>
                                          <p:spTgt spid="3074"/>
                                        </p:tgtEl>
                                        <p:attrNameLst>
                                          <p:attrName>ppt_h</p:attrName>
                                        </p:attrNameLst>
                                      </p:cBhvr>
                                      <p:tavLst>
                                        <p:tav tm="0">
                                          <p:val>
                                            <p:fltVal val="0"/>
                                          </p:val>
                                        </p:tav>
                                        <p:tav tm="100000">
                                          <p:val>
                                            <p:strVal val="#ppt_h"/>
                                          </p:val>
                                        </p:tav>
                                      </p:tavLst>
                                    </p:anim>
                                    <p:animEffect transition="in" filter="fade">
                                      <p:cBhvr>
                                        <p:cTn id="43" dur="500"/>
                                        <p:tgtEl>
                                          <p:spTgt spid="307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3074"/>
                                        </p:tgtEl>
                                        <p:attrNameLst>
                                          <p:attrName>ppt_w</p:attrName>
                                        </p:attrNameLst>
                                      </p:cBhvr>
                                      <p:tavLst>
                                        <p:tav tm="0">
                                          <p:val>
                                            <p:strVal val="ppt_w"/>
                                          </p:val>
                                        </p:tav>
                                        <p:tav tm="100000">
                                          <p:val>
                                            <p:fltVal val="0"/>
                                          </p:val>
                                        </p:tav>
                                      </p:tavLst>
                                    </p:anim>
                                    <p:anim calcmode="lin" valueType="num">
                                      <p:cBhvr>
                                        <p:cTn id="48" dur="500"/>
                                        <p:tgtEl>
                                          <p:spTgt spid="3074"/>
                                        </p:tgtEl>
                                        <p:attrNameLst>
                                          <p:attrName>ppt_h</p:attrName>
                                        </p:attrNameLst>
                                      </p:cBhvr>
                                      <p:tavLst>
                                        <p:tav tm="0">
                                          <p:val>
                                            <p:strVal val="ppt_h"/>
                                          </p:val>
                                        </p:tav>
                                        <p:tav tm="100000">
                                          <p:val>
                                            <p:fltVal val="0"/>
                                          </p:val>
                                        </p:tav>
                                      </p:tavLst>
                                    </p:anim>
                                    <p:animEffect transition="out" filter="fade">
                                      <p:cBhvr>
                                        <p:cTn id="49" dur="500"/>
                                        <p:tgtEl>
                                          <p:spTgt spid="3074"/>
                                        </p:tgtEl>
                                      </p:cBhvr>
                                    </p:animEffect>
                                    <p:set>
                                      <p:cBhvr>
                                        <p:cTn id="50" dur="1" fill="hold">
                                          <p:stCondLst>
                                            <p:cond delay="499"/>
                                          </p:stCondLst>
                                        </p:cTn>
                                        <p:tgtEl>
                                          <p:spTgt spid="307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1000" fill="hold"/>
                                        <p:tgtEl>
                                          <p:spTgt spid="4"/>
                                        </p:tgtEl>
                                        <p:attrNameLst>
                                          <p:attrName>ppt_w</p:attrName>
                                        </p:attrNameLst>
                                      </p:cBhvr>
                                      <p:tavLst>
                                        <p:tav tm="0">
                                          <p:val>
                                            <p:fltVal val="0"/>
                                          </p:val>
                                        </p:tav>
                                        <p:tav tm="100000">
                                          <p:val>
                                            <p:strVal val="#ppt_w"/>
                                          </p:val>
                                        </p:tav>
                                      </p:tavLst>
                                    </p:anim>
                                    <p:anim calcmode="lin" valueType="num">
                                      <p:cBhvr>
                                        <p:cTn id="68" dur="1000" fill="hold"/>
                                        <p:tgtEl>
                                          <p:spTgt spid="4"/>
                                        </p:tgtEl>
                                        <p:attrNameLst>
                                          <p:attrName>ppt_h</p:attrName>
                                        </p:attrNameLst>
                                      </p:cBhvr>
                                      <p:tavLst>
                                        <p:tav tm="0">
                                          <p:val>
                                            <p:fltVal val="0"/>
                                          </p:val>
                                        </p:tav>
                                        <p:tav tm="100000">
                                          <p:val>
                                            <p:strVal val="#ppt_h"/>
                                          </p:val>
                                        </p:tav>
                                      </p:tavLst>
                                    </p:anim>
                                    <p:anim calcmode="lin" valueType="num">
                                      <p:cBhvr>
                                        <p:cTn id="69" dur="1000" fill="hold"/>
                                        <p:tgtEl>
                                          <p:spTgt spid="4"/>
                                        </p:tgtEl>
                                        <p:attrNameLst>
                                          <p:attrName>style.rotation</p:attrName>
                                        </p:attrNameLst>
                                      </p:cBhvr>
                                      <p:tavLst>
                                        <p:tav tm="0">
                                          <p:val>
                                            <p:fltVal val="90"/>
                                          </p:val>
                                        </p:tav>
                                        <p:tav tm="100000">
                                          <p:val>
                                            <p:fltVal val="0"/>
                                          </p:val>
                                        </p:tav>
                                      </p:tavLst>
                                    </p:anim>
                                    <p:animEffect transition="in" filter="fade">
                                      <p:cBhvr>
                                        <p:cTn id="70" dur="1000"/>
                                        <p:tgtEl>
                                          <p:spTgt spid="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4"/>
                                        </p:tgtEl>
                                        <p:attrNameLst>
                                          <p:attrName>ppt_w</p:attrName>
                                        </p:attrNameLst>
                                      </p:cBhvr>
                                      <p:tavLst>
                                        <p:tav tm="0">
                                          <p:val>
                                            <p:strVal val="ppt_w"/>
                                          </p:val>
                                        </p:tav>
                                        <p:tav tm="100000">
                                          <p:val>
                                            <p:fltVal val="0"/>
                                          </p:val>
                                        </p:tav>
                                      </p:tavLst>
                                    </p:anim>
                                    <p:anim calcmode="lin" valueType="num">
                                      <p:cBhvr>
                                        <p:cTn id="75" dur="500"/>
                                        <p:tgtEl>
                                          <p:spTgt spid="4"/>
                                        </p:tgtEl>
                                        <p:attrNameLst>
                                          <p:attrName>ppt_h</p:attrName>
                                        </p:attrNameLst>
                                      </p:cBhvr>
                                      <p:tavLst>
                                        <p:tav tm="0">
                                          <p:val>
                                            <p:strVal val="ppt_h"/>
                                          </p:val>
                                        </p:tav>
                                        <p:tav tm="100000">
                                          <p:val>
                                            <p:fltVal val="0"/>
                                          </p:val>
                                        </p:tav>
                                      </p:tavLst>
                                    </p:anim>
                                    <p:animEffect transition="out" filter="fade">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4"/>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1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
                                            <p:txEl>
                                              <p:pRg st="6" end="6"/>
                                            </p:txEl>
                                          </p:spTgt>
                                        </p:tgtEl>
                                        <p:attrNameLst>
                                          <p:attrName>style.visibility</p:attrName>
                                        </p:attrNameLst>
                                      </p:cBhvr>
                                      <p:to>
                                        <p:strVal val="visible"/>
                                      </p:to>
                                    </p:set>
                                  </p:childTnLst>
                                </p:cTn>
                              </p:par>
                              <p:par>
                                <p:cTn id="86" presetID="10"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4100"/>
                                        </p:tgtEl>
                                        <p:attrNameLst>
                                          <p:attrName>style.visibility</p:attrName>
                                        </p:attrNameLst>
                                      </p:cBhvr>
                                      <p:to>
                                        <p:strVal val="visible"/>
                                      </p:to>
                                    </p:set>
                                    <p:anim calcmode="lin" valueType="num">
                                      <p:cBhvr>
                                        <p:cTn id="93" dur="500" fill="hold"/>
                                        <p:tgtEl>
                                          <p:spTgt spid="4100"/>
                                        </p:tgtEl>
                                        <p:attrNameLst>
                                          <p:attrName>ppt_w</p:attrName>
                                        </p:attrNameLst>
                                      </p:cBhvr>
                                      <p:tavLst>
                                        <p:tav tm="0">
                                          <p:val>
                                            <p:fltVal val="0"/>
                                          </p:val>
                                        </p:tav>
                                        <p:tav tm="100000">
                                          <p:val>
                                            <p:strVal val="#ppt_w"/>
                                          </p:val>
                                        </p:tav>
                                      </p:tavLst>
                                    </p:anim>
                                    <p:anim calcmode="lin" valueType="num">
                                      <p:cBhvr>
                                        <p:cTn id="94" dur="500" fill="hold"/>
                                        <p:tgtEl>
                                          <p:spTgt spid="4100"/>
                                        </p:tgtEl>
                                        <p:attrNameLst>
                                          <p:attrName>ppt_h</p:attrName>
                                        </p:attrNameLst>
                                      </p:cBhvr>
                                      <p:tavLst>
                                        <p:tav tm="0">
                                          <p:val>
                                            <p:fltVal val="0"/>
                                          </p:val>
                                        </p:tav>
                                        <p:tav tm="100000">
                                          <p:val>
                                            <p:strVal val="#ppt_h"/>
                                          </p:val>
                                        </p:tav>
                                      </p:tavLst>
                                    </p:anim>
                                    <p:animEffect transition="in" filter="fade">
                                      <p:cBhvr>
                                        <p:cTn id="95" dur="500"/>
                                        <p:tgtEl>
                                          <p:spTgt spid="4100"/>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4100"/>
                                        </p:tgtEl>
                                        <p:attrNameLst>
                                          <p:attrName>ppt_w</p:attrName>
                                        </p:attrNameLst>
                                      </p:cBhvr>
                                      <p:tavLst>
                                        <p:tav tm="0">
                                          <p:val>
                                            <p:strVal val="ppt_w"/>
                                          </p:val>
                                        </p:tav>
                                        <p:tav tm="100000">
                                          <p:val>
                                            <p:fltVal val="0"/>
                                          </p:val>
                                        </p:tav>
                                      </p:tavLst>
                                    </p:anim>
                                    <p:anim calcmode="lin" valueType="num">
                                      <p:cBhvr>
                                        <p:cTn id="100" dur="500"/>
                                        <p:tgtEl>
                                          <p:spTgt spid="4100"/>
                                        </p:tgtEl>
                                        <p:attrNameLst>
                                          <p:attrName>ppt_h</p:attrName>
                                        </p:attrNameLst>
                                      </p:cBhvr>
                                      <p:tavLst>
                                        <p:tav tm="0">
                                          <p:val>
                                            <p:strVal val="ppt_h"/>
                                          </p:val>
                                        </p:tav>
                                        <p:tav tm="100000">
                                          <p:val>
                                            <p:fltVal val="0"/>
                                          </p:val>
                                        </p:tav>
                                      </p:tavLst>
                                    </p:anim>
                                    <p:animEffect transition="out" filter="fade">
                                      <p:cBhvr>
                                        <p:cTn id="101" dur="500"/>
                                        <p:tgtEl>
                                          <p:spTgt spid="4100"/>
                                        </p:tgtEl>
                                      </p:cBhvr>
                                    </p:animEffect>
                                    <p:set>
                                      <p:cBhvr>
                                        <p:cTn id="102" dur="1" fill="hold">
                                          <p:stCondLst>
                                            <p:cond delay="499"/>
                                          </p:stCondLst>
                                        </p:cTn>
                                        <p:tgtEl>
                                          <p:spTgt spid="4100"/>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9" grpId="1" animBg="1"/>
      <p:bldP spid="12" grpId="0" animBg="1"/>
      <p:bldP spid="12" grpId="1" animBg="1"/>
      <p:bldP spid="13" grpId="0" animBg="1"/>
      <p:bldP spid="13" grpId="1" animBg="1"/>
      <p:bldP spid="14" grpId="0" animBg="1"/>
      <p:bldP spid="14"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Screen Clipping"/>
          <p:cNvPicPr/>
          <p:nvPr/>
        </p:nvPicPr>
        <p:blipFill rotWithShape="1">
          <a:blip r:embed="rId3" cstate="print">
            <a:extLst>
              <a:ext uri="{28A0092B-C50C-407E-A947-70E740481C1C}">
                <a14:useLocalDpi xmlns:a14="http://schemas.microsoft.com/office/drawing/2010/main" val="0"/>
              </a:ext>
            </a:extLst>
          </a:blip>
          <a:srcRect t="40295" b="4067"/>
          <a:stretch/>
        </p:blipFill>
        <p:spPr bwMode="auto">
          <a:xfrm>
            <a:off x="3886200" y="1597760"/>
            <a:ext cx="4956797" cy="377883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itle 1"/>
          <p:cNvSpPr>
            <a:spLocks noGrp="1"/>
          </p:cNvSpPr>
          <p:nvPr>
            <p:ph type="title" idx="4294967295"/>
          </p:nvPr>
        </p:nvSpPr>
        <p:spPr>
          <a:xfrm>
            <a:off x="371475" y="1238250"/>
            <a:ext cx="3571875" cy="1752600"/>
          </a:xfrm>
          <a:prstGeom prst="rect">
            <a:avLst/>
          </a:prstGeom>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600" b="1" kern="1200" dirty="0" smtClean="0">
                <a:effectLst/>
                <a:latin typeface="Arial" pitchFamily="34" charset="0"/>
                <a:cs typeface="Arial" pitchFamily="34" charset="0"/>
              </a:rPr>
              <a:t>FILLING OUT DSA 152 FORM</a:t>
            </a:r>
            <a:r>
              <a:rPr lang="en-US" sz="3600" dirty="0" smtClean="0">
                <a:effectLst/>
                <a:latin typeface="Arial" pitchFamily="34" charset="0"/>
                <a:cs typeface="Arial" pitchFamily="34" charset="0"/>
              </a:rPr>
              <a:t/>
            </a:r>
            <a:br>
              <a:rPr lang="en-US" sz="3600" dirty="0" smtClean="0">
                <a:effectLst/>
                <a:latin typeface="Arial" pitchFamily="34" charset="0"/>
                <a:cs typeface="Arial" pitchFamily="34" charset="0"/>
              </a:rPr>
            </a:br>
            <a:endParaRPr lang="en-US" sz="3600" dirty="0">
              <a:latin typeface="Arial" pitchFamily="34" charset="0"/>
              <a:cs typeface="Arial" pitchFamily="34" charset="0"/>
            </a:endParaRPr>
          </a:p>
        </p:txBody>
      </p:sp>
      <p:sp>
        <p:nvSpPr>
          <p:cNvPr id="3" name="Text Placeholder 2"/>
          <p:cNvSpPr>
            <a:spLocks noGrp="1"/>
          </p:cNvSpPr>
          <p:nvPr>
            <p:ph type="body" sz="quarter" idx="4294967295"/>
          </p:nvPr>
        </p:nvSpPr>
        <p:spPr>
          <a:xfrm>
            <a:off x="381000" y="2438400"/>
            <a:ext cx="3429000" cy="3886200"/>
          </a:xfrm>
          <a:prstGeom prst="rect">
            <a:avLst/>
          </a:prstGeom>
        </p:spPr>
        <p:txBody>
          <a:bodyPr>
            <a:normAutofit lnSpcReduction="10000"/>
          </a:bodyPr>
          <a:lstStyle/>
          <a:p>
            <a:pPr>
              <a:spcBef>
                <a:spcPts val="1200"/>
              </a:spcBef>
              <a:defRPr/>
            </a:pPr>
            <a:r>
              <a:rPr lang="en-US" sz="2000" b="1" dirty="0" smtClean="0">
                <a:latin typeface="Arial" pitchFamily="34" charset="0"/>
              </a:rPr>
              <a:t>Section 1</a:t>
            </a:r>
          </a:p>
          <a:p>
            <a:pPr>
              <a:spcBef>
                <a:spcPts val="1200"/>
              </a:spcBef>
              <a:defRPr/>
            </a:pPr>
            <a:r>
              <a:rPr lang="en-US" sz="2000" b="1" dirty="0" smtClean="0">
                <a:latin typeface="Arial" pitchFamily="34" charset="0"/>
              </a:rPr>
              <a:t>Section 2</a:t>
            </a:r>
          </a:p>
          <a:p>
            <a:pPr>
              <a:spcBef>
                <a:spcPts val="1200"/>
              </a:spcBef>
              <a:defRPr/>
            </a:pPr>
            <a:r>
              <a:rPr lang="en-US" sz="2000" b="1" dirty="0" smtClean="0">
                <a:latin typeface="Arial" pitchFamily="34" charset="0"/>
              </a:rPr>
              <a:t>Section 3</a:t>
            </a:r>
          </a:p>
          <a:p>
            <a:pPr>
              <a:spcBef>
                <a:spcPts val="1200"/>
              </a:spcBef>
              <a:defRPr/>
            </a:pPr>
            <a:r>
              <a:rPr lang="en-US" sz="2000" b="1" dirty="0" smtClean="0">
                <a:latin typeface="Arial" pitchFamily="34" charset="0"/>
              </a:rPr>
              <a:t>Section 4</a:t>
            </a:r>
          </a:p>
          <a:p>
            <a:pPr>
              <a:spcBef>
                <a:spcPts val="1200"/>
              </a:spcBef>
              <a:defRPr/>
            </a:pPr>
            <a:r>
              <a:rPr lang="en-US" sz="2000" b="1" dirty="0" smtClean="0">
                <a:latin typeface="Arial" pitchFamily="34" charset="0"/>
              </a:rPr>
              <a:t>Section 5</a:t>
            </a:r>
          </a:p>
          <a:p>
            <a:pPr>
              <a:spcBef>
                <a:spcPts val="1200"/>
              </a:spcBef>
              <a:defRPr/>
            </a:pPr>
            <a:r>
              <a:rPr lang="en-US" sz="2000" b="1" dirty="0" smtClean="0">
                <a:latin typeface="Arial" pitchFamily="34" charset="0"/>
              </a:rPr>
              <a:t>Section 6</a:t>
            </a:r>
          </a:p>
          <a:p>
            <a:pPr>
              <a:spcBef>
                <a:spcPts val="1200"/>
              </a:spcBef>
              <a:defRPr/>
            </a:pPr>
            <a:r>
              <a:rPr lang="en-US" sz="2000" b="1" dirty="0" smtClean="0">
                <a:latin typeface="Arial" pitchFamily="34" charset="0"/>
              </a:rPr>
              <a:t>Section 7</a:t>
            </a:r>
          </a:p>
          <a:p>
            <a:pPr>
              <a:spcBef>
                <a:spcPts val="1200"/>
              </a:spcBef>
              <a:defRPr/>
            </a:pPr>
            <a:r>
              <a:rPr lang="en-US" sz="2000" b="1" dirty="0" smtClean="0">
                <a:latin typeface="Arial" pitchFamily="34" charset="0"/>
              </a:rPr>
              <a:t>Section 8</a:t>
            </a:r>
          </a:p>
          <a:p>
            <a:pPr>
              <a:spcBef>
                <a:spcPts val="1200"/>
              </a:spcBef>
              <a:defRPr/>
            </a:pPr>
            <a:r>
              <a:rPr lang="en-US" sz="2000" b="1" dirty="0" smtClean="0">
                <a:latin typeface="Arial" pitchFamily="34" charset="0"/>
              </a:rPr>
              <a:t>Section 9</a:t>
            </a:r>
            <a:endParaRPr lang="en-US" sz="2000" b="1" dirty="0">
              <a:latin typeface="Arial" pitchFamily="34" charset="0"/>
            </a:endParaRPr>
          </a:p>
        </p:txBody>
      </p:sp>
      <p:sp>
        <p:nvSpPr>
          <p:cNvPr id="8" name="Rounded Rectangle 7"/>
          <p:cNvSpPr/>
          <p:nvPr/>
        </p:nvSpPr>
        <p:spPr>
          <a:xfrm>
            <a:off x="3676652" y="1790700"/>
            <a:ext cx="2647948" cy="876300"/>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76652" y="2505075"/>
            <a:ext cx="2647948" cy="666750"/>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657602" y="2971800"/>
            <a:ext cx="2647948" cy="800100"/>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657602" y="3657600"/>
            <a:ext cx="2647948" cy="800100"/>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657602" y="4343399"/>
            <a:ext cx="2647948" cy="1018647"/>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219826" y="2095500"/>
            <a:ext cx="2647948" cy="876300"/>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219826" y="2819400"/>
            <a:ext cx="2647948" cy="838200"/>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191251" y="3483386"/>
            <a:ext cx="2647948" cy="707614"/>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191251" y="4057650"/>
            <a:ext cx="2647948" cy="795072"/>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1547" y="1450741"/>
            <a:ext cx="5774118" cy="188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4662" y="1971506"/>
            <a:ext cx="5831003" cy="156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4663" y="2644369"/>
            <a:ext cx="5771884" cy="187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2351" y="3214770"/>
            <a:ext cx="5627690" cy="179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1548" y="3905672"/>
            <a:ext cx="5715000" cy="235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5127" y="1797785"/>
            <a:ext cx="5518945" cy="157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74652" y="2484425"/>
            <a:ext cx="5518945" cy="174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74652" y="3917027"/>
            <a:ext cx="5528469" cy="151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descr="Screen Clipping"/>
          <p:cNvPicPr/>
          <p:nvPr/>
        </p:nvPicPr>
        <p:blipFill rotWithShape="1">
          <a:blip r:embed="rId3" cstate="print">
            <a:extLst>
              <a:ext uri="{28A0092B-C50C-407E-A947-70E740481C1C}">
                <a14:useLocalDpi xmlns:a14="http://schemas.microsoft.com/office/drawing/2010/main" val="0"/>
              </a:ext>
            </a:extLst>
          </a:blip>
          <a:srcRect l="49079" t="68821" b="21029"/>
          <a:stretch/>
        </p:blipFill>
        <p:spPr bwMode="auto">
          <a:xfrm>
            <a:off x="3574652" y="3171825"/>
            <a:ext cx="5459166" cy="137710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300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4"/>
                                        </p:tgtEl>
                                        <p:attrNameLst>
                                          <p:attrName>ppt_w</p:attrName>
                                        </p:attrNameLst>
                                      </p:cBhvr>
                                      <p:tavLst>
                                        <p:tav tm="0">
                                          <p:val>
                                            <p:strVal val="ppt_w"/>
                                          </p:val>
                                        </p:tav>
                                        <p:tav tm="100000">
                                          <p:val>
                                            <p:fltVal val="0"/>
                                          </p:val>
                                        </p:tav>
                                      </p:tavLst>
                                    </p:anim>
                                    <p:anim calcmode="lin" valueType="num">
                                      <p:cBhvr>
                                        <p:cTn id="21" dur="500"/>
                                        <p:tgtEl>
                                          <p:spTgt spid="4"/>
                                        </p:tgtEl>
                                        <p:attrNameLst>
                                          <p:attrName>ppt_h</p:attrName>
                                        </p:attrNameLst>
                                      </p:cBhvr>
                                      <p:tavLst>
                                        <p:tav tm="0">
                                          <p:val>
                                            <p:strVal val="ppt_h"/>
                                          </p:val>
                                        </p:tav>
                                        <p:tav tm="100000">
                                          <p:val>
                                            <p:fltVal val="0"/>
                                          </p:val>
                                        </p:tav>
                                      </p:tavLst>
                                    </p:anim>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 calcmode="lin" valueType="num">
                                      <p:cBhvr>
                                        <p:cTn id="37" dur="500" fill="hold"/>
                                        <p:tgtEl>
                                          <p:spTgt spid="2051"/>
                                        </p:tgtEl>
                                        <p:attrNameLst>
                                          <p:attrName>ppt_w</p:attrName>
                                        </p:attrNameLst>
                                      </p:cBhvr>
                                      <p:tavLst>
                                        <p:tav tm="0">
                                          <p:val>
                                            <p:fltVal val="0"/>
                                          </p:val>
                                        </p:tav>
                                        <p:tav tm="100000">
                                          <p:val>
                                            <p:strVal val="#ppt_w"/>
                                          </p:val>
                                        </p:tav>
                                      </p:tavLst>
                                    </p:anim>
                                    <p:anim calcmode="lin" valueType="num">
                                      <p:cBhvr>
                                        <p:cTn id="38" dur="500" fill="hold"/>
                                        <p:tgtEl>
                                          <p:spTgt spid="2051"/>
                                        </p:tgtEl>
                                        <p:attrNameLst>
                                          <p:attrName>ppt_h</p:attrName>
                                        </p:attrNameLst>
                                      </p:cBhvr>
                                      <p:tavLst>
                                        <p:tav tm="0">
                                          <p:val>
                                            <p:fltVal val="0"/>
                                          </p:val>
                                        </p:tav>
                                        <p:tav tm="100000">
                                          <p:val>
                                            <p:strVal val="#ppt_h"/>
                                          </p:val>
                                        </p:tav>
                                      </p:tavLst>
                                    </p:anim>
                                    <p:animEffect transition="in" filter="fade">
                                      <p:cBhvr>
                                        <p:cTn id="39" dur="500"/>
                                        <p:tgtEl>
                                          <p:spTgt spid="205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051"/>
                                        </p:tgtEl>
                                        <p:attrNameLst>
                                          <p:attrName>ppt_w</p:attrName>
                                        </p:attrNameLst>
                                      </p:cBhvr>
                                      <p:tavLst>
                                        <p:tav tm="0">
                                          <p:val>
                                            <p:strVal val="ppt_w"/>
                                          </p:val>
                                        </p:tav>
                                        <p:tav tm="100000">
                                          <p:val>
                                            <p:fltVal val="0"/>
                                          </p:val>
                                        </p:tav>
                                      </p:tavLst>
                                    </p:anim>
                                    <p:anim calcmode="lin" valueType="num">
                                      <p:cBhvr>
                                        <p:cTn id="44" dur="500"/>
                                        <p:tgtEl>
                                          <p:spTgt spid="2051"/>
                                        </p:tgtEl>
                                        <p:attrNameLst>
                                          <p:attrName>ppt_h</p:attrName>
                                        </p:attrNameLst>
                                      </p:cBhvr>
                                      <p:tavLst>
                                        <p:tav tm="0">
                                          <p:val>
                                            <p:strVal val="ppt_h"/>
                                          </p:val>
                                        </p:tav>
                                        <p:tav tm="100000">
                                          <p:val>
                                            <p:fltVal val="0"/>
                                          </p:val>
                                        </p:tav>
                                      </p:tavLst>
                                    </p:anim>
                                    <p:animEffect transition="out" filter="fade">
                                      <p:cBhvr>
                                        <p:cTn id="45" dur="500"/>
                                        <p:tgtEl>
                                          <p:spTgt spid="2051"/>
                                        </p:tgtEl>
                                      </p:cBhvr>
                                    </p:animEffect>
                                    <p:set>
                                      <p:cBhvr>
                                        <p:cTn id="46" dur="1" fill="hold">
                                          <p:stCondLst>
                                            <p:cond delay="499"/>
                                          </p:stCondLst>
                                        </p:cTn>
                                        <p:tgtEl>
                                          <p:spTgt spid="205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052"/>
                                        </p:tgtEl>
                                        <p:attrNameLst>
                                          <p:attrName>style.visibility</p:attrName>
                                        </p:attrNameLst>
                                      </p:cBhvr>
                                      <p:to>
                                        <p:strVal val="visible"/>
                                      </p:to>
                                    </p:set>
                                    <p:anim calcmode="lin" valueType="num">
                                      <p:cBhvr>
                                        <p:cTn id="60" dur="500" fill="hold"/>
                                        <p:tgtEl>
                                          <p:spTgt spid="2052"/>
                                        </p:tgtEl>
                                        <p:attrNameLst>
                                          <p:attrName>ppt_w</p:attrName>
                                        </p:attrNameLst>
                                      </p:cBhvr>
                                      <p:tavLst>
                                        <p:tav tm="0">
                                          <p:val>
                                            <p:fltVal val="0"/>
                                          </p:val>
                                        </p:tav>
                                        <p:tav tm="100000">
                                          <p:val>
                                            <p:strVal val="#ppt_w"/>
                                          </p:val>
                                        </p:tav>
                                      </p:tavLst>
                                    </p:anim>
                                    <p:anim calcmode="lin" valueType="num">
                                      <p:cBhvr>
                                        <p:cTn id="61" dur="500" fill="hold"/>
                                        <p:tgtEl>
                                          <p:spTgt spid="2052"/>
                                        </p:tgtEl>
                                        <p:attrNameLst>
                                          <p:attrName>ppt_h</p:attrName>
                                        </p:attrNameLst>
                                      </p:cBhvr>
                                      <p:tavLst>
                                        <p:tav tm="0">
                                          <p:val>
                                            <p:fltVal val="0"/>
                                          </p:val>
                                        </p:tav>
                                        <p:tav tm="100000">
                                          <p:val>
                                            <p:strVal val="#ppt_h"/>
                                          </p:val>
                                        </p:tav>
                                      </p:tavLst>
                                    </p:anim>
                                    <p:animEffect transition="in" filter="fade">
                                      <p:cBhvr>
                                        <p:cTn id="62" dur="500"/>
                                        <p:tgtEl>
                                          <p:spTgt spid="205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2052"/>
                                        </p:tgtEl>
                                        <p:attrNameLst>
                                          <p:attrName>ppt_w</p:attrName>
                                        </p:attrNameLst>
                                      </p:cBhvr>
                                      <p:tavLst>
                                        <p:tav tm="0">
                                          <p:val>
                                            <p:strVal val="ppt_w"/>
                                          </p:val>
                                        </p:tav>
                                        <p:tav tm="100000">
                                          <p:val>
                                            <p:fltVal val="0"/>
                                          </p:val>
                                        </p:tav>
                                      </p:tavLst>
                                    </p:anim>
                                    <p:anim calcmode="lin" valueType="num">
                                      <p:cBhvr>
                                        <p:cTn id="67" dur="500"/>
                                        <p:tgtEl>
                                          <p:spTgt spid="2052"/>
                                        </p:tgtEl>
                                        <p:attrNameLst>
                                          <p:attrName>ppt_h</p:attrName>
                                        </p:attrNameLst>
                                      </p:cBhvr>
                                      <p:tavLst>
                                        <p:tav tm="0">
                                          <p:val>
                                            <p:strVal val="ppt_h"/>
                                          </p:val>
                                        </p:tav>
                                        <p:tav tm="100000">
                                          <p:val>
                                            <p:fltVal val="0"/>
                                          </p:val>
                                        </p:tav>
                                      </p:tavLst>
                                    </p:anim>
                                    <p:animEffect transition="out" filter="fade">
                                      <p:cBhvr>
                                        <p:cTn id="68" dur="500"/>
                                        <p:tgtEl>
                                          <p:spTgt spid="2052"/>
                                        </p:tgtEl>
                                      </p:cBhvr>
                                    </p:animEffect>
                                    <p:set>
                                      <p:cBhvr>
                                        <p:cTn id="69" dur="1" fill="hold">
                                          <p:stCondLst>
                                            <p:cond delay="499"/>
                                          </p:stCondLst>
                                        </p:cTn>
                                        <p:tgtEl>
                                          <p:spTgt spid="205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xEl>
                                              <p:pRg st="3" end="3"/>
                                            </p:txEl>
                                          </p:spTgt>
                                        </p:tgtEl>
                                        <p:attrNameLst>
                                          <p:attrName>style.visibility</p:attrName>
                                        </p:attrNameLst>
                                      </p:cBhvr>
                                      <p:to>
                                        <p:strVal val="visible"/>
                                      </p:to>
                                    </p:set>
                                  </p:childTnLst>
                                </p:cTn>
                              </p:par>
                              <p:par>
                                <p:cTn id="76" presetID="10"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2053"/>
                                        </p:tgtEl>
                                        <p:attrNameLst>
                                          <p:attrName>style.visibility</p:attrName>
                                        </p:attrNameLst>
                                      </p:cBhvr>
                                      <p:to>
                                        <p:strVal val="visible"/>
                                      </p:to>
                                    </p:set>
                                    <p:anim calcmode="lin" valueType="num">
                                      <p:cBhvr>
                                        <p:cTn id="83" dur="500" fill="hold"/>
                                        <p:tgtEl>
                                          <p:spTgt spid="2053"/>
                                        </p:tgtEl>
                                        <p:attrNameLst>
                                          <p:attrName>ppt_w</p:attrName>
                                        </p:attrNameLst>
                                      </p:cBhvr>
                                      <p:tavLst>
                                        <p:tav tm="0">
                                          <p:val>
                                            <p:fltVal val="0"/>
                                          </p:val>
                                        </p:tav>
                                        <p:tav tm="100000">
                                          <p:val>
                                            <p:strVal val="#ppt_w"/>
                                          </p:val>
                                        </p:tav>
                                      </p:tavLst>
                                    </p:anim>
                                    <p:anim calcmode="lin" valueType="num">
                                      <p:cBhvr>
                                        <p:cTn id="84" dur="500" fill="hold"/>
                                        <p:tgtEl>
                                          <p:spTgt spid="2053"/>
                                        </p:tgtEl>
                                        <p:attrNameLst>
                                          <p:attrName>ppt_h</p:attrName>
                                        </p:attrNameLst>
                                      </p:cBhvr>
                                      <p:tavLst>
                                        <p:tav tm="0">
                                          <p:val>
                                            <p:fltVal val="0"/>
                                          </p:val>
                                        </p:tav>
                                        <p:tav tm="100000">
                                          <p:val>
                                            <p:strVal val="#ppt_h"/>
                                          </p:val>
                                        </p:tav>
                                      </p:tavLst>
                                    </p:anim>
                                    <p:animEffect transition="in" filter="fade">
                                      <p:cBhvr>
                                        <p:cTn id="85" dur="500"/>
                                        <p:tgtEl>
                                          <p:spTgt spid="205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2053"/>
                                        </p:tgtEl>
                                        <p:attrNameLst>
                                          <p:attrName>ppt_w</p:attrName>
                                        </p:attrNameLst>
                                      </p:cBhvr>
                                      <p:tavLst>
                                        <p:tav tm="0">
                                          <p:val>
                                            <p:strVal val="ppt_w"/>
                                          </p:val>
                                        </p:tav>
                                        <p:tav tm="100000">
                                          <p:val>
                                            <p:fltVal val="0"/>
                                          </p:val>
                                        </p:tav>
                                      </p:tavLst>
                                    </p:anim>
                                    <p:anim calcmode="lin" valueType="num">
                                      <p:cBhvr>
                                        <p:cTn id="90" dur="500"/>
                                        <p:tgtEl>
                                          <p:spTgt spid="2053"/>
                                        </p:tgtEl>
                                        <p:attrNameLst>
                                          <p:attrName>ppt_h</p:attrName>
                                        </p:attrNameLst>
                                      </p:cBhvr>
                                      <p:tavLst>
                                        <p:tav tm="0">
                                          <p:val>
                                            <p:strVal val="ppt_h"/>
                                          </p:val>
                                        </p:tav>
                                        <p:tav tm="100000">
                                          <p:val>
                                            <p:fltVal val="0"/>
                                          </p:val>
                                        </p:tav>
                                      </p:tavLst>
                                    </p:anim>
                                    <p:animEffect transition="out" filter="fade">
                                      <p:cBhvr>
                                        <p:cTn id="91" dur="500"/>
                                        <p:tgtEl>
                                          <p:spTgt spid="2053"/>
                                        </p:tgtEl>
                                      </p:cBhvr>
                                    </p:animEffect>
                                    <p:set>
                                      <p:cBhvr>
                                        <p:cTn id="92" dur="1" fill="hold">
                                          <p:stCondLst>
                                            <p:cond delay="499"/>
                                          </p:stCondLst>
                                        </p:cTn>
                                        <p:tgtEl>
                                          <p:spTgt spid="2053"/>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
                                            <p:txEl>
                                              <p:pRg st="4" end="4"/>
                                            </p:txEl>
                                          </p:spTgt>
                                        </p:tgtEl>
                                        <p:attrNameLst>
                                          <p:attrName>style.visibility</p:attrName>
                                        </p:attrNameLst>
                                      </p:cBhvr>
                                      <p:to>
                                        <p:strVal val="visible"/>
                                      </p:to>
                                    </p:set>
                                  </p:childTnLst>
                                </p:cTn>
                              </p:par>
                              <p:par>
                                <p:cTn id="99" presetID="10" presetClass="entr" presetSubtype="0" fill="hold" grpId="0" nodeType="with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fade">
                                      <p:cBhvr>
                                        <p:cTn id="101" dur="500"/>
                                        <p:tgtEl>
                                          <p:spTgt spid="15"/>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2054"/>
                                        </p:tgtEl>
                                        <p:attrNameLst>
                                          <p:attrName>style.visibility</p:attrName>
                                        </p:attrNameLst>
                                      </p:cBhvr>
                                      <p:to>
                                        <p:strVal val="visible"/>
                                      </p:to>
                                    </p:set>
                                    <p:anim calcmode="lin" valueType="num">
                                      <p:cBhvr>
                                        <p:cTn id="106" dur="500" fill="hold"/>
                                        <p:tgtEl>
                                          <p:spTgt spid="2054"/>
                                        </p:tgtEl>
                                        <p:attrNameLst>
                                          <p:attrName>ppt_w</p:attrName>
                                        </p:attrNameLst>
                                      </p:cBhvr>
                                      <p:tavLst>
                                        <p:tav tm="0">
                                          <p:val>
                                            <p:fltVal val="0"/>
                                          </p:val>
                                        </p:tav>
                                        <p:tav tm="100000">
                                          <p:val>
                                            <p:strVal val="#ppt_w"/>
                                          </p:val>
                                        </p:tav>
                                      </p:tavLst>
                                    </p:anim>
                                    <p:anim calcmode="lin" valueType="num">
                                      <p:cBhvr>
                                        <p:cTn id="107" dur="500" fill="hold"/>
                                        <p:tgtEl>
                                          <p:spTgt spid="2054"/>
                                        </p:tgtEl>
                                        <p:attrNameLst>
                                          <p:attrName>ppt_h</p:attrName>
                                        </p:attrNameLst>
                                      </p:cBhvr>
                                      <p:tavLst>
                                        <p:tav tm="0">
                                          <p:val>
                                            <p:fltVal val="0"/>
                                          </p:val>
                                        </p:tav>
                                        <p:tav tm="100000">
                                          <p:val>
                                            <p:strVal val="#ppt_h"/>
                                          </p:val>
                                        </p:tav>
                                      </p:tavLst>
                                    </p:anim>
                                    <p:animEffect transition="in" filter="fade">
                                      <p:cBhvr>
                                        <p:cTn id="108" dur="500"/>
                                        <p:tgtEl>
                                          <p:spTgt spid="2054"/>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xit" presetSubtype="32" fill="hold" nodeType="clickEffect">
                                  <p:stCondLst>
                                    <p:cond delay="0"/>
                                  </p:stCondLst>
                                  <p:childTnLst>
                                    <p:anim calcmode="lin" valueType="num">
                                      <p:cBhvr>
                                        <p:cTn id="112" dur="500"/>
                                        <p:tgtEl>
                                          <p:spTgt spid="2054"/>
                                        </p:tgtEl>
                                        <p:attrNameLst>
                                          <p:attrName>ppt_w</p:attrName>
                                        </p:attrNameLst>
                                      </p:cBhvr>
                                      <p:tavLst>
                                        <p:tav tm="0">
                                          <p:val>
                                            <p:strVal val="ppt_w"/>
                                          </p:val>
                                        </p:tav>
                                        <p:tav tm="100000">
                                          <p:val>
                                            <p:fltVal val="0"/>
                                          </p:val>
                                        </p:tav>
                                      </p:tavLst>
                                    </p:anim>
                                    <p:anim calcmode="lin" valueType="num">
                                      <p:cBhvr>
                                        <p:cTn id="113" dur="500"/>
                                        <p:tgtEl>
                                          <p:spTgt spid="2054"/>
                                        </p:tgtEl>
                                        <p:attrNameLst>
                                          <p:attrName>ppt_h</p:attrName>
                                        </p:attrNameLst>
                                      </p:cBhvr>
                                      <p:tavLst>
                                        <p:tav tm="0">
                                          <p:val>
                                            <p:strVal val="ppt_h"/>
                                          </p:val>
                                        </p:tav>
                                        <p:tav tm="100000">
                                          <p:val>
                                            <p:fltVal val="0"/>
                                          </p:val>
                                        </p:tav>
                                      </p:tavLst>
                                    </p:anim>
                                    <p:animEffect transition="out" filter="fade">
                                      <p:cBhvr>
                                        <p:cTn id="114" dur="500"/>
                                        <p:tgtEl>
                                          <p:spTgt spid="2054"/>
                                        </p:tgtEl>
                                      </p:cBhvr>
                                    </p:animEffect>
                                    <p:set>
                                      <p:cBhvr>
                                        <p:cTn id="115" dur="1" fill="hold">
                                          <p:stCondLst>
                                            <p:cond delay="499"/>
                                          </p:stCondLst>
                                        </p:cTn>
                                        <p:tgtEl>
                                          <p:spTgt spid="2054"/>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15"/>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3">
                                            <p:txEl>
                                              <p:pRg st="5" end="5"/>
                                            </p:txEl>
                                          </p:spTgt>
                                        </p:tgtEl>
                                        <p:attrNameLst>
                                          <p:attrName>style.visibility</p:attrName>
                                        </p:attrNameLst>
                                      </p:cBhvr>
                                      <p:to>
                                        <p:strVal val="visible"/>
                                      </p:to>
                                    </p:set>
                                  </p:childTnLst>
                                </p:cTn>
                              </p:par>
                              <p:par>
                                <p:cTn id="122" presetID="10" presetClass="entr" presetSubtype="0" fill="hold" grpId="0" nodeType="withEffect">
                                  <p:stCondLst>
                                    <p:cond delay="0"/>
                                  </p:stCondLst>
                                  <p:childTnLst>
                                    <p:set>
                                      <p:cBhvr>
                                        <p:cTn id="123" dur="1" fill="hold">
                                          <p:stCondLst>
                                            <p:cond delay="0"/>
                                          </p:stCondLst>
                                        </p:cTn>
                                        <p:tgtEl>
                                          <p:spTgt spid="16"/>
                                        </p:tgtEl>
                                        <p:attrNameLst>
                                          <p:attrName>style.visibility</p:attrName>
                                        </p:attrNameLst>
                                      </p:cBhvr>
                                      <p:to>
                                        <p:strVal val="visible"/>
                                      </p:to>
                                    </p:set>
                                    <p:animEffect transition="in" filter="fade">
                                      <p:cBhvr>
                                        <p:cTn id="124" dur="500"/>
                                        <p:tgtEl>
                                          <p:spTgt spid="16"/>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2055"/>
                                        </p:tgtEl>
                                        <p:attrNameLst>
                                          <p:attrName>style.visibility</p:attrName>
                                        </p:attrNameLst>
                                      </p:cBhvr>
                                      <p:to>
                                        <p:strVal val="visible"/>
                                      </p:to>
                                    </p:set>
                                    <p:anim calcmode="lin" valueType="num">
                                      <p:cBhvr>
                                        <p:cTn id="129" dur="500" fill="hold"/>
                                        <p:tgtEl>
                                          <p:spTgt spid="2055"/>
                                        </p:tgtEl>
                                        <p:attrNameLst>
                                          <p:attrName>ppt_w</p:attrName>
                                        </p:attrNameLst>
                                      </p:cBhvr>
                                      <p:tavLst>
                                        <p:tav tm="0">
                                          <p:val>
                                            <p:fltVal val="0"/>
                                          </p:val>
                                        </p:tav>
                                        <p:tav tm="100000">
                                          <p:val>
                                            <p:strVal val="#ppt_w"/>
                                          </p:val>
                                        </p:tav>
                                      </p:tavLst>
                                    </p:anim>
                                    <p:anim calcmode="lin" valueType="num">
                                      <p:cBhvr>
                                        <p:cTn id="130" dur="500" fill="hold"/>
                                        <p:tgtEl>
                                          <p:spTgt spid="2055"/>
                                        </p:tgtEl>
                                        <p:attrNameLst>
                                          <p:attrName>ppt_h</p:attrName>
                                        </p:attrNameLst>
                                      </p:cBhvr>
                                      <p:tavLst>
                                        <p:tav tm="0">
                                          <p:val>
                                            <p:fltVal val="0"/>
                                          </p:val>
                                        </p:tav>
                                        <p:tav tm="100000">
                                          <p:val>
                                            <p:strVal val="#ppt_h"/>
                                          </p:val>
                                        </p:tav>
                                      </p:tavLst>
                                    </p:anim>
                                    <p:animEffect transition="in" filter="fade">
                                      <p:cBhvr>
                                        <p:cTn id="131" dur="500"/>
                                        <p:tgtEl>
                                          <p:spTgt spid="2055"/>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nodeType="clickEffect">
                                  <p:stCondLst>
                                    <p:cond delay="0"/>
                                  </p:stCondLst>
                                  <p:childTnLst>
                                    <p:anim calcmode="lin" valueType="num">
                                      <p:cBhvr>
                                        <p:cTn id="135" dur="500"/>
                                        <p:tgtEl>
                                          <p:spTgt spid="2055"/>
                                        </p:tgtEl>
                                        <p:attrNameLst>
                                          <p:attrName>ppt_w</p:attrName>
                                        </p:attrNameLst>
                                      </p:cBhvr>
                                      <p:tavLst>
                                        <p:tav tm="0">
                                          <p:val>
                                            <p:strVal val="ppt_w"/>
                                          </p:val>
                                        </p:tav>
                                        <p:tav tm="100000">
                                          <p:val>
                                            <p:fltVal val="0"/>
                                          </p:val>
                                        </p:tav>
                                      </p:tavLst>
                                    </p:anim>
                                    <p:anim calcmode="lin" valueType="num">
                                      <p:cBhvr>
                                        <p:cTn id="136" dur="500"/>
                                        <p:tgtEl>
                                          <p:spTgt spid="2055"/>
                                        </p:tgtEl>
                                        <p:attrNameLst>
                                          <p:attrName>ppt_h</p:attrName>
                                        </p:attrNameLst>
                                      </p:cBhvr>
                                      <p:tavLst>
                                        <p:tav tm="0">
                                          <p:val>
                                            <p:strVal val="ppt_h"/>
                                          </p:val>
                                        </p:tav>
                                        <p:tav tm="100000">
                                          <p:val>
                                            <p:fltVal val="0"/>
                                          </p:val>
                                        </p:tav>
                                      </p:tavLst>
                                    </p:anim>
                                    <p:animEffect transition="out" filter="fade">
                                      <p:cBhvr>
                                        <p:cTn id="137" dur="500"/>
                                        <p:tgtEl>
                                          <p:spTgt spid="2055"/>
                                        </p:tgtEl>
                                      </p:cBhvr>
                                    </p:animEffect>
                                    <p:set>
                                      <p:cBhvr>
                                        <p:cTn id="138" dur="1" fill="hold">
                                          <p:stCondLst>
                                            <p:cond delay="499"/>
                                          </p:stCondLst>
                                        </p:cTn>
                                        <p:tgtEl>
                                          <p:spTgt spid="2055"/>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16"/>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3">
                                            <p:txEl>
                                              <p:pRg st="6" end="6"/>
                                            </p:txEl>
                                          </p:spTgt>
                                        </p:tgtEl>
                                        <p:attrNameLst>
                                          <p:attrName>style.visibility</p:attrName>
                                        </p:attrNameLst>
                                      </p:cBhvr>
                                      <p:to>
                                        <p:strVal val="visible"/>
                                      </p:to>
                                    </p:set>
                                  </p:childTnLst>
                                </p:cTn>
                              </p:par>
                              <p:par>
                                <p:cTn id="145" presetID="10" presetClass="entr" presetSubtype="0" fill="hold" grpId="0" nodeType="withEffect">
                                  <p:stCondLst>
                                    <p:cond delay="0"/>
                                  </p:stCondLst>
                                  <p:childTnLst>
                                    <p:set>
                                      <p:cBhvr>
                                        <p:cTn id="146" dur="1" fill="hold">
                                          <p:stCondLst>
                                            <p:cond delay="0"/>
                                          </p:stCondLst>
                                        </p:cTn>
                                        <p:tgtEl>
                                          <p:spTgt spid="17"/>
                                        </p:tgtEl>
                                        <p:attrNameLst>
                                          <p:attrName>style.visibility</p:attrName>
                                        </p:attrNameLst>
                                      </p:cBhvr>
                                      <p:to>
                                        <p:strVal val="visible"/>
                                      </p:to>
                                    </p:set>
                                    <p:animEffect transition="in" filter="fade">
                                      <p:cBhvr>
                                        <p:cTn id="147" dur="500"/>
                                        <p:tgtEl>
                                          <p:spTgt spid="17"/>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ntr" presetSubtype="16" fill="hold" nodeType="clickEffect">
                                  <p:stCondLst>
                                    <p:cond delay="0"/>
                                  </p:stCondLst>
                                  <p:childTnLst>
                                    <p:set>
                                      <p:cBhvr>
                                        <p:cTn id="151" dur="1" fill="hold">
                                          <p:stCondLst>
                                            <p:cond delay="0"/>
                                          </p:stCondLst>
                                        </p:cTn>
                                        <p:tgtEl>
                                          <p:spTgt spid="2056"/>
                                        </p:tgtEl>
                                        <p:attrNameLst>
                                          <p:attrName>style.visibility</p:attrName>
                                        </p:attrNameLst>
                                      </p:cBhvr>
                                      <p:to>
                                        <p:strVal val="visible"/>
                                      </p:to>
                                    </p:set>
                                    <p:anim calcmode="lin" valueType="num">
                                      <p:cBhvr>
                                        <p:cTn id="152" dur="500" fill="hold"/>
                                        <p:tgtEl>
                                          <p:spTgt spid="2056"/>
                                        </p:tgtEl>
                                        <p:attrNameLst>
                                          <p:attrName>ppt_w</p:attrName>
                                        </p:attrNameLst>
                                      </p:cBhvr>
                                      <p:tavLst>
                                        <p:tav tm="0">
                                          <p:val>
                                            <p:fltVal val="0"/>
                                          </p:val>
                                        </p:tav>
                                        <p:tav tm="100000">
                                          <p:val>
                                            <p:strVal val="#ppt_w"/>
                                          </p:val>
                                        </p:tav>
                                      </p:tavLst>
                                    </p:anim>
                                    <p:anim calcmode="lin" valueType="num">
                                      <p:cBhvr>
                                        <p:cTn id="153" dur="500" fill="hold"/>
                                        <p:tgtEl>
                                          <p:spTgt spid="2056"/>
                                        </p:tgtEl>
                                        <p:attrNameLst>
                                          <p:attrName>ppt_h</p:attrName>
                                        </p:attrNameLst>
                                      </p:cBhvr>
                                      <p:tavLst>
                                        <p:tav tm="0">
                                          <p:val>
                                            <p:fltVal val="0"/>
                                          </p:val>
                                        </p:tav>
                                        <p:tav tm="100000">
                                          <p:val>
                                            <p:strVal val="#ppt_h"/>
                                          </p:val>
                                        </p:tav>
                                      </p:tavLst>
                                    </p:anim>
                                    <p:animEffect transition="in" filter="fade">
                                      <p:cBhvr>
                                        <p:cTn id="154" dur="500"/>
                                        <p:tgtEl>
                                          <p:spTgt spid="2056"/>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xit" presetSubtype="32" fill="hold" nodeType="clickEffect">
                                  <p:stCondLst>
                                    <p:cond delay="0"/>
                                  </p:stCondLst>
                                  <p:childTnLst>
                                    <p:anim calcmode="lin" valueType="num">
                                      <p:cBhvr>
                                        <p:cTn id="158" dur="500"/>
                                        <p:tgtEl>
                                          <p:spTgt spid="2056"/>
                                        </p:tgtEl>
                                        <p:attrNameLst>
                                          <p:attrName>ppt_w</p:attrName>
                                        </p:attrNameLst>
                                      </p:cBhvr>
                                      <p:tavLst>
                                        <p:tav tm="0">
                                          <p:val>
                                            <p:strVal val="ppt_w"/>
                                          </p:val>
                                        </p:tav>
                                        <p:tav tm="100000">
                                          <p:val>
                                            <p:fltVal val="0"/>
                                          </p:val>
                                        </p:tav>
                                      </p:tavLst>
                                    </p:anim>
                                    <p:anim calcmode="lin" valueType="num">
                                      <p:cBhvr>
                                        <p:cTn id="159" dur="500"/>
                                        <p:tgtEl>
                                          <p:spTgt spid="2056"/>
                                        </p:tgtEl>
                                        <p:attrNameLst>
                                          <p:attrName>ppt_h</p:attrName>
                                        </p:attrNameLst>
                                      </p:cBhvr>
                                      <p:tavLst>
                                        <p:tav tm="0">
                                          <p:val>
                                            <p:strVal val="ppt_h"/>
                                          </p:val>
                                        </p:tav>
                                        <p:tav tm="100000">
                                          <p:val>
                                            <p:fltVal val="0"/>
                                          </p:val>
                                        </p:tav>
                                      </p:tavLst>
                                    </p:anim>
                                    <p:animEffect transition="out" filter="fade">
                                      <p:cBhvr>
                                        <p:cTn id="160" dur="500"/>
                                        <p:tgtEl>
                                          <p:spTgt spid="2056"/>
                                        </p:tgtEl>
                                      </p:cBhvr>
                                    </p:animEffect>
                                    <p:set>
                                      <p:cBhvr>
                                        <p:cTn id="161" dur="1" fill="hold">
                                          <p:stCondLst>
                                            <p:cond delay="499"/>
                                          </p:stCondLst>
                                        </p:cTn>
                                        <p:tgtEl>
                                          <p:spTgt spid="2056"/>
                                        </p:tgtEl>
                                        <p:attrNameLst>
                                          <p:attrName>style.visibility</p:attrName>
                                        </p:attrNameLst>
                                      </p:cBhvr>
                                      <p:to>
                                        <p:strVal val="hidden"/>
                                      </p:to>
                                    </p:set>
                                  </p:childTnLst>
                                </p:cTn>
                              </p:par>
                              <p:par>
                                <p:cTn id="162" presetID="1" presetClass="exit" presetSubtype="0" fill="hold" grpId="1" nodeType="withEffect">
                                  <p:stCondLst>
                                    <p:cond delay="0"/>
                                  </p:stCondLst>
                                  <p:childTnLst>
                                    <p:set>
                                      <p:cBhvr>
                                        <p:cTn id="163" dur="1" fill="hold">
                                          <p:stCondLst>
                                            <p:cond delay="0"/>
                                          </p:stCondLst>
                                        </p:cTn>
                                        <p:tgtEl>
                                          <p:spTgt spid="17"/>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3">
                                            <p:txEl>
                                              <p:pRg st="7" end="7"/>
                                            </p:txEl>
                                          </p:spTgt>
                                        </p:tgtEl>
                                        <p:attrNameLst>
                                          <p:attrName>style.visibility</p:attrName>
                                        </p:attrNameLst>
                                      </p:cBhvr>
                                      <p:to>
                                        <p:strVal val="visible"/>
                                      </p:to>
                                    </p:set>
                                  </p:childTnLst>
                                </p:cTn>
                              </p:par>
                              <p:par>
                                <p:cTn id="168" presetID="10" presetClass="entr" presetSubtype="0" fill="hold" grpId="0" nodeType="withEffect">
                                  <p:stCondLst>
                                    <p:cond delay="0"/>
                                  </p:stCondLst>
                                  <p:childTnLst>
                                    <p:set>
                                      <p:cBhvr>
                                        <p:cTn id="169" dur="1" fill="hold">
                                          <p:stCondLst>
                                            <p:cond delay="0"/>
                                          </p:stCondLst>
                                        </p:cTn>
                                        <p:tgtEl>
                                          <p:spTgt spid="18"/>
                                        </p:tgtEl>
                                        <p:attrNameLst>
                                          <p:attrName>style.visibility</p:attrName>
                                        </p:attrNameLst>
                                      </p:cBhvr>
                                      <p:to>
                                        <p:strVal val="visible"/>
                                      </p:to>
                                    </p:set>
                                    <p:animEffect transition="in" filter="fade">
                                      <p:cBhvr>
                                        <p:cTn id="170" dur="500"/>
                                        <p:tgtEl>
                                          <p:spTgt spid="18"/>
                                        </p:tgtEl>
                                      </p:cBhvr>
                                    </p:animEffec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nodeType="clickEffect">
                                  <p:stCondLst>
                                    <p:cond delay="0"/>
                                  </p:stCondLst>
                                  <p:childTnLst>
                                    <p:set>
                                      <p:cBhvr>
                                        <p:cTn id="174" dur="1" fill="hold">
                                          <p:stCondLst>
                                            <p:cond delay="0"/>
                                          </p:stCondLst>
                                        </p:cTn>
                                        <p:tgtEl>
                                          <p:spTgt spid="28"/>
                                        </p:tgtEl>
                                        <p:attrNameLst>
                                          <p:attrName>style.visibility</p:attrName>
                                        </p:attrNameLst>
                                      </p:cBhvr>
                                      <p:to>
                                        <p:strVal val="visible"/>
                                      </p:to>
                                    </p:set>
                                    <p:anim calcmode="lin" valueType="num">
                                      <p:cBhvr>
                                        <p:cTn id="175" dur="500" fill="hold"/>
                                        <p:tgtEl>
                                          <p:spTgt spid="28"/>
                                        </p:tgtEl>
                                        <p:attrNameLst>
                                          <p:attrName>ppt_w</p:attrName>
                                        </p:attrNameLst>
                                      </p:cBhvr>
                                      <p:tavLst>
                                        <p:tav tm="0">
                                          <p:val>
                                            <p:fltVal val="0"/>
                                          </p:val>
                                        </p:tav>
                                        <p:tav tm="100000">
                                          <p:val>
                                            <p:strVal val="#ppt_w"/>
                                          </p:val>
                                        </p:tav>
                                      </p:tavLst>
                                    </p:anim>
                                    <p:anim calcmode="lin" valueType="num">
                                      <p:cBhvr>
                                        <p:cTn id="176" dur="500" fill="hold"/>
                                        <p:tgtEl>
                                          <p:spTgt spid="28"/>
                                        </p:tgtEl>
                                        <p:attrNameLst>
                                          <p:attrName>ppt_h</p:attrName>
                                        </p:attrNameLst>
                                      </p:cBhvr>
                                      <p:tavLst>
                                        <p:tav tm="0">
                                          <p:val>
                                            <p:fltVal val="0"/>
                                          </p:val>
                                        </p:tav>
                                        <p:tav tm="100000">
                                          <p:val>
                                            <p:strVal val="#ppt_h"/>
                                          </p:val>
                                        </p:tav>
                                      </p:tavLst>
                                    </p:anim>
                                    <p:animEffect transition="in" filter="fade">
                                      <p:cBhvr>
                                        <p:cTn id="177" dur="500"/>
                                        <p:tgtEl>
                                          <p:spTgt spid="28"/>
                                        </p:tgtEl>
                                      </p:cBhvr>
                                    </p:animEffect>
                                  </p:childTnLst>
                                </p:cTn>
                              </p:par>
                            </p:childTnLst>
                          </p:cTn>
                        </p:par>
                      </p:childTnLst>
                    </p:cTn>
                  </p:par>
                  <p:par>
                    <p:cTn id="178" fill="hold">
                      <p:stCondLst>
                        <p:cond delay="indefinite"/>
                      </p:stCondLst>
                      <p:childTnLst>
                        <p:par>
                          <p:cTn id="179" fill="hold">
                            <p:stCondLst>
                              <p:cond delay="0"/>
                            </p:stCondLst>
                            <p:childTnLst>
                              <p:par>
                                <p:cTn id="180" presetID="53" presetClass="exit" presetSubtype="32" fill="hold" nodeType="clickEffect">
                                  <p:stCondLst>
                                    <p:cond delay="0"/>
                                  </p:stCondLst>
                                  <p:childTnLst>
                                    <p:anim calcmode="lin" valueType="num">
                                      <p:cBhvr>
                                        <p:cTn id="181" dur="500"/>
                                        <p:tgtEl>
                                          <p:spTgt spid="28"/>
                                        </p:tgtEl>
                                        <p:attrNameLst>
                                          <p:attrName>ppt_w</p:attrName>
                                        </p:attrNameLst>
                                      </p:cBhvr>
                                      <p:tavLst>
                                        <p:tav tm="0">
                                          <p:val>
                                            <p:strVal val="ppt_w"/>
                                          </p:val>
                                        </p:tav>
                                        <p:tav tm="100000">
                                          <p:val>
                                            <p:fltVal val="0"/>
                                          </p:val>
                                        </p:tav>
                                      </p:tavLst>
                                    </p:anim>
                                    <p:anim calcmode="lin" valueType="num">
                                      <p:cBhvr>
                                        <p:cTn id="182" dur="500"/>
                                        <p:tgtEl>
                                          <p:spTgt spid="28"/>
                                        </p:tgtEl>
                                        <p:attrNameLst>
                                          <p:attrName>ppt_h</p:attrName>
                                        </p:attrNameLst>
                                      </p:cBhvr>
                                      <p:tavLst>
                                        <p:tav tm="0">
                                          <p:val>
                                            <p:strVal val="ppt_h"/>
                                          </p:val>
                                        </p:tav>
                                        <p:tav tm="100000">
                                          <p:val>
                                            <p:fltVal val="0"/>
                                          </p:val>
                                        </p:tav>
                                      </p:tavLst>
                                    </p:anim>
                                    <p:animEffect transition="out" filter="fade">
                                      <p:cBhvr>
                                        <p:cTn id="183" dur="500"/>
                                        <p:tgtEl>
                                          <p:spTgt spid="28"/>
                                        </p:tgtEl>
                                      </p:cBhvr>
                                    </p:animEffect>
                                    <p:set>
                                      <p:cBhvr>
                                        <p:cTn id="184" dur="1" fill="hold">
                                          <p:stCondLst>
                                            <p:cond delay="499"/>
                                          </p:stCondLst>
                                        </p:cTn>
                                        <p:tgtEl>
                                          <p:spTgt spid="28"/>
                                        </p:tgtEl>
                                        <p:attrNameLst>
                                          <p:attrName>style.visibility</p:attrName>
                                        </p:attrNameLst>
                                      </p:cBhvr>
                                      <p:to>
                                        <p:strVal val="hidden"/>
                                      </p:to>
                                    </p:set>
                                  </p:childTnLst>
                                </p:cTn>
                              </p:par>
                              <p:par>
                                <p:cTn id="185" presetID="1" presetClass="exit" presetSubtype="0" fill="hold" grpId="1" nodeType="withEffect">
                                  <p:stCondLst>
                                    <p:cond delay="0"/>
                                  </p:stCondLst>
                                  <p:childTnLst>
                                    <p:set>
                                      <p:cBhvr>
                                        <p:cTn id="186" dur="1" fill="hold">
                                          <p:stCondLst>
                                            <p:cond delay="0"/>
                                          </p:stCondLst>
                                        </p:cTn>
                                        <p:tgtEl>
                                          <p:spTgt spid="18"/>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3">
                                            <p:txEl>
                                              <p:pRg st="8" end="8"/>
                                            </p:txEl>
                                          </p:spTgt>
                                        </p:tgtEl>
                                        <p:attrNameLst>
                                          <p:attrName>style.visibility</p:attrName>
                                        </p:attrNameLst>
                                      </p:cBhvr>
                                      <p:to>
                                        <p:strVal val="visible"/>
                                      </p:to>
                                    </p:set>
                                  </p:childTnLst>
                                </p:cTn>
                              </p:par>
                              <p:par>
                                <p:cTn id="191" presetID="10" presetClass="entr" presetSubtype="0" fill="hold" grpId="0" nodeType="withEffect">
                                  <p:stCondLst>
                                    <p:cond delay="0"/>
                                  </p:stCondLst>
                                  <p:childTnLst>
                                    <p:set>
                                      <p:cBhvr>
                                        <p:cTn id="192" dur="1" fill="hold">
                                          <p:stCondLst>
                                            <p:cond delay="0"/>
                                          </p:stCondLst>
                                        </p:cTn>
                                        <p:tgtEl>
                                          <p:spTgt spid="19"/>
                                        </p:tgtEl>
                                        <p:attrNameLst>
                                          <p:attrName>style.visibility</p:attrName>
                                        </p:attrNameLst>
                                      </p:cBhvr>
                                      <p:to>
                                        <p:strVal val="visible"/>
                                      </p:to>
                                    </p:set>
                                    <p:animEffect transition="in" filter="fade">
                                      <p:cBhvr>
                                        <p:cTn id="193" dur="500"/>
                                        <p:tgtEl>
                                          <p:spTgt spid="19"/>
                                        </p:tgtEl>
                                      </p:cBhvr>
                                    </p:animEffec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nodeType="clickEffect">
                                  <p:stCondLst>
                                    <p:cond delay="0"/>
                                  </p:stCondLst>
                                  <p:childTnLst>
                                    <p:set>
                                      <p:cBhvr>
                                        <p:cTn id="197" dur="1" fill="hold">
                                          <p:stCondLst>
                                            <p:cond delay="0"/>
                                          </p:stCondLst>
                                        </p:cTn>
                                        <p:tgtEl>
                                          <p:spTgt spid="2058"/>
                                        </p:tgtEl>
                                        <p:attrNameLst>
                                          <p:attrName>style.visibility</p:attrName>
                                        </p:attrNameLst>
                                      </p:cBhvr>
                                      <p:to>
                                        <p:strVal val="visible"/>
                                      </p:to>
                                    </p:set>
                                    <p:anim calcmode="lin" valueType="num">
                                      <p:cBhvr>
                                        <p:cTn id="198" dur="500" fill="hold"/>
                                        <p:tgtEl>
                                          <p:spTgt spid="2058"/>
                                        </p:tgtEl>
                                        <p:attrNameLst>
                                          <p:attrName>ppt_w</p:attrName>
                                        </p:attrNameLst>
                                      </p:cBhvr>
                                      <p:tavLst>
                                        <p:tav tm="0">
                                          <p:val>
                                            <p:fltVal val="0"/>
                                          </p:val>
                                        </p:tav>
                                        <p:tav tm="100000">
                                          <p:val>
                                            <p:strVal val="#ppt_w"/>
                                          </p:val>
                                        </p:tav>
                                      </p:tavLst>
                                    </p:anim>
                                    <p:anim calcmode="lin" valueType="num">
                                      <p:cBhvr>
                                        <p:cTn id="199" dur="500" fill="hold"/>
                                        <p:tgtEl>
                                          <p:spTgt spid="2058"/>
                                        </p:tgtEl>
                                        <p:attrNameLst>
                                          <p:attrName>ppt_h</p:attrName>
                                        </p:attrNameLst>
                                      </p:cBhvr>
                                      <p:tavLst>
                                        <p:tav tm="0">
                                          <p:val>
                                            <p:fltVal val="0"/>
                                          </p:val>
                                        </p:tav>
                                        <p:tav tm="100000">
                                          <p:val>
                                            <p:strVal val="#ppt_h"/>
                                          </p:val>
                                        </p:tav>
                                      </p:tavLst>
                                    </p:anim>
                                    <p:animEffect transition="in" filter="fade">
                                      <p:cBhvr>
                                        <p:cTn id="200" dur="500"/>
                                        <p:tgtEl>
                                          <p:spTgt spid="2058"/>
                                        </p:tgtEl>
                                      </p:cBhvr>
                                    </p:animEffect>
                                  </p:childTnLst>
                                </p:cTn>
                              </p:par>
                            </p:childTnLst>
                          </p:cTn>
                        </p:par>
                      </p:childTnLst>
                    </p:cTn>
                  </p:par>
                  <p:par>
                    <p:cTn id="201" fill="hold">
                      <p:stCondLst>
                        <p:cond delay="indefinite"/>
                      </p:stCondLst>
                      <p:childTnLst>
                        <p:par>
                          <p:cTn id="202" fill="hold">
                            <p:stCondLst>
                              <p:cond delay="0"/>
                            </p:stCondLst>
                            <p:childTnLst>
                              <p:par>
                                <p:cTn id="203" presetID="53" presetClass="exit" presetSubtype="32" fill="hold" nodeType="clickEffect">
                                  <p:stCondLst>
                                    <p:cond delay="0"/>
                                  </p:stCondLst>
                                  <p:childTnLst>
                                    <p:anim calcmode="lin" valueType="num">
                                      <p:cBhvr>
                                        <p:cTn id="204" dur="500"/>
                                        <p:tgtEl>
                                          <p:spTgt spid="2058"/>
                                        </p:tgtEl>
                                        <p:attrNameLst>
                                          <p:attrName>ppt_w</p:attrName>
                                        </p:attrNameLst>
                                      </p:cBhvr>
                                      <p:tavLst>
                                        <p:tav tm="0">
                                          <p:val>
                                            <p:strVal val="ppt_w"/>
                                          </p:val>
                                        </p:tav>
                                        <p:tav tm="100000">
                                          <p:val>
                                            <p:fltVal val="0"/>
                                          </p:val>
                                        </p:tav>
                                      </p:tavLst>
                                    </p:anim>
                                    <p:anim calcmode="lin" valueType="num">
                                      <p:cBhvr>
                                        <p:cTn id="205" dur="500"/>
                                        <p:tgtEl>
                                          <p:spTgt spid="2058"/>
                                        </p:tgtEl>
                                        <p:attrNameLst>
                                          <p:attrName>ppt_h</p:attrName>
                                        </p:attrNameLst>
                                      </p:cBhvr>
                                      <p:tavLst>
                                        <p:tav tm="0">
                                          <p:val>
                                            <p:strVal val="ppt_h"/>
                                          </p:val>
                                        </p:tav>
                                        <p:tav tm="100000">
                                          <p:val>
                                            <p:fltVal val="0"/>
                                          </p:val>
                                        </p:tav>
                                      </p:tavLst>
                                    </p:anim>
                                    <p:animEffect transition="out" filter="fade">
                                      <p:cBhvr>
                                        <p:cTn id="206" dur="500"/>
                                        <p:tgtEl>
                                          <p:spTgt spid="2058"/>
                                        </p:tgtEl>
                                      </p:cBhvr>
                                    </p:animEffect>
                                    <p:set>
                                      <p:cBhvr>
                                        <p:cTn id="207" dur="1" fill="hold">
                                          <p:stCondLst>
                                            <p:cond delay="499"/>
                                          </p:stCondLst>
                                        </p:cTn>
                                        <p:tgtEl>
                                          <p:spTgt spid="2058"/>
                                        </p:tgtEl>
                                        <p:attrNameLst>
                                          <p:attrName>style.visibility</p:attrName>
                                        </p:attrNameLst>
                                      </p:cBhvr>
                                      <p:to>
                                        <p:strVal val="hidden"/>
                                      </p:to>
                                    </p:set>
                                  </p:childTnLst>
                                </p:cTn>
                              </p:par>
                              <p:par>
                                <p:cTn id="208" presetID="1" presetClass="exit" presetSubtype="0" fill="hold" grpId="1" nodeType="withEffect">
                                  <p:stCondLst>
                                    <p:cond delay="0"/>
                                  </p:stCondLst>
                                  <p:childTnLst>
                                    <p:set>
                                      <p:cBhvr>
                                        <p:cTn id="209"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00600" y="681556"/>
            <a:ext cx="4182842" cy="5632452"/>
            <a:chOff x="4800600" y="681556"/>
            <a:chExt cx="4182842" cy="5632452"/>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681556"/>
              <a:ext cx="4182842" cy="5632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515100" y="5554625"/>
              <a:ext cx="76200" cy="121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p:cNvSpPr>
            <a:spLocks noGrp="1"/>
          </p:cNvSpPr>
          <p:nvPr>
            <p:ph type="title" idx="4294967295"/>
          </p:nvPr>
        </p:nvSpPr>
        <p:spPr>
          <a:xfrm>
            <a:off x="381000" y="1143000"/>
            <a:ext cx="4648200" cy="1371600"/>
          </a:xfrm>
          <a:prstGeom prst="rect">
            <a:avLst/>
          </a:prstGeom>
        </p:spPr>
        <p:txBody>
          <a:bodyPr>
            <a:normAutofit fontScale="90000"/>
          </a:bodyPr>
          <a:lstStyle/>
          <a:p>
            <a:pPr algn="l"/>
            <a:r>
              <a:rPr lang="en-US" sz="4000" b="1" dirty="0" smtClean="0">
                <a:latin typeface="Arial" pitchFamily="34" charset="0"/>
              </a:rPr>
              <a:t>DSA 152 Inspection Card Manual</a:t>
            </a:r>
            <a:r>
              <a:rPr lang="en-US" b="1" dirty="0" smtClean="0">
                <a:latin typeface="Arial" pitchFamily="34" charset="0"/>
              </a:rPr>
              <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4" y="2438400"/>
            <a:ext cx="4219575" cy="41910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000" b="1" dirty="0" smtClean="0">
                <a:latin typeface="Arial" pitchFamily="34" charset="0"/>
              </a:rPr>
              <a:t>Intended Users</a:t>
            </a:r>
          </a:p>
          <a:p>
            <a:pPr lvl="1">
              <a:spcBef>
                <a:spcPts val="1200"/>
              </a:spcBef>
              <a:defRPr/>
            </a:pPr>
            <a:r>
              <a:rPr lang="en-US" sz="1600" b="1" dirty="0" smtClean="0">
                <a:latin typeface="Arial" pitchFamily="34" charset="0"/>
              </a:rPr>
              <a:t>Project Inspectors</a:t>
            </a:r>
          </a:p>
          <a:p>
            <a:pPr lvl="1">
              <a:spcBef>
                <a:spcPts val="1200"/>
              </a:spcBef>
              <a:defRPr/>
            </a:pPr>
            <a:r>
              <a:rPr lang="en-US" sz="1600" b="1" dirty="0" smtClean="0">
                <a:latin typeface="Arial" pitchFamily="34" charset="0"/>
              </a:rPr>
              <a:t>Special Inspectors</a:t>
            </a:r>
          </a:p>
          <a:p>
            <a:pPr lvl="1">
              <a:spcBef>
                <a:spcPts val="1200"/>
              </a:spcBef>
              <a:defRPr/>
            </a:pPr>
            <a:r>
              <a:rPr lang="en-US" sz="1600" b="1" dirty="0" smtClean="0">
                <a:latin typeface="Arial" pitchFamily="34" charset="0"/>
              </a:rPr>
              <a:t>Design Professionals</a:t>
            </a:r>
          </a:p>
          <a:p>
            <a:pPr lvl="1">
              <a:spcBef>
                <a:spcPts val="1200"/>
              </a:spcBef>
              <a:defRPr/>
            </a:pPr>
            <a:r>
              <a:rPr lang="en-US" sz="1600" b="1" dirty="0" smtClean="0">
                <a:latin typeface="Arial" pitchFamily="34" charset="0"/>
              </a:rPr>
              <a:t>Laboratories</a:t>
            </a:r>
          </a:p>
          <a:p>
            <a:pPr>
              <a:spcBef>
                <a:spcPts val="1200"/>
              </a:spcBef>
              <a:defRPr/>
            </a:pPr>
            <a:r>
              <a:rPr lang="en-US" sz="2000" b="1" dirty="0" smtClean="0">
                <a:latin typeface="Arial" pitchFamily="34" charset="0"/>
              </a:rPr>
              <a:t>What is it?</a:t>
            </a:r>
          </a:p>
          <a:p>
            <a:pPr lvl="1">
              <a:spcBef>
                <a:spcPts val="1200"/>
              </a:spcBef>
              <a:defRPr/>
            </a:pPr>
            <a:r>
              <a:rPr lang="en-US" sz="1600" b="1" dirty="0" smtClean="0">
                <a:latin typeface="Arial" pitchFamily="34" charset="0"/>
              </a:rPr>
              <a:t>Guide to fill out DSA 152 Project Inspection Card</a:t>
            </a:r>
          </a:p>
          <a:p>
            <a:pPr lvl="2">
              <a:spcBef>
                <a:spcPts val="1200"/>
              </a:spcBef>
              <a:defRPr/>
            </a:pPr>
            <a:r>
              <a:rPr lang="en-US" sz="1200" b="1" dirty="0" smtClean="0">
                <a:latin typeface="Arial" pitchFamily="34" charset="0"/>
              </a:rPr>
              <a:t>Contains information about testing, inspections and resulting documentation necessary to fill out the inspection card</a:t>
            </a:r>
          </a:p>
          <a:p>
            <a:pPr lvl="1">
              <a:spcBef>
                <a:spcPts val="1200"/>
              </a:spcBef>
              <a:defRPr/>
            </a:pPr>
            <a:r>
              <a:rPr lang="en-US" sz="1600" b="1" dirty="0" smtClean="0">
                <a:latin typeface="Arial" pitchFamily="34" charset="0"/>
              </a:rPr>
              <a:t>VERY LARGE document</a:t>
            </a:r>
          </a:p>
          <a:p>
            <a:pPr lvl="1">
              <a:spcBef>
                <a:spcPts val="1200"/>
              </a:spcBef>
              <a:defRPr/>
            </a:pPr>
            <a:r>
              <a:rPr lang="en-US" sz="1600" b="1" dirty="0" smtClean="0">
                <a:latin typeface="Arial" pitchFamily="34" charset="0"/>
              </a:rPr>
              <a:t>Only reference needed sections</a:t>
            </a:r>
          </a:p>
        </p:txBody>
      </p:sp>
      <p:sp>
        <p:nvSpPr>
          <p:cNvPr id="13" name="Rounded Rectangle 12"/>
          <p:cNvSpPr/>
          <p:nvPr/>
        </p:nvSpPr>
        <p:spPr>
          <a:xfrm>
            <a:off x="4862512" y="5241851"/>
            <a:ext cx="1905002" cy="625549"/>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26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 presetClass="exit" presetSubtype="0" fill="hold" grpId="1"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381000" y="1143000"/>
            <a:ext cx="4648200" cy="1371600"/>
          </a:xfrm>
          <a:prstGeom prst="rect">
            <a:avLst/>
          </a:prstGeom>
        </p:spPr>
        <p:txBody>
          <a:bodyPr>
            <a:normAutofit fontScale="90000"/>
          </a:bodyPr>
          <a:lstStyle/>
          <a:p>
            <a:pPr algn="l"/>
            <a:r>
              <a:rPr lang="en-US" sz="4000" b="1" dirty="0" smtClean="0">
                <a:latin typeface="Arial" pitchFamily="34" charset="0"/>
              </a:rPr>
              <a:t>DSA 152 Inspection Card Manual</a:t>
            </a:r>
            <a:r>
              <a:rPr lang="en-US" b="1" dirty="0" smtClean="0">
                <a:latin typeface="Arial" pitchFamily="34" charset="0"/>
              </a:rPr>
              <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4" y="2438400"/>
            <a:ext cx="4219575" cy="41910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200" b="1" dirty="0" smtClean="0">
                <a:latin typeface="Arial" pitchFamily="34" charset="0"/>
              </a:rPr>
              <a:t>Overview of Contents</a:t>
            </a:r>
          </a:p>
          <a:p>
            <a:pPr lvl="1">
              <a:spcBef>
                <a:spcPts val="1200"/>
              </a:spcBef>
              <a:defRPr/>
            </a:pPr>
            <a:r>
              <a:rPr lang="en-US" sz="1700" b="1" dirty="0" smtClean="0">
                <a:latin typeface="Arial" pitchFamily="34" charset="0"/>
              </a:rPr>
              <a:t>5 Chapters &amp; 2 Appendices</a:t>
            </a:r>
          </a:p>
          <a:p>
            <a:pPr lvl="1">
              <a:spcBef>
                <a:spcPts val="1200"/>
              </a:spcBef>
              <a:defRPr/>
            </a:pPr>
            <a:r>
              <a:rPr lang="en-US" sz="1700" b="1" dirty="0" smtClean="0">
                <a:latin typeface="Arial" pitchFamily="34" charset="0"/>
              </a:rPr>
              <a:t>Ch. 1 Administration</a:t>
            </a:r>
          </a:p>
          <a:p>
            <a:pPr lvl="2">
              <a:spcBef>
                <a:spcPts val="1200"/>
              </a:spcBef>
              <a:defRPr/>
            </a:pPr>
            <a:r>
              <a:rPr lang="en-US" sz="1300" b="1" dirty="0" smtClean="0">
                <a:latin typeface="Arial" pitchFamily="34" charset="0"/>
              </a:rPr>
              <a:t>Inspection Card Correlation Matrix</a:t>
            </a:r>
          </a:p>
          <a:p>
            <a:pPr lvl="1">
              <a:spcBef>
                <a:spcPts val="1200"/>
              </a:spcBef>
              <a:defRPr/>
            </a:pPr>
            <a:r>
              <a:rPr lang="en-US" sz="1700" b="1" dirty="0" smtClean="0">
                <a:latin typeface="Arial" pitchFamily="34" charset="0"/>
              </a:rPr>
              <a:t>Ch. 2 Structural Safety</a:t>
            </a:r>
            <a:endParaRPr lang="en-US" sz="1700" b="1" dirty="0">
              <a:latin typeface="Arial" pitchFamily="34" charset="0"/>
            </a:endParaRPr>
          </a:p>
          <a:p>
            <a:pPr lvl="1">
              <a:spcBef>
                <a:spcPts val="1200"/>
              </a:spcBef>
              <a:defRPr/>
            </a:pPr>
            <a:r>
              <a:rPr lang="en-US" sz="1700" b="1" dirty="0" smtClean="0">
                <a:latin typeface="Arial" pitchFamily="34" charset="0"/>
              </a:rPr>
              <a:t>Ch. 3 Fire/Life Safety</a:t>
            </a:r>
            <a:endParaRPr lang="en-US" sz="1700" b="1" dirty="0">
              <a:latin typeface="Arial" pitchFamily="34" charset="0"/>
            </a:endParaRPr>
          </a:p>
          <a:p>
            <a:pPr lvl="1">
              <a:spcBef>
                <a:spcPts val="1200"/>
              </a:spcBef>
              <a:defRPr/>
            </a:pPr>
            <a:r>
              <a:rPr lang="en-US" sz="1700" b="1" dirty="0" smtClean="0">
                <a:latin typeface="Arial" pitchFamily="34" charset="0"/>
              </a:rPr>
              <a:t>Ch. 4 Access Compliance</a:t>
            </a:r>
            <a:endParaRPr lang="en-US" sz="1700" b="1" dirty="0">
              <a:latin typeface="Arial" pitchFamily="34" charset="0"/>
            </a:endParaRPr>
          </a:p>
          <a:p>
            <a:pPr lvl="1">
              <a:spcBef>
                <a:spcPts val="1200"/>
              </a:spcBef>
              <a:defRPr/>
            </a:pPr>
            <a:r>
              <a:rPr lang="en-US" sz="1700" b="1" dirty="0" smtClean="0">
                <a:latin typeface="Arial" pitchFamily="34" charset="0"/>
              </a:rPr>
              <a:t>Ch. 5 Other Building Components and Systems</a:t>
            </a:r>
            <a:endParaRPr lang="en-US" sz="1700" b="1" dirty="0">
              <a:latin typeface="Arial" pitchFamily="34" charset="0"/>
            </a:endParaRPr>
          </a:p>
          <a:p>
            <a:pPr lvl="1">
              <a:spcBef>
                <a:spcPts val="1200"/>
              </a:spcBef>
              <a:defRPr/>
            </a:pPr>
            <a:r>
              <a:rPr lang="en-US" sz="1700" b="1" dirty="0" smtClean="0">
                <a:latin typeface="Arial" pitchFamily="34" charset="0"/>
              </a:rPr>
              <a:t>Appendix A – DSA 103 Correlation Matrix</a:t>
            </a:r>
          </a:p>
          <a:p>
            <a:pPr lvl="1">
              <a:spcBef>
                <a:spcPts val="1200"/>
              </a:spcBef>
              <a:defRPr/>
            </a:pPr>
            <a:r>
              <a:rPr lang="en-US" sz="1700" b="1" dirty="0" smtClean="0">
                <a:latin typeface="Arial" pitchFamily="34" charset="0"/>
              </a:rPr>
              <a:t>Appendix B – Referenced DSA Forms</a:t>
            </a:r>
            <a:endParaRPr lang="en-US" sz="1700" b="1" dirty="0">
              <a:latin typeface="Arial" pitchFamily="34" charset="0"/>
            </a:endParaRPr>
          </a:p>
          <a:p>
            <a:pPr lvl="1">
              <a:spcBef>
                <a:spcPts val="1200"/>
              </a:spcBef>
              <a:defRPr/>
            </a:pPr>
            <a:endParaRPr lang="en-US" sz="1600" dirty="0" smtClean="0">
              <a:latin typeface="Arial" pitchFamily="34" charset="0"/>
            </a:endParaRPr>
          </a:p>
          <a:p>
            <a:pPr lvl="2">
              <a:spcBef>
                <a:spcPts val="1200"/>
              </a:spcBef>
              <a:defRPr/>
            </a:pPr>
            <a:endParaRPr lang="en-US" sz="1200" b="1" dirty="0" smtClean="0">
              <a:latin typeface="Arial" pitchFamily="34" charset="0"/>
            </a:endParaRP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29" t="15583" r="73489" b="63595"/>
          <a:stretch/>
        </p:blipFill>
        <p:spPr bwMode="auto">
          <a:xfrm>
            <a:off x="4926184" y="152400"/>
            <a:ext cx="4012027" cy="1476375"/>
          </a:xfrm>
          <a:prstGeom prst="wave">
            <a:avLst>
              <a:gd name="adj1" fmla="val 9032"/>
              <a:gd name="adj2" fmla="val 0"/>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6183" y="1447800"/>
            <a:ext cx="4012027" cy="1277321"/>
          </a:xfrm>
          <a:prstGeom prst="wav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7688" y="2590800"/>
            <a:ext cx="4010996" cy="730263"/>
          </a:xfrm>
          <a:prstGeom prst="wav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7688" y="3247968"/>
            <a:ext cx="4020522" cy="638232"/>
          </a:xfrm>
          <a:prstGeom prst="wav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7688" y="3810000"/>
            <a:ext cx="4004233" cy="733425"/>
          </a:xfrm>
          <a:prstGeom prst="wav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13" y="4487031"/>
            <a:ext cx="3994708" cy="830361"/>
          </a:xfrm>
          <a:prstGeom prst="wav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7213" y="5279292"/>
            <a:ext cx="4010998" cy="645350"/>
          </a:xfrm>
          <a:prstGeom prst="wav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p:nvPr/>
        </p:nvPicPr>
        <p:blipFill rotWithShape="1">
          <a:blip r:embed="rId10" cstate="print"/>
          <a:srcRect l="26318" t="45860" r="12987" b="24841"/>
          <a:stretch/>
        </p:blipFill>
        <p:spPr bwMode="auto">
          <a:xfrm>
            <a:off x="2149890" y="3940396"/>
            <a:ext cx="6788321" cy="19106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000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0"/>
                                  </p:iterate>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8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14"/>
                                        </p:tgtEl>
                                        <p:attrNameLst>
                                          <p:attrName>ppt_w</p:attrName>
                                        </p:attrNameLst>
                                      </p:cBhvr>
                                      <p:tavLst>
                                        <p:tav tm="0">
                                          <p:val>
                                            <p:strVal val="ppt_w"/>
                                          </p:val>
                                        </p:tav>
                                        <p:tav tm="100000">
                                          <p:val>
                                            <p:fltVal val="0"/>
                                          </p:val>
                                        </p:tav>
                                      </p:tavLst>
                                    </p:anim>
                                    <p:anim calcmode="lin" valueType="num">
                                      <p:cBhvr>
                                        <p:cTn id="50" dur="500"/>
                                        <p:tgtEl>
                                          <p:spTgt spid="14"/>
                                        </p:tgtEl>
                                        <p:attrNameLst>
                                          <p:attrName>ppt_h</p:attrName>
                                        </p:attrNameLst>
                                      </p:cBhvr>
                                      <p:tavLst>
                                        <p:tav tm="0">
                                          <p:val>
                                            <p:strVal val="ppt_h"/>
                                          </p:val>
                                        </p:tav>
                                        <p:tav tm="100000">
                                          <p:val>
                                            <p:fltVal val="0"/>
                                          </p:val>
                                        </p:tav>
                                      </p:tavLst>
                                    </p:anim>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iterate type="lt">
                                    <p:tmAbs val="0"/>
                                  </p:iterate>
                                  <p:childTnLst>
                                    <p:set>
                                      <p:cBhvr>
                                        <p:cTn id="56" dur="1" fill="hold">
                                          <p:stCondLst>
                                            <p:cond delay="0"/>
                                          </p:stCondLst>
                                        </p:cTn>
                                        <p:tgtEl>
                                          <p:spTgt spid="6">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8" presetClass="emph" presetSubtype="0" fill="hold" nodeType="clickEffect">
                                  <p:stCondLst>
                                    <p:cond delay="0"/>
                                  </p:stCondLst>
                                  <p:iterate type="lt">
                                    <p:tmPct val="4000"/>
                                  </p:iterate>
                                  <p:childTnLst>
                                    <p:set>
                                      <p:cBhvr override="childStyle">
                                        <p:cTn id="64" dur="500" fill="hold"/>
                                        <p:tgtEl>
                                          <p:spTgt spid="6">
                                            <p:txEl>
                                              <p:pRg st="8" end="8"/>
                                            </p:txEl>
                                          </p:spTgt>
                                        </p:tgtEl>
                                        <p:attrNameLst>
                                          <p:attrName>style.textDecorationUnderline</p:attrName>
                                        </p:attrNameLst>
                                      </p:cBhvr>
                                      <p:to>
                                        <p:strVal val="true"/>
                                      </p:to>
                                    </p:set>
                                  </p:childTnLst>
                                </p:cTn>
                              </p:par>
                              <p:par>
                                <p:cTn id="65" presetID="3" presetClass="emph" presetSubtype="2" fill="hold" nodeType="withEffect">
                                  <p:stCondLst>
                                    <p:cond delay="0"/>
                                  </p:stCondLst>
                                  <p:iterate type="lt">
                                    <p:tmPct val="0"/>
                                  </p:iterate>
                                  <p:childTnLst>
                                    <p:animClr clrSpc="rgb" dir="cw">
                                      <p:cBhvr override="childStyle">
                                        <p:cTn id="66" dur="2000" fill="hold"/>
                                        <p:tgtEl>
                                          <p:spTgt spid="6">
                                            <p:txEl>
                                              <p:pRg st="8" end="8"/>
                                            </p:txEl>
                                          </p:spTgt>
                                        </p:tgtEl>
                                        <p:attrNameLst>
                                          <p:attrName>style.color</p:attrName>
                                        </p:attrNameLst>
                                      </p:cBhvr>
                                      <p:to>
                                        <a:schemeClr val="accent2"/>
                                      </p:to>
                                    </p:animClr>
                                  </p:childTnLst>
                                </p:cTn>
                              </p:par>
                              <p:par>
                                <p:cTn id="67" presetID="18" presetClass="emph" presetSubtype="0" fill="hold" nodeType="withEffect">
                                  <p:stCondLst>
                                    <p:cond delay="0"/>
                                  </p:stCondLst>
                                  <p:iterate type="lt">
                                    <p:tmPct val="4000"/>
                                  </p:iterate>
                                  <p:childTnLst>
                                    <p:set>
                                      <p:cBhvr override="childStyle">
                                        <p:cTn id="68" dur="600" fill="hold"/>
                                        <p:tgtEl>
                                          <p:spTgt spid="6">
                                            <p:txEl>
                                              <p:pRg st="2" end="2"/>
                                            </p:txEl>
                                          </p:spTgt>
                                        </p:tgtEl>
                                        <p:attrNameLst>
                                          <p:attrName>style.textDecorationUnderline</p:attrName>
                                        </p:attrNameLst>
                                      </p:cBhvr>
                                      <p:to>
                                        <p:strVal val="true"/>
                                      </p:to>
                                    </p:set>
                                  </p:childTnLst>
                                </p:cTn>
                              </p:par>
                              <p:par>
                                <p:cTn id="69" presetID="18" presetClass="emph" presetSubtype="0" fill="hold" nodeType="withEffect">
                                  <p:stCondLst>
                                    <p:cond delay="0"/>
                                  </p:stCondLst>
                                  <p:iterate type="lt">
                                    <p:tmPct val="4000"/>
                                  </p:iterate>
                                  <p:childTnLst>
                                    <p:set>
                                      <p:cBhvr override="childStyle">
                                        <p:cTn id="70" dur="500" fill="hold"/>
                                        <p:tgtEl>
                                          <p:spTgt spid="6">
                                            <p:txEl>
                                              <p:pRg st="3" end="3"/>
                                            </p:txEl>
                                          </p:spTgt>
                                        </p:tgtEl>
                                        <p:attrNameLst>
                                          <p:attrName>style.textDecorationUnderline</p:attrName>
                                        </p:attrNameLst>
                                      </p:cBhvr>
                                      <p:to>
                                        <p:strVal val="true"/>
                                      </p:to>
                                    </p:set>
                                  </p:childTnLst>
                                </p:cTn>
                              </p:par>
                              <p:par>
                                <p:cTn id="71" presetID="3" presetClass="emph" presetSubtype="2" fill="hold" nodeType="withEffect">
                                  <p:stCondLst>
                                    <p:cond delay="0"/>
                                  </p:stCondLst>
                                  <p:iterate type="lt">
                                    <p:tmPct val="0"/>
                                  </p:iterate>
                                  <p:childTnLst>
                                    <p:animClr clrSpc="rgb" dir="cw">
                                      <p:cBhvr override="childStyle">
                                        <p:cTn id="72" dur="2000" fill="hold"/>
                                        <p:tgtEl>
                                          <p:spTgt spid="6">
                                            <p:txEl>
                                              <p:pRg st="2" end="2"/>
                                            </p:txEl>
                                          </p:spTgt>
                                        </p:tgtEl>
                                        <p:attrNameLst>
                                          <p:attrName>style.color</p:attrName>
                                        </p:attrNameLst>
                                      </p:cBhvr>
                                      <p:to>
                                        <a:schemeClr val="accent2"/>
                                      </p:to>
                                    </p:animClr>
                                  </p:childTnLst>
                                </p:cTn>
                              </p:par>
                              <p:par>
                                <p:cTn id="73" presetID="3" presetClass="emph" presetSubtype="2" fill="hold" nodeType="withEffect">
                                  <p:stCondLst>
                                    <p:cond delay="0"/>
                                  </p:stCondLst>
                                  <p:iterate type="lt">
                                    <p:tmPct val="0"/>
                                  </p:iterate>
                                  <p:childTnLst>
                                    <p:animClr clrSpc="rgb" dir="cw">
                                      <p:cBhvr override="childStyle">
                                        <p:cTn id="74" dur="2000" fill="hold"/>
                                        <p:tgtEl>
                                          <p:spTgt spid="6">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381000" y="1143000"/>
            <a:ext cx="4343400" cy="1371600"/>
          </a:xfrm>
          <a:prstGeom prst="rect">
            <a:avLst/>
          </a:prstGeom>
        </p:spPr>
        <p:txBody>
          <a:bodyPr>
            <a:normAutofit fontScale="90000"/>
          </a:bodyPr>
          <a:lstStyle/>
          <a:p>
            <a:pPr algn="l"/>
            <a:r>
              <a:rPr lang="en-US" sz="4000" b="1" dirty="0" smtClean="0">
                <a:latin typeface="Arial" pitchFamily="34" charset="0"/>
              </a:rPr>
              <a:t>DSA-152 Correlation Matrix</a:t>
            </a:r>
            <a:r>
              <a:rPr lang="en-US" b="1" dirty="0" smtClean="0">
                <a:latin typeface="Arial" pitchFamily="34" charset="0"/>
              </a:rPr>
              <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4" y="2438400"/>
            <a:ext cx="4219575" cy="4038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200" b="1" dirty="0" smtClean="0">
                <a:latin typeface="Arial" pitchFamily="34" charset="0"/>
              </a:rPr>
              <a:t>Key link between inspection card and Manual</a:t>
            </a:r>
          </a:p>
          <a:p>
            <a:pPr>
              <a:spcBef>
                <a:spcPts val="1200"/>
              </a:spcBef>
              <a:defRPr/>
            </a:pPr>
            <a:endParaRPr lang="en-US" sz="2000" b="1" dirty="0" smtClean="0">
              <a:latin typeface="Arial"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0900" y="533398"/>
            <a:ext cx="4318635" cy="5210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p:nvPr/>
        </p:nvPicPr>
        <p:blipFill rotWithShape="1">
          <a:blip r:embed="rId4" cstate="print"/>
          <a:srcRect l="24708" t="32484" r="21940" b="35351"/>
          <a:stretch/>
        </p:blipFill>
        <p:spPr bwMode="auto">
          <a:xfrm>
            <a:off x="2451625" y="551542"/>
            <a:ext cx="6418898" cy="2362201"/>
          </a:xfrm>
          <a:prstGeom prst="rect">
            <a:avLst/>
          </a:prstGeom>
          <a:ln>
            <a:noFill/>
          </a:ln>
          <a:extLst>
            <a:ext uri="{53640926-AAD7-44D8-BBD7-CCE9431645EC}">
              <a14:shadowObscured xmlns:a14="http://schemas.microsoft.com/office/drawing/2010/main"/>
            </a:ext>
          </a:extLst>
        </p:spPr>
      </p:pic>
      <p:grpSp>
        <p:nvGrpSpPr>
          <p:cNvPr id="3" name="Group 8"/>
          <p:cNvGrpSpPr/>
          <p:nvPr/>
        </p:nvGrpSpPr>
        <p:grpSpPr>
          <a:xfrm>
            <a:off x="2895599" y="3505200"/>
            <a:ext cx="1981201" cy="646331"/>
            <a:chOff x="2895599" y="3505200"/>
            <a:chExt cx="1981201" cy="646331"/>
          </a:xfrm>
        </p:grpSpPr>
        <p:sp>
          <p:nvSpPr>
            <p:cNvPr id="2" name="TextBox 1"/>
            <p:cNvSpPr txBox="1"/>
            <p:nvPr/>
          </p:nvSpPr>
          <p:spPr>
            <a:xfrm>
              <a:off x="2895599" y="3505200"/>
              <a:ext cx="1752599" cy="646331"/>
            </a:xfrm>
            <a:prstGeom prst="rect">
              <a:avLst/>
            </a:prstGeom>
            <a:noFill/>
          </p:spPr>
          <p:txBody>
            <a:bodyPr wrap="square" rtlCol="0">
              <a:spAutoFit/>
            </a:bodyPr>
            <a:lstStyle/>
            <a:p>
              <a:r>
                <a:rPr lang="en-US" dirty="0" smtClean="0"/>
                <a:t>Same Section # as IC</a:t>
              </a:r>
              <a:endParaRPr lang="en-US" dirty="0"/>
            </a:p>
          </p:txBody>
        </p:sp>
        <p:cxnSp>
          <p:nvCxnSpPr>
            <p:cNvPr id="4" name="Straight Arrow Connector 3"/>
            <p:cNvCxnSpPr/>
            <p:nvPr/>
          </p:nvCxnSpPr>
          <p:spPr>
            <a:xfrm flipV="1">
              <a:off x="4457700" y="3505200"/>
              <a:ext cx="419100" cy="228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15"/>
          <p:cNvGrpSpPr/>
          <p:nvPr/>
        </p:nvGrpSpPr>
        <p:grpSpPr>
          <a:xfrm>
            <a:off x="2940956" y="4562817"/>
            <a:ext cx="2324101" cy="646331"/>
            <a:chOff x="2933699" y="4648200"/>
            <a:chExt cx="2324101" cy="646331"/>
          </a:xfrm>
        </p:grpSpPr>
        <p:sp>
          <p:nvSpPr>
            <p:cNvPr id="14" name="TextBox 13"/>
            <p:cNvSpPr txBox="1"/>
            <p:nvPr/>
          </p:nvSpPr>
          <p:spPr>
            <a:xfrm>
              <a:off x="2933699" y="4648200"/>
              <a:ext cx="1752599" cy="646331"/>
            </a:xfrm>
            <a:prstGeom prst="rect">
              <a:avLst/>
            </a:prstGeom>
            <a:noFill/>
          </p:spPr>
          <p:txBody>
            <a:bodyPr wrap="square" rtlCol="0">
              <a:spAutoFit/>
            </a:bodyPr>
            <a:lstStyle/>
            <a:p>
              <a:r>
                <a:rPr lang="en-US" dirty="0" smtClean="0"/>
                <a:t>Same Block # as IC</a:t>
              </a:r>
              <a:endParaRPr lang="en-US" dirty="0"/>
            </a:p>
          </p:txBody>
        </p:sp>
        <p:cxnSp>
          <p:nvCxnSpPr>
            <p:cNvPr id="15" name="Straight Arrow Connector 14"/>
            <p:cNvCxnSpPr/>
            <p:nvPr/>
          </p:nvCxnSpPr>
          <p:spPr>
            <a:xfrm flipV="1">
              <a:off x="4571546" y="4648200"/>
              <a:ext cx="686254" cy="237783"/>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22"/>
          <p:cNvGrpSpPr/>
          <p:nvPr/>
        </p:nvGrpSpPr>
        <p:grpSpPr>
          <a:xfrm>
            <a:off x="2876549" y="2362201"/>
            <a:ext cx="2381251" cy="914399"/>
            <a:chOff x="2933699" y="4342717"/>
            <a:chExt cx="2381251" cy="914399"/>
          </a:xfrm>
        </p:grpSpPr>
        <p:sp>
          <p:nvSpPr>
            <p:cNvPr id="24" name="TextBox 23"/>
            <p:cNvSpPr txBox="1"/>
            <p:nvPr/>
          </p:nvSpPr>
          <p:spPr>
            <a:xfrm>
              <a:off x="2933699" y="4610785"/>
              <a:ext cx="1752599" cy="646331"/>
            </a:xfrm>
            <a:prstGeom prst="rect">
              <a:avLst/>
            </a:prstGeom>
            <a:noFill/>
          </p:spPr>
          <p:txBody>
            <a:bodyPr wrap="square" rtlCol="0">
              <a:spAutoFit/>
            </a:bodyPr>
            <a:lstStyle/>
            <a:p>
              <a:r>
                <a:rPr lang="en-US" dirty="0" smtClean="0"/>
                <a:t>Same Block # as IC</a:t>
              </a:r>
              <a:endParaRPr lang="en-US" dirty="0"/>
            </a:p>
          </p:txBody>
        </p:sp>
        <p:cxnSp>
          <p:nvCxnSpPr>
            <p:cNvPr id="25" name="Straight Arrow Connector 24"/>
            <p:cNvCxnSpPr/>
            <p:nvPr/>
          </p:nvCxnSpPr>
          <p:spPr>
            <a:xfrm flipV="1">
              <a:off x="4438650" y="4342717"/>
              <a:ext cx="876300" cy="35242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57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19399" y="381000"/>
            <a:ext cx="6121769" cy="5953125"/>
          </a:xfrm>
          <a:prstGeom prst="flowChartDocumen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0823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71800" y="152401"/>
            <a:ext cx="5429356" cy="6124362"/>
            <a:chOff x="939059" y="1134533"/>
            <a:chExt cx="5124556" cy="5878829"/>
          </a:xfrm>
        </p:grpSpPr>
        <p:pic>
          <p:nvPicPr>
            <p:cNvPr id="6" name="Picture 5"/>
            <p:cNvPicPr/>
            <p:nvPr/>
          </p:nvPicPr>
          <p:blipFill rotWithShape="1">
            <a:blip r:embed="rId3" cstate="print"/>
            <a:srcRect l="34554" t="25160" r="21581" b="49951"/>
            <a:stretch/>
          </p:blipFill>
          <p:spPr bwMode="auto">
            <a:xfrm>
              <a:off x="939059" y="1134533"/>
              <a:ext cx="5066030" cy="1616075"/>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print"/>
            <a:srcRect l="36166" t="24356" r="21581" b="11524"/>
            <a:stretch/>
          </p:blipFill>
          <p:spPr bwMode="auto">
            <a:xfrm>
              <a:off x="1066800" y="2750607"/>
              <a:ext cx="4996815" cy="426275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5183511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71800" y="288078"/>
            <a:ext cx="5486400" cy="6112722"/>
            <a:chOff x="1600200" y="1109557"/>
            <a:chExt cx="4360333" cy="4910243"/>
          </a:xfrm>
        </p:grpSpPr>
        <p:pic>
          <p:nvPicPr>
            <p:cNvPr id="6" name="Picture 5"/>
            <p:cNvPicPr/>
            <p:nvPr/>
          </p:nvPicPr>
          <p:blipFill rotWithShape="1">
            <a:blip r:embed="rId3" cstate="print"/>
            <a:srcRect l="36345" t="35890" r="20328" b="36624"/>
            <a:stretch/>
          </p:blipFill>
          <p:spPr bwMode="auto">
            <a:xfrm>
              <a:off x="1600200" y="1109557"/>
              <a:ext cx="4343400" cy="1633643"/>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print"/>
            <a:srcRect l="37419" t="24521" r="20084" b="23614"/>
            <a:stretch/>
          </p:blipFill>
          <p:spPr bwMode="auto">
            <a:xfrm>
              <a:off x="1617133" y="2743200"/>
              <a:ext cx="4343400" cy="327660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611378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95600" y="609600"/>
            <a:ext cx="5943600" cy="5105400"/>
            <a:chOff x="-2819400" y="609600"/>
            <a:chExt cx="6810375" cy="548640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700" y="5114925"/>
              <a:ext cx="60579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609600"/>
              <a:ext cx="68103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464304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cstate="print"/>
          <a:srcRect l="28730" t="46725" r="54724" b="20353"/>
          <a:stretch/>
        </p:blipFill>
        <p:spPr bwMode="auto">
          <a:xfrm>
            <a:off x="2895600" y="533400"/>
            <a:ext cx="6172200" cy="4038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1319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381000" y="1447800"/>
            <a:ext cx="8763000"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763" indent="-4763"/>
            <a:r>
              <a:rPr lang="en-US" sz="3600" b="1" dirty="0" smtClean="0"/>
              <a:t>ALTERNATIVE APPROACH TO      CERTIFICATION </a:t>
            </a:r>
            <a:r>
              <a:rPr lang="en-US" sz="3200" b="1" dirty="0" smtClean="0"/>
              <a:t>(Legacy Projects)</a:t>
            </a:r>
          </a:p>
        </p:txBody>
      </p:sp>
      <p:sp>
        <p:nvSpPr>
          <p:cNvPr id="8195" name="Content Placeholder 2"/>
          <p:cNvSpPr>
            <a:spLocks noGrp="1"/>
          </p:cNvSpPr>
          <p:nvPr>
            <p:ph idx="1"/>
          </p:nvPr>
        </p:nvSpPr>
        <p:spPr bwMode="auto">
          <a:xfrm>
            <a:off x="381000" y="2819400"/>
            <a:ext cx="7772400"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a:buNone/>
            </a:pPr>
            <a:r>
              <a:rPr lang="en-US" b="1" dirty="0" smtClean="0"/>
              <a:t>Statute</a:t>
            </a:r>
          </a:p>
          <a:p>
            <a:pPr marL="342900" lvl="2" indent="-342900"/>
            <a:r>
              <a:rPr lang="en-US" b="1" dirty="0" smtClean="0"/>
              <a:t>Death, Default, or Incapacitation</a:t>
            </a:r>
          </a:p>
          <a:p>
            <a:pPr marL="342900" lvl="2" indent="-342900"/>
            <a:r>
              <a:rPr lang="en-US" b="1" dirty="0" smtClean="0"/>
              <a:t>District’s Responsibility to Request</a:t>
            </a:r>
          </a:p>
          <a:p>
            <a:pPr marL="342900" lvl="2" indent="-342900"/>
            <a:r>
              <a:rPr lang="en-US" b="1" dirty="0" smtClean="0"/>
              <a:t>Form 310 and Fees</a:t>
            </a:r>
          </a:p>
          <a:p>
            <a:pPr marL="909638" indent="-219075"/>
            <a:endParaRPr lang="en-US" b="1" dirty="0" smtClean="0"/>
          </a:p>
        </p:txBody>
      </p:sp>
    </p:spTree>
    <p:extLst>
      <p:ext uri="{BB962C8B-B14F-4D97-AF65-F5344CB8AC3E}">
        <p14:creationId xmlns:p14="http://schemas.microsoft.com/office/powerpoint/2010/main" val="2420924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cstate="print"/>
          <a:srcRect l="34555" t="30256" r="21940" b="57286"/>
          <a:stretch/>
        </p:blipFill>
        <p:spPr bwMode="auto">
          <a:xfrm>
            <a:off x="2895600" y="361759"/>
            <a:ext cx="5819775" cy="936812"/>
          </a:xfrm>
          <a:prstGeom prst="wave">
            <a:avLst>
              <a:gd name="adj1" fmla="val 8885"/>
              <a:gd name="adj2" fmla="val 0"/>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 r="157"/>
          <a:stretch/>
        </p:blipFill>
        <p:spPr bwMode="auto">
          <a:xfrm>
            <a:off x="2884094" y="1312748"/>
            <a:ext cx="5828635" cy="1285247"/>
          </a:xfrm>
          <a:prstGeom prst="wav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2521795"/>
            <a:ext cx="5819775" cy="1364405"/>
          </a:xfrm>
          <a:prstGeom prst="wav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3886200"/>
            <a:ext cx="5794375" cy="1763157"/>
          </a:xfrm>
          <a:prstGeom prst="wav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2823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rotWithShape="1">
          <a:blip r:embed="rId3" cstate="print"/>
          <a:srcRect l="35270" t="27707" r="20507" b="38535"/>
          <a:stretch/>
        </p:blipFill>
        <p:spPr bwMode="auto">
          <a:xfrm>
            <a:off x="2895598" y="3487630"/>
            <a:ext cx="5819775" cy="2457450"/>
          </a:xfrm>
          <a:prstGeom prst="wave">
            <a:avLst>
              <a:gd name="adj1" fmla="val 11202"/>
              <a:gd name="adj2" fmla="val 0"/>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599" y="533400"/>
            <a:ext cx="5819775" cy="2987900"/>
          </a:xfrm>
          <a:prstGeom prst="wave">
            <a:avLst>
              <a:gd name="adj1" fmla="val 8230"/>
              <a:gd name="adj2" fmla="val 0"/>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87356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381000" y="1143000"/>
            <a:ext cx="4343400" cy="1371600"/>
          </a:xfrm>
          <a:prstGeom prst="rect">
            <a:avLst/>
          </a:prstGeom>
        </p:spPr>
        <p:txBody>
          <a:bodyPr>
            <a:normAutofit fontScale="90000"/>
          </a:bodyPr>
          <a:lstStyle/>
          <a:p>
            <a:pPr algn="l"/>
            <a:r>
              <a:rPr lang="en-US" sz="4000" b="1" dirty="0" smtClean="0">
                <a:latin typeface="Arial" pitchFamily="34" charset="0"/>
              </a:rPr>
              <a:t>App. A – DSA 103 Correlation Matrix</a:t>
            </a:r>
            <a:r>
              <a:rPr lang="en-US" b="1" dirty="0" smtClean="0">
                <a:latin typeface="Arial" pitchFamily="34" charset="0"/>
              </a:rPr>
              <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4" y="2438400"/>
            <a:ext cx="4219575" cy="4038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000" b="1" dirty="0" smtClean="0">
                <a:latin typeface="Arial" pitchFamily="34" charset="0"/>
              </a:rPr>
              <a:t>Key link between DSA 103  (T&amp;I list) and DSA 152 Manual</a:t>
            </a:r>
          </a:p>
        </p:txBody>
      </p:sp>
      <p:grpSp>
        <p:nvGrpSpPr>
          <p:cNvPr id="2" name="Group 1"/>
          <p:cNvGrpSpPr/>
          <p:nvPr/>
        </p:nvGrpSpPr>
        <p:grpSpPr>
          <a:xfrm>
            <a:off x="4503064" y="760674"/>
            <a:ext cx="4507586" cy="4986338"/>
            <a:chOff x="4503064" y="760674"/>
            <a:chExt cx="4507586" cy="4986338"/>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3064" y="760674"/>
              <a:ext cx="4507585" cy="209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065" y="970224"/>
              <a:ext cx="4507585" cy="4776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209800" y="2667000"/>
            <a:ext cx="2438399" cy="2209800"/>
            <a:chOff x="2209800" y="2667000"/>
            <a:chExt cx="2438399" cy="2209800"/>
          </a:xfrm>
        </p:grpSpPr>
        <p:grpSp>
          <p:nvGrpSpPr>
            <p:cNvPr id="8" name="Group 8"/>
            <p:cNvGrpSpPr/>
            <p:nvPr/>
          </p:nvGrpSpPr>
          <p:grpSpPr>
            <a:xfrm>
              <a:off x="2209800" y="2667000"/>
              <a:ext cx="2438399" cy="1761529"/>
              <a:chOff x="2895599" y="2667001"/>
              <a:chExt cx="2149099" cy="1761529"/>
            </a:xfrm>
          </p:grpSpPr>
          <p:sp>
            <p:nvSpPr>
              <p:cNvPr id="9" name="TextBox 8"/>
              <p:cNvSpPr txBox="1"/>
              <p:nvPr/>
            </p:nvSpPr>
            <p:spPr>
              <a:xfrm>
                <a:off x="2895599" y="3505200"/>
                <a:ext cx="1752599" cy="923330"/>
              </a:xfrm>
              <a:prstGeom prst="rect">
                <a:avLst/>
              </a:prstGeom>
              <a:noFill/>
            </p:spPr>
            <p:txBody>
              <a:bodyPr wrap="square" rtlCol="0">
                <a:spAutoFit/>
              </a:bodyPr>
              <a:lstStyle/>
              <a:p>
                <a:r>
                  <a:rPr lang="en-US" dirty="0" smtClean="0"/>
                  <a:t>Same Numbering as T&amp; I</a:t>
                </a:r>
                <a:endParaRPr lang="en-US" dirty="0"/>
              </a:p>
            </p:txBody>
          </p:sp>
          <p:cxnSp>
            <p:nvCxnSpPr>
              <p:cNvPr id="10" name="Straight Arrow Connector 9"/>
              <p:cNvCxnSpPr/>
              <p:nvPr/>
            </p:nvCxnSpPr>
            <p:spPr>
              <a:xfrm flipV="1">
                <a:off x="4574582" y="2667001"/>
                <a:ext cx="470116" cy="1066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p:cNvCxnSpPr/>
            <p:nvPr/>
          </p:nvCxnSpPr>
          <p:spPr>
            <a:xfrm>
              <a:off x="4114799" y="3733799"/>
              <a:ext cx="533399" cy="1143001"/>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544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381000" y="1143000"/>
            <a:ext cx="8153400" cy="685800"/>
          </a:xfrm>
          <a:prstGeom prst="rect">
            <a:avLst/>
          </a:prstGeom>
        </p:spPr>
        <p:txBody>
          <a:bodyPr>
            <a:normAutofit fontScale="90000"/>
          </a:bodyPr>
          <a:lstStyle/>
          <a:p>
            <a:pPr algn="l"/>
            <a:r>
              <a:rPr lang="en-US" sz="4000" b="1" dirty="0">
                <a:latin typeface="Arial" pitchFamily="34" charset="0"/>
              </a:rPr>
              <a:t>Using DSA 152 </a:t>
            </a:r>
            <a:r>
              <a:rPr lang="en-US" sz="4000" b="1" dirty="0" smtClean="0">
                <a:latin typeface="Arial" pitchFamily="34" charset="0"/>
              </a:rPr>
              <a:t>Inspection </a:t>
            </a:r>
            <a:r>
              <a:rPr lang="en-US" sz="4000" b="1" dirty="0">
                <a:latin typeface="Arial" pitchFamily="34" charset="0"/>
              </a:rPr>
              <a:t>Manual</a:t>
            </a:r>
            <a:r>
              <a:rPr lang="en-US" b="1" dirty="0" smtClean="0">
                <a:latin typeface="Arial" pitchFamily="34" charset="0"/>
              </a:rPr>
              <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4" y="1828800"/>
            <a:ext cx="8258176" cy="4495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000" b="1" dirty="0" smtClean="0">
                <a:latin typeface="Arial" pitchFamily="34" charset="0"/>
              </a:rPr>
              <a:t>Example Project:</a:t>
            </a:r>
          </a:p>
          <a:p>
            <a:pPr lvl="1">
              <a:spcBef>
                <a:spcPts val="1200"/>
              </a:spcBef>
              <a:defRPr/>
            </a:pPr>
            <a:r>
              <a:rPr lang="en-US" sz="1600" b="1" dirty="0" smtClean="0">
                <a:latin typeface="Arial" pitchFamily="34" charset="0"/>
              </a:rPr>
              <a:t>Scope of work:  Alteration </a:t>
            </a:r>
            <a:r>
              <a:rPr lang="en-US" sz="1600" b="1" dirty="0">
                <a:latin typeface="Arial" pitchFamily="34" charset="0"/>
              </a:rPr>
              <a:t>to (1) Classroom Building </a:t>
            </a:r>
            <a:r>
              <a:rPr lang="en-US" sz="1600" b="1" dirty="0" smtClean="0">
                <a:latin typeface="Arial" pitchFamily="34" charset="0"/>
              </a:rPr>
              <a:t>A, Construction of (1) Classroom Building B.</a:t>
            </a:r>
          </a:p>
          <a:p>
            <a:pPr>
              <a:spcBef>
                <a:spcPts val="1200"/>
              </a:spcBef>
              <a:defRPr/>
            </a:pPr>
            <a:r>
              <a:rPr lang="en-US" sz="2000" b="1" dirty="0" smtClean="0">
                <a:latin typeface="Arial" pitchFamily="34" charset="0"/>
              </a:rPr>
              <a:t>3 DSA 152 cards</a:t>
            </a:r>
          </a:p>
          <a:p>
            <a:pPr lvl="1">
              <a:spcBef>
                <a:spcPts val="1200"/>
              </a:spcBef>
              <a:defRPr/>
            </a:pPr>
            <a:r>
              <a:rPr lang="en-US" sz="1600" b="1" dirty="0" smtClean="0">
                <a:latin typeface="Arial" pitchFamily="34" charset="0"/>
              </a:rPr>
              <a:t>1 for Building A</a:t>
            </a:r>
          </a:p>
          <a:p>
            <a:pPr lvl="1">
              <a:spcBef>
                <a:spcPts val="1200"/>
              </a:spcBef>
              <a:defRPr/>
            </a:pPr>
            <a:r>
              <a:rPr lang="en-US" sz="1600" b="1" dirty="0" smtClean="0">
                <a:latin typeface="Arial" pitchFamily="34" charset="0"/>
              </a:rPr>
              <a:t>1 for Building B</a:t>
            </a:r>
          </a:p>
          <a:p>
            <a:pPr lvl="1">
              <a:spcBef>
                <a:spcPts val="1200"/>
              </a:spcBef>
              <a:defRPr/>
            </a:pPr>
            <a:r>
              <a:rPr lang="en-US" sz="1600" b="1" dirty="0" smtClean="0">
                <a:latin typeface="Arial" pitchFamily="34" charset="0"/>
              </a:rPr>
              <a:t>1 for </a:t>
            </a:r>
            <a:r>
              <a:rPr lang="en-US" sz="1600" b="1" dirty="0" err="1" smtClean="0">
                <a:latin typeface="Arial" pitchFamily="34" charset="0"/>
              </a:rPr>
              <a:t>Sitework</a:t>
            </a:r>
            <a:endParaRPr lang="en-US" sz="1600" b="1" dirty="0" smtClean="0">
              <a:latin typeface="Arial" pitchFamily="34" charset="0"/>
            </a:endParaRPr>
          </a:p>
          <a:p>
            <a:pPr>
              <a:spcBef>
                <a:spcPts val="1200"/>
              </a:spcBef>
              <a:defRPr/>
            </a:pPr>
            <a:endParaRPr lang="en-US" sz="2000" b="1" dirty="0" smtClean="0">
              <a:latin typeface="Arial" pitchFamily="34" charset="0"/>
            </a:endParaRPr>
          </a:p>
        </p:txBody>
      </p:sp>
    </p:spTree>
    <p:extLst>
      <p:ext uri="{BB962C8B-B14F-4D97-AF65-F5344CB8AC3E}">
        <p14:creationId xmlns:p14="http://schemas.microsoft.com/office/powerpoint/2010/main" val="335888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381000" y="1143000"/>
            <a:ext cx="8153400" cy="685800"/>
          </a:xfrm>
          <a:prstGeom prst="rect">
            <a:avLst/>
          </a:prstGeom>
        </p:spPr>
        <p:txBody>
          <a:bodyPr>
            <a:normAutofit fontScale="90000"/>
          </a:bodyPr>
          <a:lstStyle/>
          <a:p>
            <a:pPr algn="l"/>
            <a:r>
              <a:rPr lang="en-US" sz="4000" b="1" dirty="0">
                <a:latin typeface="Arial" pitchFamily="34" charset="0"/>
              </a:rPr>
              <a:t>Using DSA 152 </a:t>
            </a:r>
            <a:r>
              <a:rPr lang="en-US" sz="4000" b="1" dirty="0" smtClean="0">
                <a:latin typeface="Arial" pitchFamily="34" charset="0"/>
              </a:rPr>
              <a:t>Inspection </a:t>
            </a:r>
            <a:r>
              <a:rPr lang="en-US" sz="4000" b="1" dirty="0">
                <a:latin typeface="Arial" pitchFamily="34" charset="0"/>
              </a:rPr>
              <a:t>Manual</a:t>
            </a:r>
            <a:r>
              <a:rPr lang="en-US" b="1" dirty="0" smtClean="0">
                <a:latin typeface="Arial" pitchFamily="34" charset="0"/>
              </a:rPr>
              <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4" y="1828800"/>
            <a:ext cx="8105776" cy="4038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000" b="1" dirty="0" smtClean="0">
                <a:latin typeface="Arial" pitchFamily="34" charset="0"/>
              </a:rPr>
              <a:t>Review DSA Approved Plans</a:t>
            </a:r>
          </a:p>
          <a:p>
            <a:pPr>
              <a:spcBef>
                <a:spcPts val="1200"/>
              </a:spcBef>
              <a:defRPr/>
            </a:pPr>
            <a:r>
              <a:rPr lang="en-US" sz="2000" b="1" dirty="0" smtClean="0">
                <a:latin typeface="Arial" pitchFamily="34" charset="0"/>
              </a:rPr>
              <a:t>Building A:</a:t>
            </a:r>
          </a:p>
          <a:p>
            <a:pPr lvl="1">
              <a:spcBef>
                <a:spcPts val="1200"/>
              </a:spcBef>
              <a:defRPr/>
            </a:pPr>
            <a:r>
              <a:rPr lang="en-US" sz="1600" b="1" dirty="0" smtClean="0">
                <a:latin typeface="Arial" pitchFamily="34" charset="0"/>
              </a:rPr>
              <a:t>Removing bearing wall between 2 classrooms</a:t>
            </a:r>
          </a:p>
          <a:p>
            <a:pPr lvl="1">
              <a:spcBef>
                <a:spcPts val="1200"/>
              </a:spcBef>
              <a:defRPr/>
            </a:pPr>
            <a:r>
              <a:rPr lang="en-US" sz="1600" b="1" dirty="0" smtClean="0">
                <a:latin typeface="Arial" pitchFamily="34" charset="0"/>
              </a:rPr>
              <a:t>Installing new sliding partition with supporting steel beam and column, new foundation</a:t>
            </a:r>
          </a:p>
          <a:p>
            <a:pPr>
              <a:spcBef>
                <a:spcPts val="1200"/>
              </a:spcBef>
              <a:defRPr/>
            </a:pPr>
            <a:r>
              <a:rPr lang="en-US" sz="2000" b="1" dirty="0" smtClean="0">
                <a:latin typeface="Arial" pitchFamily="34" charset="0"/>
              </a:rPr>
              <a:t>Building B:</a:t>
            </a:r>
          </a:p>
          <a:p>
            <a:pPr lvl="1">
              <a:spcBef>
                <a:spcPts val="1200"/>
              </a:spcBef>
              <a:defRPr/>
            </a:pPr>
            <a:r>
              <a:rPr lang="en-US" sz="1600" b="1" dirty="0" smtClean="0">
                <a:latin typeface="Arial" pitchFamily="34" charset="0"/>
              </a:rPr>
              <a:t>1 story light wood frame</a:t>
            </a:r>
          </a:p>
          <a:p>
            <a:pPr>
              <a:spcBef>
                <a:spcPts val="1200"/>
              </a:spcBef>
              <a:defRPr/>
            </a:pPr>
            <a:r>
              <a:rPr lang="en-US" sz="2000" b="1" dirty="0" err="1" smtClean="0">
                <a:latin typeface="Arial" pitchFamily="34" charset="0"/>
              </a:rPr>
              <a:t>Sitework</a:t>
            </a:r>
            <a:r>
              <a:rPr lang="en-US" sz="2000" b="1" dirty="0" smtClean="0">
                <a:latin typeface="Arial" pitchFamily="34" charset="0"/>
              </a:rPr>
              <a:t>:</a:t>
            </a:r>
          </a:p>
          <a:p>
            <a:pPr lvl="1">
              <a:spcBef>
                <a:spcPts val="1200"/>
              </a:spcBef>
              <a:defRPr/>
            </a:pPr>
            <a:r>
              <a:rPr lang="en-US" sz="1600" b="1" dirty="0" smtClean="0">
                <a:latin typeface="Arial" pitchFamily="34" charset="0"/>
              </a:rPr>
              <a:t>Accessible features to new construction &amp; alteration</a:t>
            </a:r>
          </a:p>
        </p:txBody>
      </p:sp>
    </p:spTree>
    <p:extLst>
      <p:ext uri="{BB962C8B-B14F-4D97-AF65-F5344CB8AC3E}">
        <p14:creationId xmlns:p14="http://schemas.microsoft.com/office/powerpoint/2010/main" val="383227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381001"/>
            <a:ext cx="4286696" cy="5658438"/>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idx="4294967295"/>
          </p:nvPr>
        </p:nvSpPr>
        <p:spPr>
          <a:xfrm>
            <a:off x="381000" y="1143000"/>
            <a:ext cx="4343400" cy="1371600"/>
          </a:xfrm>
          <a:prstGeom prst="rect">
            <a:avLst/>
          </a:prstGeom>
        </p:spPr>
        <p:txBody>
          <a:bodyPr>
            <a:normAutofit fontScale="90000"/>
          </a:bodyPr>
          <a:lstStyle/>
          <a:p>
            <a:pPr algn="l"/>
            <a:r>
              <a:rPr lang="en-US" sz="4000" b="1" dirty="0">
                <a:latin typeface="Arial" pitchFamily="34" charset="0"/>
              </a:rPr>
              <a:t>Using DSA 152 </a:t>
            </a:r>
            <a:br>
              <a:rPr lang="en-US" sz="4000" b="1" dirty="0">
                <a:latin typeface="Arial" pitchFamily="34" charset="0"/>
              </a:rPr>
            </a:br>
            <a:r>
              <a:rPr lang="en-US" sz="4000" b="1" dirty="0">
                <a:latin typeface="Arial" pitchFamily="34" charset="0"/>
              </a:rPr>
              <a:t>Inspection Manual</a:t>
            </a:r>
            <a:r>
              <a:rPr lang="en-US" b="1" dirty="0" smtClean="0">
                <a:latin typeface="Arial" pitchFamily="34" charset="0"/>
              </a:rPr>
              <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4" y="2438400"/>
            <a:ext cx="4219575" cy="40386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000" b="1" dirty="0" smtClean="0">
                <a:latin typeface="Arial" pitchFamily="34" charset="0"/>
              </a:rPr>
              <a:t>Building ‘A’ DSA 152 – Applicable Sections &amp;  Blocks:</a:t>
            </a:r>
          </a:p>
          <a:p>
            <a:pPr lvl="1">
              <a:spcBef>
                <a:spcPts val="1200"/>
              </a:spcBef>
              <a:defRPr/>
            </a:pPr>
            <a:r>
              <a:rPr lang="en-US" sz="1600" b="1" dirty="0" smtClean="0">
                <a:latin typeface="Arial" pitchFamily="34" charset="0"/>
              </a:rPr>
              <a:t>Section 2 (blocks 5-7)</a:t>
            </a:r>
          </a:p>
          <a:p>
            <a:pPr lvl="1">
              <a:spcBef>
                <a:spcPts val="1200"/>
              </a:spcBef>
              <a:defRPr/>
            </a:pPr>
            <a:r>
              <a:rPr lang="en-US" sz="1600" b="1" dirty="0" smtClean="0">
                <a:latin typeface="Arial" pitchFamily="34" charset="0"/>
              </a:rPr>
              <a:t>Section 3 (block 11)</a:t>
            </a:r>
          </a:p>
          <a:p>
            <a:pPr lvl="1">
              <a:spcBef>
                <a:spcPts val="1200"/>
              </a:spcBef>
              <a:defRPr/>
            </a:pPr>
            <a:r>
              <a:rPr lang="en-US" sz="1600" b="1" dirty="0" smtClean="0">
                <a:latin typeface="Arial" pitchFamily="34" charset="0"/>
              </a:rPr>
              <a:t>Section 4 (block 15)</a:t>
            </a:r>
          </a:p>
          <a:p>
            <a:pPr lvl="1">
              <a:spcBef>
                <a:spcPts val="1200"/>
              </a:spcBef>
              <a:defRPr/>
            </a:pPr>
            <a:r>
              <a:rPr lang="en-US" sz="1600" b="1" dirty="0" smtClean="0">
                <a:latin typeface="Arial" pitchFamily="34" charset="0"/>
              </a:rPr>
              <a:t>Section 5 (block 16)</a:t>
            </a:r>
          </a:p>
          <a:p>
            <a:pPr lvl="1">
              <a:spcBef>
                <a:spcPts val="1200"/>
              </a:spcBef>
              <a:defRPr/>
            </a:pPr>
            <a:r>
              <a:rPr lang="en-US" sz="1600" b="1" dirty="0" smtClean="0">
                <a:latin typeface="Arial" pitchFamily="34" charset="0"/>
              </a:rPr>
              <a:t>Section 8 (blocks 31-33)</a:t>
            </a:r>
          </a:p>
          <a:p>
            <a:pPr lvl="1">
              <a:spcBef>
                <a:spcPts val="1200"/>
              </a:spcBef>
              <a:defRPr/>
            </a:pPr>
            <a:r>
              <a:rPr lang="en-US" sz="1600" b="1" dirty="0" smtClean="0">
                <a:latin typeface="Arial" pitchFamily="34" charset="0"/>
              </a:rPr>
              <a:t>Section 9 (blocks 34-36)</a:t>
            </a:r>
          </a:p>
          <a:p>
            <a:pPr lvl="1">
              <a:spcBef>
                <a:spcPts val="1200"/>
              </a:spcBef>
              <a:defRPr/>
            </a:pPr>
            <a:r>
              <a:rPr lang="en-US" sz="1600" b="1" dirty="0" smtClean="0">
                <a:latin typeface="Arial" pitchFamily="34" charset="0"/>
              </a:rPr>
              <a:t>All other items NA </a:t>
            </a:r>
          </a:p>
          <a:p>
            <a:pPr lvl="1">
              <a:spcBef>
                <a:spcPts val="1200"/>
              </a:spcBef>
              <a:defRPr/>
            </a:pPr>
            <a:r>
              <a:rPr lang="en-US" sz="1600" b="1" dirty="0" smtClean="0">
                <a:latin typeface="Arial" pitchFamily="34" charset="0"/>
              </a:rPr>
              <a:t>Use manual correlation matrix</a:t>
            </a:r>
          </a:p>
        </p:txBody>
      </p:sp>
      <p:sp>
        <p:nvSpPr>
          <p:cNvPr id="19" name="Rounded Rectangle 18"/>
          <p:cNvSpPr/>
          <p:nvPr/>
        </p:nvSpPr>
        <p:spPr>
          <a:xfrm>
            <a:off x="4648200" y="3391999"/>
            <a:ext cx="2163248" cy="570401"/>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648200" y="3898307"/>
            <a:ext cx="2163248" cy="570401"/>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663440" y="4354685"/>
            <a:ext cx="2163248" cy="674515"/>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648199" y="4985520"/>
            <a:ext cx="2163248" cy="774795"/>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6752152" y="4239809"/>
            <a:ext cx="2163248" cy="570401"/>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6735665" y="4691942"/>
            <a:ext cx="2163248" cy="633277"/>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4807" y="2866506"/>
            <a:ext cx="5831003" cy="156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2"/>
          <p:cNvGrpSpPr/>
          <p:nvPr/>
        </p:nvGrpSpPr>
        <p:grpSpPr>
          <a:xfrm>
            <a:off x="1604808" y="3367105"/>
            <a:ext cx="5771884" cy="1873709"/>
            <a:chOff x="8974697" y="696294"/>
            <a:chExt cx="5771884" cy="1873709"/>
          </a:xfrm>
        </p:grpSpPr>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4697" y="696294"/>
              <a:ext cx="5771884" cy="187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21"/>
            <p:cNvSpPr/>
            <p:nvPr/>
          </p:nvSpPr>
          <p:spPr>
            <a:xfrm>
              <a:off x="9906000" y="1633148"/>
              <a:ext cx="1524000" cy="570401"/>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
          <p:cNvGrpSpPr/>
          <p:nvPr/>
        </p:nvGrpSpPr>
        <p:grpSpPr>
          <a:xfrm>
            <a:off x="1646453" y="3754137"/>
            <a:ext cx="5627690" cy="1798322"/>
            <a:chOff x="1834355" y="3898307"/>
            <a:chExt cx="5627690" cy="1798322"/>
          </a:xfrm>
        </p:grpSpPr>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4355" y="3898307"/>
              <a:ext cx="5627690" cy="179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2667001" y="4800600"/>
              <a:ext cx="1371600" cy="570401"/>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4"/>
          <p:cNvGrpSpPr/>
          <p:nvPr/>
        </p:nvGrpSpPr>
        <p:grpSpPr>
          <a:xfrm>
            <a:off x="1661692" y="4177837"/>
            <a:ext cx="5715000" cy="2406697"/>
            <a:chOff x="1010066" y="4070303"/>
            <a:chExt cx="5715000" cy="2406697"/>
          </a:xfrm>
        </p:grpSpPr>
        <p:pic>
          <p:nvPicPr>
            <p:cNvPr id="1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066" y="4126302"/>
              <a:ext cx="5715000" cy="235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le 31"/>
            <p:cNvSpPr/>
            <p:nvPr/>
          </p:nvSpPr>
          <p:spPr>
            <a:xfrm>
              <a:off x="1734798" y="4070303"/>
              <a:ext cx="1866068" cy="443494"/>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5747" y="4126302"/>
            <a:ext cx="5528469" cy="151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8199" y="533399"/>
            <a:ext cx="4318635" cy="5210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descr="Screen Clipping"/>
          <p:cNvPicPr/>
          <p:nvPr/>
        </p:nvPicPr>
        <p:blipFill rotWithShape="1">
          <a:blip r:embed="rId3" cstate="print">
            <a:extLst>
              <a:ext uri="{28A0092B-C50C-407E-A947-70E740481C1C}">
                <a14:useLocalDpi xmlns:a14="http://schemas.microsoft.com/office/drawing/2010/main" val="0"/>
              </a:ext>
            </a:extLst>
          </a:blip>
          <a:srcRect l="49079" t="68821" b="21029"/>
          <a:stretch/>
        </p:blipFill>
        <p:spPr bwMode="auto">
          <a:xfrm>
            <a:off x="3507668" y="3545285"/>
            <a:ext cx="5459166" cy="1377102"/>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22623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3"/>
                                        </p:tgtEl>
                                        <p:attrNameLst>
                                          <p:attrName>ppt_w</p:attrName>
                                        </p:attrNameLst>
                                      </p:cBhvr>
                                      <p:tavLst>
                                        <p:tav tm="0">
                                          <p:val>
                                            <p:strVal val="ppt_w"/>
                                          </p:val>
                                        </p:tav>
                                        <p:tav tm="100000">
                                          <p:val>
                                            <p:fltVal val="0"/>
                                          </p:val>
                                        </p:tav>
                                      </p:tavLst>
                                    </p:anim>
                                    <p:anim calcmode="lin" valueType="num">
                                      <p:cBhvr>
                                        <p:cTn id="21" dur="500"/>
                                        <p:tgtEl>
                                          <p:spTgt spid="13"/>
                                        </p:tgtEl>
                                        <p:attrNameLst>
                                          <p:attrName>ppt_h</p:attrName>
                                        </p:attrNameLst>
                                      </p:cBhvr>
                                      <p:tavLst>
                                        <p:tav tm="0">
                                          <p:val>
                                            <p:strVal val="ppt_h"/>
                                          </p:val>
                                        </p:tav>
                                        <p:tav tm="100000">
                                          <p:val>
                                            <p:fltVal val="0"/>
                                          </p:val>
                                        </p:tav>
                                      </p:tavLst>
                                    </p:anim>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
                                        </p:tgtEl>
                                        <p:attrNameLst>
                                          <p:attrName>ppt_w</p:attrName>
                                        </p:attrNameLst>
                                      </p:cBhvr>
                                      <p:tavLst>
                                        <p:tav tm="0">
                                          <p:val>
                                            <p:strVal val="ppt_w"/>
                                          </p:val>
                                        </p:tav>
                                        <p:tav tm="100000">
                                          <p:val>
                                            <p:fltVal val="0"/>
                                          </p:val>
                                        </p:tav>
                                      </p:tavLst>
                                    </p:anim>
                                    <p:anim calcmode="lin" valueType="num">
                                      <p:cBhvr>
                                        <p:cTn id="44" dur="500"/>
                                        <p:tgtEl>
                                          <p:spTgt spid="2"/>
                                        </p:tgtEl>
                                        <p:attrNameLst>
                                          <p:attrName>ppt_h</p:attrName>
                                        </p:attrNameLst>
                                      </p:cBhvr>
                                      <p:tavLst>
                                        <p:tav tm="0">
                                          <p:val>
                                            <p:strVal val="ppt_h"/>
                                          </p:val>
                                        </p:tav>
                                        <p:tav tm="100000">
                                          <p:val>
                                            <p:fltVal val="0"/>
                                          </p:val>
                                        </p:tav>
                                      </p:tavLst>
                                    </p:anim>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p:cTn id="60" dur="500" fill="hold"/>
                                        <p:tgtEl>
                                          <p:spTgt spid="3"/>
                                        </p:tgtEl>
                                        <p:attrNameLst>
                                          <p:attrName>ppt_w</p:attrName>
                                        </p:attrNameLst>
                                      </p:cBhvr>
                                      <p:tavLst>
                                        <p:tav tm="0">
                                          <p:val>
                                            <p:fltVal val="0"/>
                                          </p:val>
                                        </p:tav>
                                        <p:tav tm="100000">
                                          <p:val>
                                            <p:strVal val="#ppt_w"/>
                                          </p:val>
                                        </p:tav>
                                      </p:tavLst>
                                    </p:anim>
                                    <p:anim calcmode="lin" valueType="num">
                                      <p:cBhvr>
                                        <p:cTn id="61" dur="500" fill="hold"/>
                                        <p:tgtEl>
                                          <p:spTgt spid="3"/>
                                        </p:tgtEl>
                                        <p:attrNameLst>
                                          <p:attrName>ppt_h</p:attrName>
                                        </p:attrNameLst>
                                      </p:cBhvr>
                                      <p:tavLst>
                                        <p:tav tm="0">
                                          <p:val>
                                            <p:fltVal val="0"/>
                                          </p:val>
                                        </p:tav>
                                        <p:tav tm="100000">
                                          <p:val>
                                            <p:strVal val="#ppt_h"/>
                                          </p:val>
                                        </p:tav>
                                      </p:tavLst>
                                    </p:anim>
                                    <p:animEffect transition="in" filter="fade">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3"/>
                                        </p:tgtEl>
                                        <p:attrNameLst>
                                          <p:attrName>ppt_w</p:attrName>
                                        </p:attrNameLst>
                                      </p:cBhvr>
                                      <p:tavLst>
                                        <p:tav tm="0">
                                          <p:val>
                                            <p:strVal val="ppt_w"/>
                                          </p:val>
                                        </p:tav>
                                        <p:tav tm="100000">
                                          <p:val>
                                            <p:fltVal val="0"/>
                                          </p:val>
                                        </p:tav>
                                      </p:tavLst>
                                    </p:anim>
                                    <p:anim calcmode="lin" valueType="num">
                                      <p:cBhvr>
                                        <p:cTn id="67" dur="500"/>
                                        <p:tgtEl>
                                          <p:spTgt spid="3"/>
                                        </p:tgtEl>
                                        <p:attrNameLst>
                                          <p:attrName>ppt_h</p:attrName>
                                        </p:attrNameLst>
                                      </p:cBhvr>
                                      <p:tavLst>
                                        <p:tav tm="0">
                                          <p:val>
                                            <p:strVal val="ppt_h"/>
                                          </p:val>
                                        </p:tav>
                                        <p:tav tm="100000">
                                          <p:val>
                                            <p:fltVal val="0"/>
                                          </p:val>
                                        </p:tav>
                                      </p:tavLst>
                                    </p:anim>
                                    <p:animEffect transition="out" filter="fade">
                                      <p:cBhvr>
                                        <p:cTn id="68" dur="500"/>
                                        <p:tgtEl>
                                          <p:spTgt spid="3"/>
                                        </p:tgtEl>
                                      </p:cBhvr>
                                    </p:animEffect>
                                    <p:set>
                                      <p:cBhvr>
                                        <p:cTn id="69" dur="1" fill="hold">
                                          <p:stCondLst>
                                            <p:cond delay="499"/>
                                          </p:stCondLst>
                                        </p:cTn>
                                        <p:tgtEl>
                                          <p:spTgt spid="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
                                            <p:txEl>
                                              <p:pRg st="4" end="4"/>
                                            </p:txEl>
                                          </p:spTgt>
                                        </p:tgtEl>
                                        <p:attrNameLst>
                                          <p:attrName>style.visibility</p:attrName>
                                        </p:attrNameLst>
                                      </p:cBhvr>
                                      <p:to>
                                        <p:strVal val="visible"/>
                                      </p:to>
                                    </p:set>
                                  </p:childTnLst>
                                </p:cTn>
                              </p:par>
                              <p:par>
                                <p:cTn id="76" presetID="10"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p:cTn id="83" dur="500" fill="hold"/>
                                        <p:tgtEl>
                                          <p:spTgt spid="4"/>
                                        </p:tgtEl>
                                        <p:attrNameLst>
                                          <p:attrName>ppt_w</p:attrName>
                                        </p:attrNameLst>
                                      </p:cBhvr>
                                      <p:tavLst>
                                        <p:tav tm="0">
                                          <p:val>
                                            <p:fltVal val="0"/>
                                          </p:val>
                                        </p:tav>
                                        <p:tav tm="100000">
                                          <p:val>
                                            <p:strVal val="#ppt_w"/>
                                          </p:val>
                                        </p:tav>
                                      </p:tavLst>
                                    </p:anim>
                                    <p:anim calcmode="lin" valueType="num">
                                      <p:cBhvr>
                                        <p:cTn id="84" dur="500" fill="hold"/>
                                        <p:tgtEl>
                                          <p:spTgt spid="4"/>
                                        </p:tgtEl>
                                        <p:attrNameLst>
                                          <p:attrName>ppt_h</p:attrName>
                                        </p:attrNameLst>
                                      </p:cBhvr>
                                      <p:tavLst>
                                        <p:tav tm="0">
                                          <p:val>
                                            <p:fltVal val="0"/>
                                          </p:val>
                                        </p:tav>
                                        <p:tav tm="100000">
                                          <p:val>
                                            <p:strVal val="#ppt_h"/>
                                          </p:val>
                                        </p:tav>
                                      </p:tavLst>
                                    </p:anim>
                                    <p:animEffect transition="in" filter="fade">
                                      <p:cBhvr>
                                        <p:cTn id="85" dur="500"/>
                                        <p:tgtEl>
                                          <p:spTgt spid="4"/>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4"/>
                                        </p:tgtEl>
                                        <p:attrNameLst>
                                          <p:attrName>ppt_w</p:attrName>
                                        </p:attrNameLst>
                                      </p:cBhvr>
                                      <p:tavLst>
                                        <p:tav tm="0">
                                          <p:val>
                                            <p:strVal val="ppt_w"/>
                                          </p:val>
                                        </p:tav>
                                        <p:tav tm="100000">
                                          <p:val>
                                            <p:fltVal val="0"/>
                                          </p:val>
                                        </p:tav>
                                      </p:tavLst>
                                    </p:anim>
                                    <p:anim calcmode="lin" valueType="num">
                                      <p:cBhvr>
                                        <p:cTn id="90" dur="500"/>
                                        <p:tgtEl>
                                          <p:spTgt spid="4"/>
                                        </p:tgtEl>
                                        <p:attrNameLst>
                                          <p:attrName>ppt_h</p:attrName>
                                        </p:attrNameLst>
                                      </p:cBhvr>
                                      <p:tavLst>
                                        <p:tav tm="0">
                                          <p:val>
                                            <p:strVal val="ppt_h"/>
                                          </p:val>
                                        </p:tav>
                                        <p:tav tm="100000">
                                          <p:val>
                                            <p:fltVal val="0"/>
                                          </p:val>
                                        </p:tav>
                                      </p:tavLst>
                                    </p:anim>
                                    <p:animEffect transition="out" filter="fade">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3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
                                            <p:txEl>
                                              <p:pRg st="5" end="5"/>
                                            </p:txEl>
                                          </p:spTgt>
                                        </p:tgtEl>
                                        <p:attrNameLst>
                                          <p:attrName>style.visibility</p:attrName>
                                        </p:attrNameLst>
                                      </p:cBhvr>
                                      <p:to>
                                        <p:strVal val="visible"/>
                                      </p:to>
                                    </p:set>
                                  </p:childTnLst>
                                </p:cTn>
                              </p:par>
                              <p:par>
                                <p:cTn id="99" presetID="10"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30"/>
                                        </p:tgtEl>
                                        <p:attrNameLst>
                                          <p:attrName>style.visibility</p:attrName>
                                        </p:attrNameLst>
                                      </p:cBhvr>
                                      <p:to>
                                        <p:strVal val="visible"/>
                                      </p:to>
                                    </p:set>
                                    <p:anim calcmode="lin" valueType="num">
                                      <p:cBhvr>
                                        <p:cTn id="106" dur="500" fill="hold"/>
                                        <p:tgtEl>
                                          <p:spTgt spid="30"/>
                                        </p:tgtEl>
                                        <p:attrNameLst>
                                          <p:attrName>ppt_w</p:attrName>
                                        </p:attrNameLst>
                                      </p:cBhvr>
                                      <p:tavLst>
                                        <p:tav tm="0">
                                          <p:val>
                                            <p:fltVal val="0"/>
                                          </p:val>
                                        </p:tav>
                                        <p:tav tm="100000">
                                          <p:val>
                                            <p:strVal val="#ppt_w"/>
                                          </p:val>
                                        </p:tav>
                                      </p:tavLst>
                                    </p:anim>
                                    <p:anim calcmode="lin" valueType="num">
                                      <p:cBhvr>
                                        <p:cTn id="107" dur="500" fill="hold"/>
                                        <p:tgtEl>
                                          <p:spTgt spid="30"/>
                                        </p:tgtEl>
                                        <p:attrNameLst>
                                          <p:attrName>ppt_h</p:attrName>
                                        </p:attrNameLst>
                                      </p:cBhvr>
                                      <p:tavLst>
                                        <p:tav tm="0">
                                          <p:val>
                                            <p:fltVal val="0"/>
                                          </p:val>
                                        </p:tav>
                                        <p:tav tm="100000">
                                          <p:val>
                                            <p:strVal val="#ppt_h"/>
                                          </p:val>
                                        </p:tav>
                                      </p:tavLst>
                                    </p:anim>
                                    <p:animEffect transition="in" filter="fade">
                                      <p:cBhvr>
                                        <p:cTn id="108" dur="500"/>
                                        <p:tgtEl>
                                          <p:spTgt spid="30"/>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xit" presetSubtype="32" fill="hold" nodeType="clickEffect">
                                  <p:stCondLst>
                                    <p:cond delay="0"/>
                                  </p:stCondLst>
                                  <p:childTnLst>
                                    <p:anim calcmode="lin" valueType="num">
                                      <p:cBhvr>
                                        <p:cTn id="112" dur="500"/>
                                        <p:tgtEl>
                                          <p:spTgt spid="30"/>
                                        </p:tgtEl>
                                        <p:attrNameLst>
                                          <p:attrName>ppt_w</p:attrName>
                                        </p:attrNameLst>
                                      </p:cBhvr>
                                      <p:tavLst>
                                        <p:tav tm="0">
                                          <p:val>
                                            <p:strVal val="ppt_w"/>
                                          </p:val>
                                        </p:tav>
                                        <p:tav tm="100000">
                                          <p:val>
                                            <p:fltVal val="0"/>
                                          </p:val>
                                        </p:tav>
                                      </p:tavLst>
                                    </p:anim>
                                    <p:anim calcmode="lin" valueType="num">
                                      <p:cBhvr>
                                        <p:cTn id="113" dur="500"/>
                                        <p:tgtEl>
                                          <p:spTgt spid="30"/>
                                        </p:tgtEl>
                                        <p:attrNameLst>
                                          <p:attrName>ppt_h</p:attrName>
                                        </p:attrNameLst>
                                      </p:cBhvr>
                                      <p:tavLst>
                                        <p:tav tm="0">
                                          <p:val>
                                            <p:strVal val="ppt_h"/>
                                          </p:val>
                                        </p:tav>
                                        <p:tav tm="100000">
                                          <p:val>
                                            <p:fltVal val="0"/>
                                          </p:val>
                                        </p:tav>
                                      </p:tavLst>
                                    </p:anim>
                                    <p:animEffect transition="out" filter="fade">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3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6">
                                            <p:txEl>
                                              <p:pRg st="6" end="6"/>
                                            </p:txEl>
                                          </p:spTgt>
                                        </p:tgtEl>
                                        <p:attrNameLst>
                                          <p:attrName>style.visibility</p:attrName>
                                        </p:attrNameLst>
                                      </p:cBhvr>
                                      <p:to>
                                        <p:strVal val="visible"/>
                                      </p:to>
                                    </p:set>
                                  </p:childTnLst>
                                </p:cTn>
                              </p:par>
                              <p:par>
                                <p:cTn id="122" presetID="10" presetClass="entr" presetSubtype="0" fill="hold" grpId="0" nodeType="with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17"/>
                                        </p:tgtEl>
                                        <p:attrNameLst>
                                          <p:attrName>style.visibility</p:attrName>
                                        </p:attrNameLst>
                                      </p:cBhvr>
                                      <p:to>
                                        <p:strVal val="visible"/>
                                      </p:to>
                                    </p:set>
                                    <p:anim calcmode="lin" valueType="num">
                                      <p:cBhvr>
                                        <p:cTn id="129" dur="500" fill="hold"/>
                                        <p:tgtEl>
                                          <p:spTgt spid="17"/>
                                        </p:tgtEl>
                                        <p:attrNameLst>
                                          <p:attrName>ppt_w</p:attrName>
                                        </p:attrNameLst>
                                      </p:cBhvr>
                                      <p:tavLst>
                                        <p:tav tm="0">
                                          <p:val>
                                            <p:fltVal val="0"/>
                                          </p:val>
                                        </p:tav>
                                        <p:tav tm="100000">
                                          <p:val>
                                            <p:strVal val="#ppt_w"/>
                                          </p:val>
                                        </p:tav>
                                      </p:tavLst>
                                    </p:anim>
                                    <p:anim calcmode="lin" valueType="num">
                                      <p:cBhvr>
                                        <p:cTn id="130" dur="500" fill="hold"/>
                                        <p:tgtEl>
                                          <p:spTgt spid="17"/>
                                        </p:tgtEl>
                                        <p:attrNameLst>
                                          <p:attrName>ppt_h</p:attrName>
                                        </p:attrNameLst>
                                      </p:cBhvr>
                                      <p:tavLst>
                                        <p:tav tm="0">
                                          <p:val>
                                            <p:fltVal val="0"/>
                                          </p:val>
                                        </p:tav>
                                        <p:tav tm="100000">
                                          <p:val>
                                            <p:strVal val="#ppt_h"/>
                                          </p:val>
                                        </p:tav>
                                      </p:tavLst>
                                    </p:anim>
                                    <p:animEffect transition="in" filter="fade">
                                      <p:cBhvr>
                                        <p:cTn id="131" dur="500"/>
                                        <p:tgtEl>
                                          <p:spTgt spid="17"/>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nodeType="clickEffect">
                                  <p:stCondLst>
                                    <p:cond delay="0"/>
                                  </p:stCondLst>
                                  <p:childTnLst>
                                    <p:anim calcmode="lin" valueType="num">
                                      <p:cBhvr>
                                        <p:cTn id="135" dur="500"/>
                                        <p:tgtEl>
                                          <p:spTgt spid="17"/>
                                        </p:tgtEl>
                                        <p:attrNameLst>
                                          <p:attrName>ppt_w</p:attrName>
                                        </p:attrNameLst>
                                      </p:cBhvr>
                                      <p:tavLst>
                                        <p:tav tm="0">
                                          <p:val>
                                            <p:strVal val="ppt_w"/>
                                          </p:val>
                                        </p:tav>
                                        <p:tav tm="100000">
                                          <p:val>
                                            <p:fltVal val="0"/>
                                          </p:val>
                                        </p:tav>
                                      </p:tavLst>
                                    </p:anim>
                                    <p:anim calcmode="lin" valueType="num">
                                      <p:cBhvr>
                                        <p:cTn id="136" dur="500"/>
                                        <p:tgtEl>
                                          <p:spTgt spid="17"/>
                                        </p:tgtEl>
                                        <p:attrNameLst>
                                          <p:attrName>ppt_h</p:attrName>
                                        </p:attrNameLst>
                                      </p:cBhvr>
                                      <p:tavLst>
                                        <p:tav tm="0">
                                          <p:val>
                                            <p:strVal val="ppt_h"/>
                                          </p:val>
                                        </p:tav>
                                        <p:tav tm="100000">
                                          <p:val>
                                            <p:fltVal val="0"/>
                                          </p:val>
                                        </p:tav>
                                      </p:tavLst>
                                    </p:anim>
                                    <p:animEffect transition="out" filter="fade">
                                      <p:cBhvr>
                                        <p:cTn id="137" dur="500"/>
                                        <p:tgtEl>
                                          <p:spTgt spid="17"/>
                                        </p:tgtEl>
                                      </p:cBhvr>
                                    </p:animEffect>
                                    <p:set>
                                      <p:cBhvr>
                                        <p:cTn id="138" dur="1" fill="hold">
                                          <p:stCondLst>
                                            <p:cond delay="499"/>
                                          </p:stCondLst>
                                        </p:cTn>
                                        <p:tgtEl>
                                          <p:spTgt spid="17"/>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34"/>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6">
                                            <p:txEl>
                                              <p:pRg st="8" end="8"/>
                                            </p:txEl>
                                          </p:spTgt>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4" grpId="0" animBg="1"/>
      <p:bldP spid="24" grpId="1" animBg="1"/>
      <p:bldP spid="31" grpId="0" animBg="1"/>
      <p:bldP spid="31" grpId="1" animBg="1"/>
      <p:bldP spid="33" grpId="0" animBg="1"/>
      <p:bldP spid="33" grpId="1" animBg="1"/>
      <p:bldP spid="34" grpId="0" animBg="1"/>
      <p:bldP spid="34"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138" y="381001"/>
            <a:ext cx="4286696" cy="5658438"/>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idx="4294967295"/>
          </p:nvPr>
        </p:nvSpPr>
        <p:spPr>
          <a:xfrm>
            <a:off x="403855" y="1116779"/>
            <a:ext cx="4343400" cy="1371600"/>
          </a:xfrm>
          <a:prstGeom prst="rect">
            <a:avLst/>
          </a:prstGeom>
        </p:spPr>
        <p:txBody>
          <a:bodyPr>
            <a:normAutofit fontScale="90000"/>
          </a:bodyPr>
          <a:lstStyle/>
          <a:p>
            <a:pPr algn="l"/>
            <a:r>
              <a:rPr lang="en-US" sz="4000" b="1" dirty="0">
                <a:latin typeface="Arial" pitchFamily="34" charset="0"/>
              </a:rPr>
              <a:t>Using DSA 152 </a:t>
            </a:r>
            <a:br>
              <a:rPr lang="en-US" sz="4000" b="1" dirty="0">
                <a:latin typeface="Arial" pitchFamily="34" charset="0"/>
              </a:rPr>
            </a:br>
            <a:r>
              <a:rPr lang="en-US" sz="4000" b="1" dirty="0">
                <a:latin typeface="Arial" pitchFamily="34" charset="0"/>
              </a:rPr>
              <a:t>Inspection Manual</a:t>
            </a:r>
            <a:r>
              <a:rPr lang="en-US" b="1" dirty="0" smtClean="0">
                <a:latin typeface="Arial" pitchFamily="34" charset="0"/>
              </a:rPr>
              <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4" y="2438400"/>
            <a:ext cx="4219575" cy="4038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000" b="1" dirty="0" smtClean="0">
                <a:latin typeface="Arial" pitchFamily="34" charset="0"/>
              </a:rPr>
              <a:t>Building ‘B’ DSA 152 – Applicable blocks:</a:t>
            </a:r>
          </a:p>
          <a:p>
            <a:pPr lvl="1">
              <a:spcBef>
                <a:spcPts val="1200"/>
              </a:spcBef>
              <a:defRPr/>
            </a:pPr>
            <a:r>
              <a:rPr lang="en-US" sz="1600" b="1" dirty="0" smtClean="0">
                <a:latin typeface="Arial" pitchFamily="34" charset="0"/>
              </a:rPr>
              <a:t>Nearly all sections and blocks</a:t>
            </a:r>
          </a:p>
          <a:p>
            <a:pPr>
              <a:spcBef>
                <a:spcPts val="1200"/>
              </a:spcBef>
              <a:defRPr/>
            </a:pPr>
            <a:r>
              <a:rPr lang="en-US" sz="2000" b="1" dirty="0" smtClean="0">
                <a:latin typeface="Arial" pitchFamily="34" charset="0"/>
              </a:rPr>
              <a:t>Blocks NA in Sections 3, 4, &amp; 6: </a:t>
            </a:r>
          </a:p>
          <a:p>
            <a:pPr lvl="1">
              <a:spcBef>
                <a:spcPts val="1200"/>
              </a:spcBef>
              <a:defRPr/>
            </a:pPr>
            <a:r>
              <a:rPr lang="en-US" sz="1600" b="1" dirty="0" smtClean="0">
                <a:latin typeface="Arial" pitchFamily="34" charset="0"/>
              </a:rPr>
              <a:t>Concrete</a:t>
            </a:r>
          </a:p>
          <a:p>
            <a:pPr lvl="1">
              <a:spcBef>
                <a:spcPts val="1200"/>
              </a:spcBef>
              <a:defRPr/>
            </a:pPr>
            <a:r>
              <a:rPr lang="en-US" sz="1600" b="1" dirty="0" smtClean="0">
                <a:latin typeface="Arial" pitchFamily="34" charset="0"/>
              </a:rPr>
              <a:t>Masonry</a:t>
            </a:r>
          </a:p>
          <a:p>
            <a:pPr lvl="1">
              <a:spcBef>
                <a:spcPts val="1200"/>
              </a:spcBef>
              <a:defRPr/>
            </a:pPr>
            <a:r>
              <a:rPr lang="en-US" sz="1600" b="1" dirty="0" smtClean="0">
                <a:latin typeface="Arial" pitchFamily="34" charset="0"/>
              </a:rPr>
              <a:t>Steel</a:t>
            </a:r>
          </a:p>
          <a:p>
            <a:pPr lvl="1">
              <a:spcBef>
                <a:spcPts val="1200"/>
              </a:spcBef>
              <a:defRPr/>
            </a:pPr>
            <a:r>
              <a:rPr lang="en-US" sz="1600" b="1" dirty="0" smtClean="0">
                <a:latin typeface="Arial" pitchFamily="34" charset="0"/>
              </a:rPr>
              <a:t>All Section 6 - NA</a:t>
            </a:r>
          </a:p>
          <a:p>
            <a:pPr>
              <a:spcBef>
                <a:spcPts val="1200"/>
              </a:spcBef>
              <a:defRPr/>
            </a:pPr>
            <a:r>
              <a:rPr lang="en-US" sz="2000" b="1" dirty="0" smtClean="0">
                <a:latin typeface="Arial" pitchFamily="34" charset="0"/>
              </a:rPr>
              <a:t>Use Correlation Matrix</a:t>
            </a:r>
          </a:p>
        </p:txBody>
      </p:sp>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23" y="1326691"/>
            <a:ext cx="5771884" cy="187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4648201" y="3162300"/>
            <a:ext cx="4183381" cy="1879417"/>
            <a:chOff x="4648201" y="3162300"/>
            <a:chExt cx="4183381" cy="1879417"/>
          </a:xfrm>
        </p:grpSpPr>
        <p:sp>
          <p:nvSpPr>
            <p:cNvPr id="20" name="Rounded Rectangle 19"/>
            <p:cNvSpPr/>
            <p:nvPr/>
          </p:nvSpPr>
          <p:spPr>
            <a:xfrm>
              <a:off x="4648201" y="3810001"/>
              <a:ext cx="2057400" cy="1231716"/>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774182" y="3162300"/>
              <a:ext cx="2057400" cy="571500"/>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6420" y="4572000"/>
            <a:ext cx="5627690" cy="179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0991" y="3022968"/>
            <a:ext cx="5518945" cy="157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199" y="595105"/>
            <a:ext cx="4318635" cy="5210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8"/>
          <p:cNvGrpSpPr/>
          <p:nvPr/>
        </p:nvGrpSpPr>
        <p:grpSpPr>
          <a:xfrm>
            <a:off x="2209800" y="1398173"/>
            <a:ext cx="4495801" cy="369332"/>
            <a:chOff x="2209800" y="1398173"/>
            <a:chExt cx="4495801" cy="369332"/>
          </a:xfrm>
        </p:grpSpPr>
        <p:sp>
          <p:nvSpPr>
            <p:cNvPr id="2" name="TextBox 1"/>
            <p:cNvSpPr txBox="1"/>
            <p:nvPr/>
          </p:nvSpPr>
          <p:spPr>
            <a:xfrm>
              <a:off x="49911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NA</a:t>
              </a:r>
              <a:endParaRPr lang="en-US" dirty="0">
                <a:solidFill>
                  <a:srgbClr val="0070C0"/>
                </a:solidFill>
                <a:latin typeface="Brush Script MT" pitchFamily="66" charset="0"/>
              </a:endParaRPr>
            </a:p>
          </p:txBody>
        </p:sp>
        <p:cxnSp>
          <p:nvCxnSpPr>
            <p:cNvPr id="5" name="Straight Connector 4"/>
            <p:cNvCxnSpPr/>
            <p:nvPr/>
          </p:nvCxnSpPr>
          <p:spPr>
            <a:xfrm>
              <a:off x="2209800" y="1582839"/>
              <a:ext cx="14478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198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9" name="Group 22"/>
          <p:cNvGrpSpPr/>
          <p:nvPr/>
        </p:nvGrpSpPr>
        <p:grpSpPr>
          <a:xfrm>
            <a:off x="2209800" y="1735239"/>
            <a:ext cx="4495801" cy="369332"/>
            <a:chOff x="2209800" y="1398173"/>
            <a:chExt cx="4495801" cy="369332"/>
          </a:xfrm>
        </p:grpSpPr>
        <p:sp>
          <p:nvSpPr>
            <p:cNvPr id="24" name="TextBox 23"/>
            <p:cNvSpPr txBox="1"/>
            <p:nvPr/>
          </p:nvSpPr>
          <p:spPr>
            <a:xfrm>
              <a:off x="49911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NA</a:t>
              </a:r>
              <a:endParaRPr lang="en-US" dirty="0">
                <a:solidFill>
                  <a:srgbClr val="0070C0"/>
                </a:solidFill>
                <a:latin typeface="Brush Script MT" pitchFamily="66" charset="0"/>
              </a:endParaRPr>
            </a:p>
          </p:txBody>
        </p:sp>
        <p:cxnSp>
          <p:nvCxnSpPr>
            <p:cNvPr id="25" name="Straight Connector 24"/>
            <p:cNvCxnSpPr/>
            <p:nvPr/>
          </p:nvCxnSpPr>
          <p:spPr>
            <a:xfrm>
              <a:off x="2209800" y="1582839"/>
              <a:ext cx="14478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198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12" name="Group 26"/>
          <p:cNvGrpSpPr/>
          <p:nvPr/>
        </p:nvGrpSpPr>
        <p:grpSpPr>
          <a:xfrm>
            <a:off x="2133600" y="2362200"/>
            <a:ext cx="4495801" cy="369332"/>
            <a:chOff x="2209800" y="1398173"/>
            <a:chExt cx="4495801" cy="369332"/>
          </a:xfrm>
        </p:grpSpPr>
        <p:sp>
          <p:nvSpPr>
            <p:cNvPr id="28" name="TextBox 27"/>
            <p:cNvSpPr txBox="1"/>
            <p:nvPr/>
          </p:nvSpPr>
          <p:spPr>
            <a:xfrm>
              <a:off x="49911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NA</a:t>
              </a:r>
              <a:endParaRPr lang="en-US" dirty="0">
                <a:solidFill>
                  <a:srgbClr val="0070C0"/>
                </a:solidFill>
                <a:latin typeface="Brush Script MT" pitchFamily="66" charset="0"/>
              </a:endParaRPr>
            </a:p>
          </p:txBody>
        </p:sp>
        <p:cxnSp>
          <p:nvCxnSpPr>
            <p:cNvPr id="29" name="Straight Connector 28"/>
            <p:cNvCxnSpPr/>
            <p:nvPr/>
          </p:nvCxnSpPr>
          <p:spPr>
            <a:xfrm>
              <a:off x="2209800" y="1582839"/>
              <a:ext cx="14478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0198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13" name="Group 30"/>
          <p:cNvGrpSpPr/>
          <p:nvPr/>
        </p:nvGrpSpPr>
        <p:grpSpPr>
          <a:xfrm>
            <a:off x="2106386" y="4597033"/>
            <a:ext cx="4495801" cy="369332"/>
            <a:chOff x="2209800" y="1398173"/>
            <a:chExt cx="4495801" cy="369332"/>
          </a:xfrm>
        </p:grpSpPr>
        <p:sp>
          <p:nvSpPr>
            <p:cNvPr id="32" name="TextBox 31"/>
            <p:cNvSpPr txBox="1"/>
            <p:nvPr/>
          </p:nvSpPr>
          <p:spPr>
            <a:xfrm>
              <a:off x="49911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NA</a:t>
              </a:r>
              <a:endParaRPr lang="en-US" dirty="0">
                <a:solidFill>
                  <a:srgbClr val="0070C0"/>
                </a:solidFill>
                <a:latin typeface="Brush Script MT" pitchFamily="66" charset="0"/>
              </a:endParaRPr>
            </a:p>
          </p:txBody>
        </p:sp>
        <p:cxnSp>
          <p:nvCxnSpPr>
            <p:cNvPr id="33" name="Straight Connector 32"/>
            <p:cNvCxnSpPr/>
            <p:nvPr/>
          </p:nvCxnSpPr>
          <p:spPr>
            <a:xfrm>
              <a:off x="2209800" y="1582839"/>
              <a:ext cx="14478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0198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16" name="Group 34"/>
          <p:cNvGrpSpPr/>
          <p:nvPr/>
        </p:nvGrpSpPr>
        <p:grpSpPr>
          <a:xfrm>
            <a:off x="2106386" y="4934099"/>
            <a:ext cx="4495801" cy="369332"/>
            <a:chOff x="2209800" y="1398173"/>
            <a:chExt cx="4495801" cy="369332"/>
          </a:xfrm>
        </p:grpSpPr>
        <p:sp>
          <p:nvSpPr>
            <p:cNvPr id="36" name="TextBox 35"/>
            <p:cNvSpPr txBox="1"/>
            <p:nvPr/>
          </p:nvSpPr>
          <p:spPr>
            <a:xfrm>
              <a:off x="49911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NA</a:t>
              </a:r>
              <a:endParaRPr lang="en-US" dirty="0">
                <a:solidFill>
                  <a:srgbClr val="0070C0"/>
                </a:solidFill>
                <a:latin typeface="Brush Script MT" pitchFamily="66" charset="0"/>
              </a:endParaRPr>
            </a:p>
          </p:txBody>
        </p:sp>
        <p:cxnSp>
          <p:nvCxnSpPr>
            <p:cNvPr id="37" name="Straight Connector 36"/>
            <p:cNvCxnSpPr/>
            <p:nvPr/>
          </p:nvCxnSpPr>
          <p:spPr>
            <a:xfrm>
              <a:off x="2209800" y="1582839"/>
              <a:ext cx="14478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0198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17" name="Group 38"/>
          <p:cNvGrpSpPr/>
          <p:nvPr/>
        </p:nvGrpSpPr>
        <p:grpSpPr>
          <a:xfrm>
            <a:off x="2030186" y="5561060"/>
            <a:ext cx="4495801" cy="369332"/>
            <a:chOff x="2209800" y="1398173"/>
            <a:chExt cx="4495801" cy="369332"/>
          </a:xfrm>
        </p:grpSpPr>
        <p:sp>
          <p:nvSpPr>
            <p:cNvPr id="40" name="TextBox 39"/>
            <p:cNvSpPr txBox="1"/>
            <p:nvPr/>
          </p:nvSpPr>
          <p:spPr>
            <a:xfrm>
              <a:off x="49911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NA</a:t>
              </a:r>
              <a:endParaRPr lang="en-US" dirty="0">
                <a:solidFill>
                  <a:srgbClr val="0070C0"/>
                </a:solidFill>
                <a:latin typeface="Brush Script MT" pitchFamily="66" charset="0"/>
              </a:endParaRPr>
            </a:p>
          </p:txBody>
        </p:sp>
        <p:cxnSp>
          <p:nvCxnSpPr>
            <p:cNvPr id="41" name="Straight Connector 40"/>
            <p:cNvCxnSpPr/>
            <p:nvPr/>
          </p:nvCxnSpPr>
          <p:spPr>
            <a:xfrm>
              <a:off x="2209800" y="1582839"/>
              <a:ext cx="14478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0198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23" name="Group 42"/>
          <p:cNvGrpSpPr/>
          <p:nvPr/>
        </p:nvGrpSpPr>
        <p:grpSpPr>
          <a:xfrm>
            <a:off x="4811487" y="3059668"/>
            <a:ext cx="4076703" cy="369332"/>
            <a:chOff x="2209800" y="1398173"/>
            <a:chExt cx="4559107" cy="369332"/>
          </a:xfrm>
        </p:grpSpPr>
        <p:sp>
          <p:nvSpPr>
            <p:cNvPr id="44" name="TextBox 43"/>
            <p:cNvSpPr txBox="1"/>
            <p:nvPr/>
          </p:nvSpPr>
          <p:spPr>
            <a:xfrm>
              <a:off x="49911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NA</a:t>
              </a:r>
              <a:endParaRPr lang="en-US" dirty="0">
                <a:solidFill>
                  <a:srgbClr val="0070C0"/>
                </a:solidFill>
                <a:latin typeface="Brush Script MT" pitchFamily="66" charset="0"/>
              </a:endParaRPr>
            </a:p>
          </p:txBody>
        </p:sp>
        <p:cxnSp>
          <p:nvCxnSpPr>
            <p:cNvPr id="45" name="Straight Connector 44"/>
            <p:cNvCxnSpPr/>
            <p:nvPr/>
          </p:nvCxnSpPr>
          <p:spPr>
            <a:xfrm>
              <a:off x="2209800" y="1582839"/>
              <a:ext cx="14478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019801" y="1398173"/>
              <a:ext cx="749106"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27" name="Group 46"/>
          <p:cNvGrpSpPr/>
          <p:nvPr/>
        </p:nvGrpSpPr>
        <p:grpSpPr>
          <a:xfrm>
            <a:off x="4811487" y="3314700"/>
            <a:ext cx="4076702" cy="369332"/>
            <a:chOff x="2209800" y="1398173"/>
            <a:chExt cx="4559106" cy="369332"/>
          </a:xfrm>
        </p:grpSpPr>
        <p:sp>
          <p:nvSpPr>
            <p:cNvPr id="48" name="TextBox 47"/>
            <p:cNvSpPr txBox="1"/>
            <p:nvPr/>
          </p:nvSpPr>
          <p:spPr>
            <a:xfrm>
              <a:off x="49911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NA</a:t>
              </a:r>
              <a:endParaRPr lang="en-US" dirty="0">
                <a:solidFill>
                  <a:srgbClr val="0070C0"/>
                </a:solidFill>
                <a:latin typeface="Brush Script MT" pitchFamily="66" charset="0"/>
              </a:endParaRPr>
            </a:p>
          </p:txBody>
        </p:sp>
        <p:cxnSp>
          <p:nvCxnSpPr>
            <p:cNvPr id="49" name="Straight Connector 48"/>
            <p:cNvCxnSpPr/>
            <p:nvPr/>
          </p:nvCxnSpPr>
          <p:spPr>
            <a:xfrm>
              <a:off x="2209800" y="1582839"/>
              <a:ext cx="14478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019801" y="1398173"/>
              <a:ext cx="749105"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31" name="Group 50"/>
          <p:cNvGrpSpPr/>
          <p:nvPr/>
        </p:nvGrpSpPr>
        <p:grpSpPr>
          <a:xfrm>
            <a:off x="4735287" y="3941661"/>
            <a:ext cx="4096295" cy="369332"/>
            <a:chOff x="2209800" y="1398173"/>
            <a:chExt cx="4495801" cy="369332"/>
          </a:xfrm>
        </p:grpSpPr>
        <p:sp>
          <p:nvSpPr>
            <p:cNvPr id="52" name="TextBox 51"/>
            <p:cNvSpPr txBox="1"/>
            <p:nvPr/>
          </p:nvSpPr>
          <p:spPr>
            <a:xfrm>
              <a:off x="49911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NA</a:t>
              </a:r>
              <a:endParaRPr lang="en-US" dirty="0">
                <a:solidFill>
                  <a:srgbClr val="0070C0"/>
                </a:solidFill>
                <a:latin typeface="Brush Script MT" pitchFamily="66" charset="0"/>
              </a:endParaRPr>
            </a:p>
          </p:txBody>
        </p:sp>
        <p:cxnSp>
          <p:nvCxnSpPr>
            <p:cNvPr id="53" name="Straight Connector 52"/>
            <p:cNvCxnSpPr/>
            <p:nvPr/>
          </p:nvCxnSpPr>
          <p:spPr>
            <a:xfrm>
              <a:off x="2209800" y="1582839"/>
              <a:ext cx="14478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0198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35" name="Group 54"/>
          <p:cNvGrpSpPr/>
          <p:nvPr/>
        </p:nvGrpSpPr>
        <p:grpSpPr>
          <a:xfrm>
            <a:off x="4648199" y="3612885"/>
            <a:ext cx="4239989" cy="369332"/>
            <a:chOff x="2209800" y="1398173"/>
            <a:chExt cx="4495801" cy="369332"/>
          </a:xfrm>
        </p:grpSpPr>
        <p:sp>
          <p:nvSpPr>
            <p:cNvPr id="56" name="TextBox 55"/>
            <p:cNvSpPr txBox="1"/>
            <p:nvPr/>
          </p:nvSpPr>
          <p:spPr>
            <a:xfrm>
              <a:off x="49911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NA</a:t>
              </a:r>
              <a:endParaRPr lang="en-US" dirty="0">
                <a:solidFill>
                  <a:srgbClr val="0070C0"/>
                </a:solidFill>
                <a:latin typeface="Brush Script MT" pitchFamily="66" charset="0"/>
              </a:endParaRPr>
            </a:p>
          </p:txBody>
        </p:sp>
        <p:cxnSp>
          <p:nvCxnSpPr>
            <p:cNvPr id="57" name="Straight Connector 56"/>
            <p:cNvCxnSpPr/>
            <p:nvPr/>
          </p:nvCxnSpPr>
          <p:spPr>
            <a:xfrm>
              <a:off x="2209800" y="1582839"/>
              <a:ext cx="14478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019801" y="1398173"/>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spTree>
    <p:extLst>
      <p:ext uri="{BB962C8B-B14F-4D97-AF65-F5344CB8AC3E}">
        <p14:creationId xmlns:p14="http://schemas.microsoft.com/office/powerpoint/2010/main" val="67624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nodeType="clickEffect">
                                  <p:stCondLst>
                                    <p:cond delay="0"/>
                                  </p:stCondLst>
                                  <p:childTnLst>
                                    <p:anim calcmode="lin" valueType="num">
                                      <p:cBhvr>
                                        <p:cTn id="69" dur="500"/>
                                        <p:tgtEl>
                                          <p:spTgt spid="15"/>
                                        </p:tgtEl>
                                        <p:attrNameLst>
                                          <p:attrName>ppt_w</p:attrName>
                                        </p:attrNameLst>
                                      </p:cBhvr>
                                      <p:tavLst>
                                        <p:tav tm="0">
                                          <p:val>
                                            <p:strVal val="ppt_w"/>
                                          </p:val>
                                        </p:tav>
                                        <p:tav tm="100000">
                                          <p:val>
                                            <p:fltVal val="0"/>
                                          </p:val>
                                        </p:tav>
                                      </p:tavLst>
                                    </p:anim>
                                    <p:anim calcmode="lin" valueType="num">
                                      <p:cBhvr>
                                        <p:cTn id="70" dur="500"/>
                                        <p:tgtEl>
                                          <p:spTgt spid="15"/>
                                        </p:tgtEl>
                                        <p:attrNameLst>
                                          <p:attrName>ppt_h</p:attrName>
                                        </p:attrNameLst>
                                      </p:cBhvr>
                                      <p:tavLst>
                                        <p:tav tm="0">
                                          <p:val>
                                            <p:strVal val="ppt_h"/>
                                          </p:val>
                                        </p:tav>
                                        <p:tav tm="100000">
                                          <p:val>
                                            <p:fltVal val="0"/>
                                          </p:val>
                                        </p:tav>
                                      </p:tavLst>
                                    </p:anim>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53" presetClass="exit" presetSubtype="32" fill="hold" nodeType="withEffect">
                                  <p:stCondLst>
                                    <p:cond delay="0"/>
                                  </p:stCondLst>
                                  <p:childTnLst>
                                    <p:anim calcmode="lin" valueType="num">
                                      <p:cBhvr>
                                        <p:cTn id="74" dur="500"/>
                                        <p:tgtEl>
                                          <p:spTgt spid="14"/>
                                        </p:tgtEl>
                                        <p:attrNameLst>
                                          <p:attrName>ppt_w</p:attrName>
                                        </p:attrNameLst>
                                      </p:cBhvr>
                                      <p:tavLst>
                                        <p:tav tm="0">
                                          <p:val>
                                            <p:strVal val="ppt_w"/>
                                          </p:val>
                                        </p:tav>
                                        <p:tav tm="100000">
                                          <p:val>
                                            <p:fltVal val="0"/>
                                          </p:val>
                                        </p:tav>
                                      </p:tavLst>
                                    </p:anim>
                                    <p:anim calcmode="lin" valueType="num">
                                      <p:cBhvr>
                                        <p:cTn id="75" dur="500"/>
                                        <p:tgtEl>
                                          <p:spTgt spid="14"/>
                                        </p:tgtEl>
                                        <p:attrNameLst>
                                          <p:attrName>ppt_h</p:attrName>
                                        </p:attrNameLst>
                                      </p:cBhvr>
                                      <p:tavLst>
                                        <p:tav tm="0">
                                          <p:val>
                                            <p:strVal val="ppt_h"/>
                                          </p:val>
                                        </p:tav>
                                        <p:tav tm="100000">
                                          <p:val>
                                            <p:fltVal val="0"/>
                                          </p:val>
                                        </p:tav>
                                      </p:tavLst>
                                    </p:anim>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19"/>
                                        </p:tgtEl>
                                        <p:attrNameLst>
                                          <p:attrName>ppt_w</p:attrName>
                                        </p:attrNameLst>
                                      </p:cBhvr>
                                      <p:tavLst>
                                        <p:tav tm="0">
                                          <p:val>
                                            <p:strVal val="ppt_w"/>
                                          </p:val>
                                        </p:tav>
                                        <p:tav tm="100000">
                                          <p:val>
                                            <p:fltVal val="0"/>
                                          </p:val>
                                        </p:tav>
                                      </p:tavLst>
                                    </p:anim>
                                    <p:anim calcmode="lin" valueType="num">
                                      <p:cBhvr>
                                        <p:cTn id="80" dur="500"/>
                                        <p:tgtEl>
                                          <p:spTgt spid="19"/>
                                        </p:tgtEl>
                                        <p:attrNameLst>
                                          <p:attrName>ppt_h</p:attrName>
                                        </p:attrNameLst>
                                      </p:cBhvr>
                                      <p:tavLst>
                                        <p:tav tm="0">
                                          <p:val>
                                            <p:strVal val="ppt_h"/>
                                          </p:val>
                                        </p:tav>
                                        <p:tav tm="100000">
                                          <p:val>
                                            <p:fltVal val="0"/>
                                          </p:val>
                                        </p:tav>
                                      </p:tavLst>
                                    </p:anim>
                                    <p:animEffect transition="out" filter="fade">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9"/>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3"/>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3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
                                            <p:txEl>
                                              <p:pRg st="7" end="7"/>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3009" y="380999"/>
            <a:ext cx="4252391" cy="5638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idx="4294967295"/>
          </p:nvPr>
        </p:nvSpPr>
        <p:spPr>
          <a:xfrm>
            <a:off x="381000" y="1143000"/>
            <a:ext cx="4343400" cy="1371600"/>
          </a:xfrm>
          <a:prstGeom prst="rect">
            <a:avLst/>
          </a:prstGeom>
        </p:spPr>
        <p:txBody>
          <a:bodyPr>
            <a:normAutofit fontScale="90000"/>
          </a:bodyPr>
          <a:lstStyle/>
          <a:p>
            <a:pPr algn="l"/>
            <a:r>
              <a:rPr lang="en-US" sz="4000" b="1" dirty="0">
                <a:latin typeface="Arial" pitchFamily="34" charset="0"/>
              </a:rPr>
              <a:t>Using DSA 152 </a:t>
            </a:r>
            <a:br>
              <a:rPr lang="en-US" sz="4000" b="1" dirty="0">
                <a:latin typeface="Arial" pitchFamily="34" charset="0"/>
              </a:rPr>
            </a:br>
            <a:r>
              <a:rPr lang="en-US" sz="4000" b="1" dirty="0">
                <a:latin typeface="Arial" pitchFamily="34" charset="0"/>
              </a:rPr>
              <a:t>Inspection Manual</a:t>
            </a:r>
            <a:r>
              <a:rPr lang="en-US" b="1" dirty="0" smtClean="0">
                <a:latin typeface="Arial" pitchFamily="34" charset="0"/>
              </a:rPr>
              <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4" y="2209800"/>
            <a:ext cx="4219575" cy="4419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000" b="1" dirty="0" smtClean="0">
                <a:latin typeface="Arial" pitchFamily="34" charset="0"/>
              </a:rPr>
              <a:t>Building ‘B’ DSA 152</a:t>
            </a:r>
          </a:p>
          <a:p>
            <a:pPr>
              <a:spcBef>
                <a:spcPts val="1200"/>
              </a:spcBef>
              <a:defRPr/>
            </a:pPr>
            <a:r>
              <a:rPr lang="en-US" sz="2000" b="1" dirty="0" smtClean="0">
                <a:latin typeface="Arial" pitchFamily="34" charset="0"/>
              </a:rPr>
              <a:t>Completing Section 2 blocks: </a:t>
            </a:r>
          </a:p>
          <a:p>
            <a:pPr lvl="1">
              <a:spcBef>
                <a:spcPts val="1200"/>
              </a:spcBef>
              <a:defRPr/>
            </a:pPr>
            <a:r>
              <a:rPr lang="en-US" sz="1600" b="1" dirty="0" smtClean="0">
                <a:latin typeface="Arial" pitchFamily="34" charset="0"/>
              </a:rPr>
              <a:t>5 – Excavations</a:t>
            </a:r>
          </a:p>
          <a:p>
            <a:pPr lvl="1">
              <a:spcBef>
                <a:spcPts val="1200"/>
              </a:spcBef>
              <a:defRPr/>
            </a:pPr>
            <a:r>
              <a:rPr lang="en-US" sz="1600" b="1" dirty="0" smtClean="0">
                <a:latin typeface="Arial" pitchFamily="34" charset="0"/>
              </a:rPr>
              <a:t>6 – Forms</a:t>
            </a:r>
          </a:p>
          <a:p>
            <a:pPr lvl="1">
              <a:spcBef>
                <a:spcPts val="1200"/>
              </a:spcBef>
              <a:defRPr/>
            </a:pPr>
            <a:r>
              <a:rPr lang="en-US" sz="1600" b="1" dirty="0" smtClean="0">
                <a:latin typeface="Arial" pitchFamily="34" charset="0"/>
              </a:rPr>
              <a:t>7 – Steel Reinforcement</a:t>
            </a:r>
          </a:p>
          <a:p>
            <a:pPr>
              <a:spcBef>
                <a:spcPts val="1200"/>
              </a:spcBef>
              <a:defRPr/>
            </a:pPr>
            <a:r>
              <a:rPr lang="en-US" sz="2000" b="1" dirty="0" smtClean="0">
                <a:latin typeface="Arial" pitchFamily="34" charset="0"/>
              </a:rPr>
              <a:t>Need IVR prior to initialing overall section</a:t>
            </a:r>
          </a:p>
          <a:p>
            <a:pPr lvl="1">
              <a:spcBef>
                <a:spcPts val="1200"/>
              </a:spcBef>
              <a:defRPr/>
            </a:pPr>
            <a:r>
              <a:rPr lang="en-US" sz="1600" b="1" dirty="0" smtClean="0">
                <a:latin typeface="Arial" pitchFamily="34" charset="0"/>
              </a:rPr>
              <a:t>AOR/EOR - DSA 6 A/E</a:t>
            </a:r>
          </a:p>
          <a:p>
            <a:pPr lvl="1">
              <a:spcBef>
                <a:spcPts val="1200"/>
              </a:spcBef>
              <a:defRPr/>
            </a:pPr>
            <a:r>
              <a:rPr lang="en-US" sz="1600" b="1" dirty="0" err="1" smtClean="0">
                <a:latin typeface="Arial" pitchFamily="34" charset="0"/>
              </a:rPr>
              <a:t>Geotech</a:t>
            </a:r>
            <a:r>
              <a:rPr lang="en-US" sz="1600" b="1" dirty="0" smtClean="0">
                <a:latin typeface="Arial" pitchFamily="34" charset="0"/>
              </a:rPr>
              <a:t> - DSA 293</a:t>
            </a:r>
          </a:p>
          <a:p>
            <a:pPr lvl="1">
              <a:spcBef>
                <a:spcPts val="1200"/>
              </a:spcBef>
              <a:defRPr/>
            </a:pPr>
            <a:r>
              <a:rPr lang="en-US" sz="1600" b="1" dirty="0" smtClean="0">
                <a:latin typeface="Arial" pitchFamily="34" charset="0"/>
              </a:rPr>
              <a:t>Lab – DSA 291</a:t>
            </a:r>
          </a:p>
          <a:p>
            <a:pPr lvl="1">
              <a:spcBef>
                <a:spcPts val="1200"/>
              </a:spcBef>
              <a:defRPr/>
            </a:pPr>
            <a:r>
              <a:rPr lang="en-US" sz="1600" b="1" dirty="0" smtClean="0">
                <a:latin typeface="Arial" pitchFamily="34" charset="0"/>
              </a:rPr>
              <a:t>Sp. Insp. – DSA 292</a:t>
            </a:r>
          </a:p>
        </p:txBody>
      </p:sp>
      <p:sp>
        <p:nvSpPr>
          <p:cNvPr id="20" name="Rounded Rectangle 19"/>
          <p:cNvSpPr/>
          <p:nvPr/>
        </p:nvSpPr>
        <p:spPr>
          <a:xfrm>
            <a:off x="4648201" y="3352800"/>
            <a:ext cx="2057400" cy="597084"/>
          </a:xfrm>
          <a:prstGeom prst="round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2015410" y="1066800"/>
            <a:ext cx="5833190" cy="5410200"/>
            <a:chOff x="1744823" y="1066800"/>
            <a:chExt cx="5265577" cy="4750435"/>
          </a:xfrm>
        </p:grpSpPr>
        <p:pic>
          <p:nvPicPr>
            <p:cNvPr id="16" name="Picture 15"/>
            <p:cNvPicPr/>
            <p:nvPr/>
          </p:nvPicPr>
          <p:blipFill rotWithShape="1">
            <a:blip r:embed="rId4" cstate="print"/>
            <a:srcRect l="36166" t="24205" r="19612" b="22292"/>
            <a:stretch/>
          </p:blipFill>
          <p:spPr bwMode="auto">
            <a:xfrm>
              <a:off x="1752600" y="1066800"/>
              <a:ext cx="5257800" cy="3581400"/>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5" cstate="print"/>
            <a:srcRect l="35807" t="38535" r="19970" b="43949"/>
            <a:stretch/>
          </p:blipFill>
          <p:spPr bwMode="auto">
            <a:xfrm>
              <a:off x="1744823" y="4648200"/>
              <a:ext cx="5252085" cy="1169035"/>
            </a:xfrm>
            <a:prstGeom prst="rect">
              <a:avLst/>
            </a:prstGeom>
            <a:ln>
              <a:noFill/>
            </a:ln>
            <a:extLst>
              <a:ext uri="{53640926-AAD7-44D8-BBD7-CCE9431645EC}">
                <a14:shadowObscured xmlns:a14="http://schemas.microsoft.com/office/drawing/2010/main"/>
              </a:ext>
            </a:extLst>
          </p:spPr>
        </p:pic>
      </p:grpSp>
      <p:pic>
        <p:nvPicPr>
          <p:cNvPr id="23" name="Picture 22"/>
          <p:cNvPicPr/>
          <p:nvPr/>
        </p:nvPicPr>
        <p:blipFill rotWithShape="1">
          <a:blip r:embed="rId6" cstate="print"/>
          <a:srcRect l="35091" t="41401" r="19791" b="5095"/>
          <a:stretch/>
        </p:blipFill>
        <p:spPr bwMode="auto">
          <a:xfrm>
            <a:off x="1828800" y="1573847"/>
            <a:ext cx="6019800" cy="4237454"/>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7" cstate="print"/>
          <a:srcRect l="35629" t="25160" r="19612" b="14012"/>
          <a:stretch/>
        </p:blipFill>
        <p:spPr bwMode="auto">
          <a:xfrm>
            <a:off x="2153107" y="1525044"/>
            <a:ext cx="5566410" cy="4252595"/>
          </a:xfrm>
          <a:prstGeom prst="rect">
            <a:avLst/>
          </a:prstGeom>
          <a:ln>
            <a:noFill/>
          </a:ln>
          <a:extLst>
            <a:ext uri="{53640926-AAD7-44D8-BBD7-CCE9431645EC}">
              <a14:shadowObscured xmlns:a14="http://schemas.microsoft.com/office/drawing/2010/main"/>
            </a:ext>
          </a:extLst>
        </p:spPr>
      </p:pic>
      <p:pic>
        <p:nvPicPr>
          <p:cNvPr id="14" name="Picture 13" descr="Screen Clipping"/>
          <p:cNvPicPr/>
          <p:nvPr/>
        </p:nvPicPr>
        <p:blipFill rotWithShape="1">
          <a:blip r:embed="rId8" cstate="print">
            <a:extLst>
              <a:ext uri="{28A0092B-C50C-407E-A947-70E740481C1C}">
                <a14:useLocalDpi xmlns:a14="http://schemas.microsoft.com/office/drawing/2010/main" val="0"/>
              </a:ext>
            </a:extLst>
          </a:blip>
          <a:srcRect l="-1962" t="52883" r="51041" b="36967"/>
          <a:stretch/>
        </p:blipFill>
        <p:spPr bwMode="auto">
          <a:xfrm>
            <a:off x="1828800" y="2133600"/>
            <a:ext cx="5620882" cy="161585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nvGrpSpPr>
          <p:cNvPr id="3" name="Group 3"/>
          <p:cNvGrpSpPr/>
          <p:nvPr/>
        </p:nvGrpSpPr>
        <p:grpSpPr>
          <a:xfrm>
            <a:off x="5486400" y="2297668"/>
            <a:ext cx="1676400" cy="369332"/>
            <a:chOff x="5486400" y="2297668"/>
            <a:chExt cx="1676400" cy="369332"/>
          </a:xfrm>
        </p:grpSpPr>
        <p:sp>
          <p:nvSpPr>
            <p:cNvPr id="19" name="TextBox 18"/>
            <p:cNvSpPr txBox="1"/>
            <p:nvPr/>
          </p:nvSpPr>
          <p:spPr>
            <a:xfrm>
              <a:off x="5486400" y="2297668"/>
              <a:ext cx="876300" cy="369332"/>
            </a:xfrm>
            <a:prstGeom prst="rect">
              <a:avLst/>
            </a:prstGeom>
            <a:noFill/>
          </p:spPr>
          <p:txBody>
            <a:bodyPr wrap="square" rtlCol="0">
              <a:spAutoFit/>
            </a:bodyPr>
            <a:lstStyle/>
            <a:p>
              <a:r>
                <a:rPr lang="en-US" dirty="0" smtClean="0">
                  <a:solidFill>
                    <a:srgbClr val="0070C0"/>
                  </a:solidFill>
                  <a:latin typeface="Brush Script MT" pitchFamily="66" charset="0"/>
                </a:rPr>
                <a:t>6/1/2013</a:t>
              </a:r>
              <a:endParaRPr lang="en-US" dirty="0">
                <a:solidFill>
                  <a:srgbClr val="0070C0"/>
                </a:solidFill>
                <a:latin typeface="Brush Script MT" pitchFamily="66" charset="0"/>
              </a:endParaRPr>
            </a:p>
          </p:txBody>
        </p:sp>
        <p:sp>
          <p:nvSpPr>
            <p:cNvPr id="22" name="TextBox 21"/>
            <p:cNvSpPr txBox="1"/>
            <p:nvPr/>
          </p:nvSpPr>
          <p:spPr>
            <a:xfrm>
              <a:off x="6477000" y="2297668"/>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4" name="Group 27"/>
          <p:cNvGrpSpPr/>
          <p:nvPr/>
        </p:nvGrpSpPr>
        <p:grpSpPr>
          <a:xfrm>
            <a:off x="5461000" y="2572196"/>
            <a:ext cx="1676400" cy="369332"/>
            <a:chOff x="5486400" y="2297668"/>
            <a:chExt cx="1676400" cy="369332"/>
          </a:xfrm>
        </p:grpSpPr>
        <p:sp>
          <p:nvSpPr>
            <p:cNvPr id="29" name="TextBox 28"/>
            <p:cNvSpPr txBox="1"/>
            <p:nvPr/>
          </p:nvSpPr>
          <p:spPr>
            <a:xfrm>
              <a:off x="5486400" y="2297668"/>
              <a:ext cx="876300" cy="369332"/>
            </a:xfrm>
            <a:prstGeom prst="rect">
              <a:avLst/>
            </a:prstGeom>
            <a:noFill/>
          </p:spPr>
          <p:txBody>
            <a:bodyPr wrap="square" rtlCol="0">
              <a:spAutoFit/>
            </a:bodyPr>
            <a:lstStyle/>
            <a:p>
              <a:r>
                <a:rPr lang="en-US" dirty="0" smtClean="0">
                  <a:solidFill>
                    <a:srgbClr val="0070C0"/>
                  </a:solidFill>
                  <a:latin typeface="Brush Script MT" pitchFamily="66" charset="0"/>
                </a:rPr>
                <a:t>6/1/2013</a:t>
              </a:r>
              <a:endParaRPr lang="en-US" dirty="0">
                <a:solidFill>
                  <a:srgbClr val="0070C0"/>
                </a:solidFill>
                <a:latin typeface="Brush Script MT" pitchFamily="66" charset="0"/>
              </a:endParaRPr>
            </a:p>
          </p:txBody>
        </p:sp>
        <p:sp>
          <p:nvSpPr>
            <p:cNvPr id="30" name="TextBox 29"/>
            <p:cNvSpPr txBox="1"/>
            <p:nvPr/>
          </p:nvSpPr>
          <p:spPr>
            <a:xfrm>
              <a:off x="6477000" y="2297668"/>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5" name="Group 30"/>
          <p:cNvGrpSpPr/>
          <p:nvPr/>
        </p:nvGrpSpPr>
        <p:grpSpPr>
          <a:xfrm>
            <a:off x="5474607" y="2905241"/>
            <a:ext cx="1676400" cy="369332"/>
            <a:chOff x="5486400" y="2297668"/>
            <a:chExt cx="1676400" cy="369332"/>
          </a:xfrm>
        </p:grpSpPr>
        <p:sp>
          <p:nvSpPr>
            <p:cNvPr id="32" name="TextBox 31"/>
            <p:cNvSpPr txBox="1"/>
            <p:nvPr/>
          </p:nvSpPr>
          <p:spPr>
            <a:xfrm>
              <a:off x="5486400" y="2297668"/>
              <a:ext cx="876300" cy="369332"/>
            </a:xfrm>
            <a:prstGeom prst="rect">
              <a:avLst/>
            </a:prstGeom>
            <a:noFill/>
          </p:spPr>
          <p:txBody>
            <a:bodyPr wrap="square" rtlCol="0">
              <a:spAutoFit/>
            </a:bodyPr>
            <a:lstStyle/>
            <a:p>
              <a:r>
                <a:rPr lang="en-US" dirty="0" smtClean="0">
                  <a:solidFill>
                    <a:srgbClr val="0070C0"/>
                  </a:solidFill>
                  <a:latin typeface="Brush Script MT" pitchFamily="66" charset="0"/>
                </a:rPr>
                <a:t>6/1/2013</a:t>
              </a:r>
              <a:endParaRPr lang="en-US" dirty="0">
                <a:solidFill>
                  <a:srgbClr val="0070C0"/>
                </a:solidFill>
                <a:latin typeface="Brush Script MT" pitchFamily="66" charset="0"/>
              </a:endParaRPr>
            </a:p>
          </p:txBody>
        </p:sp>
        <p:sp>
          <p:nvSpPr>
            <p:cNvPr id="33" name="TextBox 32"/>
            <p:cNvSpPr txBox="1"/>
            <p:nvPr/>
          </p:nvSpPr>
          <p:spPr>
            <a:xfrm>
              <a:off x="6477000" y="2297668"/>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grpSp>
        <p:nvGrpSpPr>
          <p:cNvPr id="9" name="Group 33"/>
          <p:cNvGrpSpPr/>
          <p:nvPr/>
        </p:nvGrpSpPr>
        <p:grpSpPr>
          <a:xfrm>
            <a:off x="5461000" y="3238287"/>
            <a:ext cx="1676400" cy="369332"/>
            <a:chOff x="5486400" y="2297668"/>
            <a:chExt cx="1676400" cy="369332"/>
          </a:xfrm>
        </p:grpSpPr>
        <p:sp>
          <p:nvSpPr>
            <p:cNvPr id="35" name="TextBox 34"/>
            <p:cNvSpPr txBox="1"/>
            <p:nvPr/>
          </p:nvSpPr>
          <p:spPr>
            <a:xfrm>
              <a:off x="5486400" y="2297668"/>
              <a:ext cx="876300" cy="369332"/>
            </a:xfrm>
            <a:prstGeom prst="rect">
              <a:avLst/>
            </a:prstGeom>
            <a:noFill/>
          </p:spPr>
          <p:txBody>
            <a:bodyPr wrap="square" rtlCol="0">
              <a:spAutoFit/>
            </a:bodyPr>
            <a:lstStyle/>
            <a:p>
              <a:r>
                <a:rPr lang="en-US" dirty="0" smtClean="0">
                  <a:solidFill>
                    <a:srgbClr val="0070C0"/>
                  </a:solidFill>
                  <a:latin typeface="Brush Script MT" pitchFamily="66" charset="0"/>
                </a:rPr>
                <a:t>6/1/2013</a:t>
              </a:r>
              <a:endParaRPr lang="en-US" dirty="0">
                <a:solidFill>
                  <a:srgbClr val="0070C0"/>
                </a:solidFill>
                <a:latin typeface="Brush Script MT" pitchFamily="66" charset="0"/>
              </a:endParaRPr>
            </a:p>
          </p:txBody>
        </p:sp>
        <p:sp>
          <p:nvSpPr>
            <p:cNvPr id="36" name="TextBox 35"/>
            <p:cNvSpPr txBox="1"/>
            <p:nvPr/>
          </p:nvSpPr>
          <p:spPr>
            <a:xfrm>
              <a:off x="6477000" y="2297668"/>
              <a:ext cx="685800" cy="369332"/>
            </a:xfrm>
            <a:prstGeom prst="rect">
              <a:avLst/>
            </a:prstGeom>
            <a:noFill/>
          </p:spPr>
          <p:txBody>
            <a:bodyPr wrap="square" rtlCol="0">
              <a:spAutoFit/>
            </a:bodyPr>
            <a:lstStyle/>
            <a:p>
              <a:r>
                <a:rPr lang="en-US" dirty="0" smtClean="0">
                  <a:solidFill>
                    <a:srgbClr val="0070C0"/>
                  </a:solidFill>
                  <a:latin typeface="Brush Script MT" pitchFamily="66" charset="0"/>
                </a:rPr>
                <a:t>RPH</a:t>
              </a:r>
              <a:endParaRPr lang="en-US" dirty="0">
                <a:solidFill>
                  <a:srgbClr val="0070C0"/>
                </a:solidFill>
                <a:latin typeface="Brush Script MT" pitchFamily="66" charset="0"/>
              </a:endParaRPr>
            </a:p>
          </p:txBody>
        </p:sp>
      </p:grpSp>
    </p:spTree>
    <p:extLst>
      <p:ext uri="{BB962C8B-B14F-4D97-AF65-F5344CB8AC3E}">
        <p14:creationId xmlns:p14="http://schemas.microsoft.com/office/powerpoint/2010/main" val="183849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14"/>
                                        </p:tgtEl>
                                        <p:attrNameLst>
                                          <p:attrName>ppt_w</p:attrName>
                                        </p:attrNameLst>
                                      </p:cBhvr>
                                      <p:tavLst>
                                        <p:tav tm="0">
                                          <p:val>
                                            <p:strVal val="ppt_w"/>
                                          </p:val>
                                        </p:tav>
                                        <p:tav tm="100000">
                                          <p:val>
                                            <p:fltVal val="0"/>
                                          </p:val>
                                        </p:tav>
                                      </p:tavLst>
                                    </p:anim>
                                    <p:anim calcmode="lin" valueType="num">
                                      <p:cBhvr>
                                        <p:cTn id="32" dur="500"/>
                                        <p:tgtEl>
                                          <p:spTgt spid="14"/>
                                        </p:tgtEl>
                                        <p:attrNameLst>
                                          <p:attrName>ppt_h</p:attrName>
                                        </p:attrNameLst>
                                      </p:cBhvr>
                                      <p:tavLst>
                                        <p:tav tm="0">
                                          <p:val>
                                            <p:strVal val="ppt_h"/>
                                          </p:val>
                                        </p:tav>
                                        <p:tav tm="100000">
                                          <p:val>
                                            <p:fltVal val="0"/>
                                          </p:val>
                                        </p:tav>
                                      </p:tavLst>
                                    </p:anim>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4"/>
                                        </p:tgtEl>
                                        <p:attrNameLst>
                                          <p:attrName>ppt_w</p:attrName>
                                        </p:attrNameLst>
                                      </p:cBhvr>
                                      <p:tavLst>
                                        <p:tav tm="0">
                                          <p:val>
                                            <p:strVal val="ppt_w"/>
                                          </p:val>
                                        </p:tav>
                                        <p:tav tm="100000">
                                          <p:val>
                                            <p:fltVal val="0"/>
                                          </p:val>
                                        </p:tav>
                                      </p:tavLst>
                                    </p:anim>
                                    <p:anim calcmode="lin" valueType="num">
                                      <p:cBhvr>
                                        <p:cTn id="67" dur="500"/>
                                        <p:tgtEl>
                                          <p:spTgt spid="14"/>
                                        </p:tgtEl>
                                        <p:attrNameLst>
                                          <p:attrName>ppt_h</p:attrName>
                                        </p:attrNameLst>
                                      </p:cBhvr>
                                      <p:tavLst>
                                        <p:tav tm="0">
                                          <p:val>
                                            <p:strVal val="ppt_h"/>
                                          </p:val>
                                        </p:tav>
                                        <p:tav tm="100000">
                                          <p:val>
                                            <p:fltVal val="0"/>
                                          </p:val>
                                        </p:tav>
                                      </p:tavLst>
                                    </p:anim>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p:cTn id="88" dur="500" fill="hold"/>
                                        <p:tgtEl>
                                          <p:spTgt spid="14"/>
                                        </p:tgtEl>
                                        <p:attrNameLst>
                                          <p:attrName>ppt_w</p:attrName>
                                        </p:attrNameLst>
                                      </p:cBhvr>
                                      <p:tavLst>
                                        <p:tav tm="0">
                                          <p:val>
                                            <p:fltVal val="0"/>
                                          </p:val>
                                        </p:tav>
                                        <p:tav tm="100000">
                                          <p:val>
                                            <p:strVal val="#ppt_w"/>
                                          </p:val>
                                        </p:tav>
                                      </p:tavLst>
                                    </p:anim>
                                    <p:anim calcmode="lin" valueType="num">
                                      <p:cBhvr>
                                        <p:cTn id="89" dur="500" fill="hold"/>
                                        <p:tgtEl>
                                          <p:spTgt spid="14"/>
                                        </p:tgtEl>
                                        <p:attrNameLst>
                                          <p:attrName>ppt_h</p:attrName>
                                        </p:attrNameLst>
                                      </p:cBhvr>
                                      <p:tavLst>
                                        <p:tav tm="0">
                                          <p:val>
                                            <p:fltVal val="0"/>
                                          </p:val>
                                        </p:tav>
                                        <p:tav tm="100000">
                                          <p:val>
                                            <p:strVal val="#ppt_h"/>
                                          </p:val>
                                        </p:tav>
                                      </p:tavLst>
                                    </p:anim>
                                    <p:animEffect transition="in" filter="fade">
                                      <p:cBhvr>
                                        <p:cTn id="90" dur="500"/>
                                        <p:tgtEl>
                                          <p:spTgt spid="14"/>
                                        </p:tgtEl>
                                      </p:cBhvr>
                                    </p:animEffect>
                                  </p:childTnLst>
                                </p:cTn>
                              </p:par>
                              <p:par>
                                <p:cTn id="91" presetID="53" presetClass="entr" presetSubtype="16"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p:cTn id="93" dur="500" fill="hold"/>
                                        <p:tgtEl>
                                          <p:spTgt spid="3"/>
                                        </p:tgtEl>
                                        <p:attrNameLst>
                                          <p:attrName>ppt_w</p:attrName>
                                        </p:attrNameLst>
                                      </p:cBhvr>
                                      <p:tavLst>
                                        <p:tav tm="0">
                                          <p:val>
                                            <p:fltVal val="0"/>
                                          </p:val>
                                        </p:tav>
                                        <p:tav tm="100000">
                                          <p:val>
                                            <p:strVal val="#ppt_w"/>
                                          </p:val>
                                        </p:tav>
                                      </p:tavLst>
                                    </p:anim>
                                    <p:anim calcmode="lin" valueType="num">
                                      <p:cBhvr>
                                        <p:cTn id="94" dur="500" fill="hold"/>
                                        <p:tgtEl>
                                          <p:spTgt spid="3"/>
                                        </p:tgtEl>
                                        <p:attrNameLst>
                                          <p:attrName>ppt_h</p:attrName>
                                        </p:attrNameLst>
                                      </p:cBhvr>
                                      <p:tavLst>
                                        <p:tav tm="0">
                                          <p:val>
                                            <p:fltVal val="0"/>
                                          </p:val>
                                        </p:tav>
                                        <p:tav tm="100000">
                                          <p:val>
                                            <p:strVal val="#ppt_h"/>
                                          </p:val>
                                        </p:tav>
                                      </p:tavLst>
                                    </p:anim>
                                    <p:animEffect transition="in" filter="fade">
                                      <p:cBhvr>
                                        <p:cTn id="95" dur="500"/>
                                        <p:tgtEl>
                                          <p:spTgt spid="3"/>
                                        </p:tgtEl>
                                      </p:cBhvr>
                                    </p:animEffect>
                                  </p:childTnLst>
                                </p:cTn>
                              </p:par>
                              <p:par>
                                <p:cTn id="96" presetID="53" presetClass="entr" presetSubtype="16" fill="hold" nodeType="withEffect">
                                  <p:stCondLst>
                                    <p:cond delay="0"/>
                                  </p:stCondLst>
                                  <p:childTnLst>
                                    <p:set>
                                      <p:cBhvr>
                                        <p:cTn id="97" dur="1" fill="hold">
                                          <p:stCondLst>
                                            <p:cond delay="0"/>
                                          </p:stCondLst>
                                        </p:cTn>
                                        <p:tgtEl>
                                          <p:spTgt spid="4"/>
                                        </p:tgtEl>
                                        <p:attrNameLst>
                                          <p:attrName>style.visibility</p:attrName>
                                        </p:attrNameLst>
                                      </p:cBhvr>
                                      <p:to>
                                        <p:strVal val="visible"/>
                                      </p:to>
                                    </p:set>
                                    <p:anim calcmode="lin" valueType="num">
                                      <p:cBhvr>
                                        <p:cTn id="98" dur="500" fill="hold"/>
                                        <p:tgtEl>
                                          <p:spTgt spid="4"/>
                                        </p:tgtEl>
                                        <p:attrNameLst>
                                          <p:attrName>ppt_w</p:attrName>
                                        </p:attrNameLst>
                                      </p:cBhvr>
                                      <p:tavLst>
                                        <p:tav tm="0">
                                          <p:val>
                                            <p:fltVal val="0"/>
                                          </p:val>
                                        </p:tav>
                                        <p:tav tm="100000">
                                          <p:val>
                                            <p:strVal val="#ppt_w"/>
                                          </p:val>
                                        </p:tav>
                                      </p:tavLst>
                                    </p:anim>
                                    <p:anim calcmode="lin" valueType="num">
                                      <p:cBhvr>
                                        <p:cTn id="99" dur="500" fill="hold"/>
                                        <p:tgtEl>
                                          <p:spTgt spid="4"/>
                                        </p:tgtEl>
                                        <p:attrNameLst>
                                          <p:attrName>ppt_h</p:attrName>
                                        </p:attrNameLst>
                                      </p:cBhvr>
                                      <p:tavLst>
                                        <p:tav tm="0">
                                          <p:val>
                                            <p:fltVal val="0"/>
                                          </p:val>
                                        </p:tav>
                                        <p:tav tm="100000">
                                          <p:val>
                                            <p:strVal val="#ppt_h"/>
                                          </p:val>
                                        </p:tav>
                                      </p:tavLst>
                                    </p:anim>
                                    <p:animEffect transition="in" filter="fade">
                                      <p:cBhvr>
                                        <p:cTn id="100" dur="500"/>
                                        <p:tgtEl>
                                          <p:spTgt spid="4"/>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53" presetClass="exit" presetSubtype="32" fill="hold" nodeType="clickEffect">
                                  <p:stCondLst>
                                    <p:cond delay="0"/>
                                  </p:stCondLst>
                                  <p:childTnLst>
                                    <p:anim calcmode="lin" valueType="num">
                                      <p:cBhvr>
                                        <p:cTn id="108" dur="500"/>
                                        <p:tgtEl>
                                          <p:spTgt spid="14"/>
                                        </p:tgtEl>
                                        <p:attrNameLst>
                                          <p:attrName>ppt_w</p:attrName>
                                        </p:attrNameLst>
                                      </p:cBhvr>
                                      <p:tavLst>
                                        <p:tav tm="0">
                                          <p:val>
                                            <p:strVal val="ppt_w"/>
                                          </p:val>
                                        </p:tav>
                                        <p:tav tm="100000">
                                          <p:val>
                                            <p:fltVal val="0"/>
                                          </p:val>
                                        </p:tav>
                                      </p:tavLst>
                                    </p:anim>
                                    <p:anim calcmode="lin" valueType="num">
                                      <p:cBhvr>
                                        <p:cTn id="109" dur="500"/>
                                        <p:tgtEl>
                                          <p:spTgt spid="14"/>
                                        </p:tgtEl>
                                        <p:attrNameLst>
                                          <p:attrName>ppt_h</p:attrName>
                                        </p:attrNameLst>
                                      </p:cBhvr>
                                      <p:tavLst>
                                        <p:tav tm="0">
                                          <p:val>
                                            <p:strVal val="ppt_h"/>
                                          </p:val>
                                        </p:tav>
                                        <p:tav tm="100000">
                                          <p:val>
                                            <p:fltVal val="0"/>
                                          </p:val>
                                        </p:tav>
                                      </p:tavLst>
                                    </p:anim>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3"/>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4"/>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5"/>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6">
                                            <p:txEl>
                                              <p:pRg st="5" end="5"/>
                                            </p:txEl>
                                          </p:spTgt>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6">
                                            <p:txEl>
                                              <p:pRg st="6" end="6"/>
                                            </p:txEl>
                                          </p:spTgt>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6">
                                            <p:txEl>
                                              <p:pRg st="7" end="7"/>
                                            </p:txEl>
                                          </p:spTgt>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6">
                                            <p:txEl>
                                              <p:pRg st="8" end="8"/>
                                            </p:txEl>
                                          </p:spTgt>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fltVal val="0"/>
                                          </p:val>
                                        </p:tav>
                                        <p:tav tm="100000">
                                          <p:val>
                                            <p:strVal val="#ppt_w"/>
                                          </p:val>
                                        </p:tav>
                                      </p:tavLst>
                                    </p:anim>
                                    <p:anim calcmode="lin" valueType="num">
                                      <p:cBhvr>
                                        <p:cTn id="137" dur="500" fill="hold"/>
                                        <p:tgtEl>
                                          <p:spTgt spid="14"/>
                                        </p:tgtEl>
                                        <p:attrNameLst>
                                          <p:attrName>ppt_h</p:attrName>
                                        </p:attrNameLst>
                                      </p:cBhvr>
                                      <p:tavLst>
                                        <p:tav tm="0">
                                          <p:val>
                                            <p:fltVal val="0"/>
                                          </p:val>
                                        </p:tav>
                                        <p:tav tm="100000">
                                          <p:val>
                                            <p:strVal val="#ppt_h"/>
                                          </p:val>
                                        </p:tav>
                                      </p:tavLst>
                                    </p:anim>
                                    <p:animEffect transition="in" filter="fade">
                                      <p:cBhvr>
                                        <p:cTn id="138" dur="500"/>
                                        <p:tgtEl>
                                          <p:spTgt spid="14"/>
                                        </p:tgtEl>
                                      </p:cBhvr>
                                    </p:animEffect>
                                  </p:childTnLst>
                                </p:cTn>
                              </p:par>
                              <p:par>
                                <p:cTn id="139" presetID="53" presetClass="entr" presetSubtype="16" fill="hold" nodeType="withEffect">
                                  <p:stCondLst>
                                    <p:cond delay="0"/>
                                  </p:stCondLst>
                                  <p:childTnLst>
                                    <p:set>
                                      <p:cBhvr>
                                        <p:cTn id="140" dur="1" fill="hold">
                                          <p:stCondLst>
                                            <p:cond delay="0"/>
                                          </p:stCondLst>
                                        </p:cTn>
                                        <p:tgtEl>
                                          <p:spTgt spid="3"/>
                                        </p:tgtEl>
                                        <p:attrNameLst>
                                          <p:attrName>style.visibility</p:attrName>
                                        </p:attrNameLst>
                                      </p:cBhvr>
                                      <p:to>
                                        <p:strVal val="visible"/>
                                      </p:to>
                                    </p:set>
                                    <p:anim calcmode="lin" valueType="num">
                                      <p:cBhvr>
                                        <p:cTn id="141" dur="500" fill="hold"/>
                                        <p:tgtEl>
                                          <p:spTgt spid="3"/>
                                        </p:tgtEl>
                                        <p:attrNameLst>
                                          <p:attrName>ppt_w</p:attrName>
                                        </p:attrNameLst>
                                      </p:cBhvr>
                                      <p:tavLst>
                                        <p:tav tm="0">
                                          <p:val>
                                            <p:fltVal val="0"/>
                                          </p:val>
                                        </p:tav>
                                        <p:tav tm="100000">
                                          <p:val>
                                            <p:strVal val="#ppt_w"/>
                                          </p:val>
                                        </p:tav>
                                      </p:tavLst>
                                    </p:anim>
                                    <p:anim calcmode="lin" valueType="num">
                                      <p:cBhvr>
                                        <p:cTn id="142" dur="500" fill="hold"/>
                                        <p:tgtEl>
                                          <p:spTgt spid="3"/>
                                        </p:tgtEl>
                                        <p:attrNameLst>
                                          <p:attrName>ppt_h</p:attrName>
                                        </p:attrNameLst>
                                      </p:cBhvr>
                                      <p:tavLst>
                                        <p:tav tm="0">
                                          <p:val>
                                            <p:fltVal val="0"/>
                                          </p:val>
                                        </p:tav>
                                        <p:tav tm="100000">
                                          <p:val>
                                            <p:strVal val="#ppt_h"/>
                                          </p:val>
                                        </p:tav>
                                      </p:tavLst>
                                    </p:anim>
                                    <p:animEffect transition="in" filter="fade">
                                      <p:cBhvr>
                                        <p:cTn id="143" dur="500"/>
                                        <p:tgtEl>
                                          <p:spTgt spid="3"/>
                                        </p:tgtEl>
                                      </p:cBhvr>
                                    </p:animEffect>
                                  </p:childTnLst>
                                </p:cTn>
                              </p:par>
                              <p:par>
                                <p:cTn id="144" presetID="53" presetClass="entr" presetSubtype="16"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p:cTn id="146" dur="500" fill="hold"/>
                                        <p:tgtEl>
                                          <p:spTgt spid="4"/>
                                        </p:tgtEl>
                                        <p:attrNameLst>
                                          <p:attrName>ppt_w</p:attrName>
                                        </p:attrNameLst>
                                      </p:cBhvr>
                                      <p:tavLst>
                                        <p:tav tm="0">
                                          <p:val>
                                            <p:fltVal val="0"/>
                                          </p:val>
                                        </p:tav>
                                        <p:tav tm="100000">
                                          <p:val>
                                            <p:strVal val="#ppt_w"/>
                                          </p:val>
                                        </p:tav>
                                      </p:tavLst>
                                    </p:anim>
                                    <p:anim calcmode="lin" valueType="num">
                                      <p:cBhvr>
                                        <p:cTn id="147" dur="500" fill="hold"/>
                                        <p:tgtEl>
                                          <p:spTgt spid="4"/>
                                        </p:tgtEl>
                                        <p:attrNameLst>
                                          <p:attrName>ppt_h</p:attrName>
                                        </p:attrNameLst>
                                      </p:cBhvr>
                                      <p:tavLst>
                                        <p:tav tm="0">
                                          <p:val>
                                            <p:fltVal val="0"/>
                                          </p:val>
                                        </p:tav>
                                        <p:tav tm="100000">
                                          <p:val>
                                            <p:strVal val="#ppt_h"/>
                                          </p:val>
                                        </p:tav>
                                      </p:tavLst>
                                    </p:anim>
                                    <p:animEffect transition="in" filter="fade">
                                      <p:cBhvr>
                                        <p:cTn id="148" dur="500"/>
                                        <p:tgtEl>
                                          <p:spTgt spid="4"/>
                                        </p:tgtEl>
                                      </p:cBhvr>
                                    </p:animEffect>
                                  </p:childTnLst>
                                </p:cTn>
                              </p:par>
                              <p:par>
                                <p:cTn id="149" presetID="53" presetClass="entr" presetSubtype="16" fill="hold" nodeType="withEffect">
                                  <p:stCondLst>
                                    <p:cond delay="0"/>
                                  </p:stCondLst>
                                  <p:childTnLst>
                                    <p:set>
                                      <p:cBhvr>
                                        <p:cTn id="150" dur="1" fill="hold">
                                          <p:stCondLst>
                                            <p:cond delay="0"/>
                                          </p:stCondLst>
                                        </p:cTn>
                                        <p:tgtEl>
                                          <p:spTgt spid="5"/>
                                        </p:tgtEl>
                                        <p:attrNameLst>
                                          <p:attrName>style.visibility</p:attrName>
                                        </p:attrNameLst>
                                      </p:cBhvr>
                                      <p:to>
                                        <p:strVal val="visible"/>
                                      </p:to>
                                    </p:set>
                                    <p:anim calcmode="lin" valueType="num">
                                      <p:cBhvr>
                                        <p:cTn id="151" dur="500" fill="hold"/>
                                        <p:tgtEl>
                                          <p:spTgt spid="5"/>
                                        </p:tgtEl>
                                        <p:attrNameLst>
                                          <p:attrName>ppt_w</p:attrName>
                                        </p:attrNameLst>
                                      </p:cBhvr>
                                      <p:tavLst>
                                        <p:tav tm="0">
                                          <p:val>
                                            <p:fltVal val="0"/>
                                          </p:val>
                                        </p:tav>
                                        <p:tav tm="100000">
                                          <p:val>
                                            <p:strVal val="#ppt_w"/>
                                          </p:val>
                                        </p:tav>
                                      </p:tavLst>
                                    </p:anim>
                                    <p:anim calcmode="lin" valueType="num">
                                      <p:cBhvr>
                                        <p:cTn id="152" dur="500" fill="hold"/>
                                        <p:tgtEl>
                                          <p:spTgt spid="5"/>
                                        </p:tgtEl>
                                        <p:attrNameLst>
                                          <p:attrName>ppt_h</p:attrName>
                                        </p:attrNameLst>
                                      </p:cBhvr>
                                      <p:tavLst>
                                        <p:tav tm="0">
                                          <p:val>
                                            <p:fltVal val="0"/>
                                          </p:val>
                                        </p:tav>
                                        <p:tav tm="100000">
                                          <p:val>
                                            <p:strVal val="#ppt_h"/>
                                          </p:val>
                                        </p:tav>
                                      </p:tavLst>
                                    </p:anim>
                                    <p:animEffect transition="in" filter="fade">
                                      <p:cBhvr>
                                        <p:cTn id="153" dur="500"/>
                                        <p:tgtEl>
                                          <p:spTgt spid="5"/>
                                        </p:tgtEl>
                                      </p:cBhvr>
                                    </p:animEffec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nodeType="clickEffect">
                                  <p:stCondLst>
                                    <p:cond delay="0"/>
                                  </p:stCondLst>
                                  <p:childTnLst>
                                    <p:set>
                                      <p:cBhvr>
                                        <p:cTn id="15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381000" y="1143000"/>
            <a:ext cx="8305800" cy="762000"/>
          </a:xfrm>
          <a:prstGeom prst="rect">
            <a:avLst/>
          </a:prstGeom>
        </p:spPr>
        <p:txBody>
          <a:bodyPr>
            <a:normAutofit fontScale="90000"/>
          </a:bodyPr>
          <a:lstStyle/>
          <a:p>
            <a:pPr algn="l"/>
            <a:r>
              <a:rPr lang="en-US" sz="4000" b="1" dirty="0">
                <a:latin typeface="Arial" pitchFamily="34" charset="0"/>
              </a:rPr>
              <a:t>Using DSA 152 </a:t>
            </a:r>
            <a:r>
              <a:rPr lang="en-US" sz="4000" b="1" dirty="0" smtClean="0">
                <a:latin typeface="Arial" pitchFamily="34" charset="0"/>
              </a:rPr>
              <a:t>Inspection </a:t>
            </a:r>
            <a:r>
              <a:rPr lang="en-US" sz="4000" b="1" dirty="0">
                <a:latin typeface="Arial" pitchFamily="34" charset="0"/>
              </a:rPr>
              <a:t>Manual</a:t>
            </a:r>
            <a:r>
              <a:rPr lang="en-US" b="1" dirty="0" smtClean="0">
                <a:latin typeface="Arial" pitchFamily="34" charset="0"/>
              </a:rPr>
              <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5" y="2438400"/>
            <a:ext cx="3143186" cy="4038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000" b="1" dirty="0" smtClean="0">
                <a:latin typeface="Arial" pitchFamily="34" charset="0"/>
              </a:rPr>
              <a:t>Review DSA Approved DSA 103</a:t>
            </a:r>
          </a:p>
          <a:p>
            <a:pPr>
              <a:spcBef>
                <a:spcPts val="1200"/>
              </a:spcBef>
              <a:defRPr/>
            </a:pPr>
            <a:r>
              <a:rPr lang="en-US" sz="2000" b="1" dirty="0" smtClean="0">
                <a:latin typeface="Arial" pitchFamily="34" charset="0"/>
              </a:rPr>
              <a:t>Soils</a:t>
            </a:r>
          </a:p>
          <a:p>
            <a:pPr>
              <a:spcBef>
                <a:spcPts val="1200"/>
              </a:spcBef>
              <a:defRPr/>
            </a:pPr>
            <a:r>
              <a:rPr lang="en-US" sz="2000" b="1" dirty="0" smtClean="0">
                <a:latin typeface="Arial" pitchFamily="34" charset="0"/>
              </a:rPr>
              <a:t>Concrete</a:t>
            </a:r>
          </a:p>
          <a:p>
            <a:pPr>
              <a:spcBef>
                <a:spcPts val="1200"/>
              </a:spcBef>
              <a:defRPr/>
            </a:pPr>
            <a:r>
              <a:rPr lang="en-US" sz="2000" b="1" dirty="0" smtClean="0">
                <a:latin typeface="Arial" pitchFamily="34" charset="0"/>
              </a:rPr>
              <a:t>Steel</a:t>
            </a:r>
          </a:p>
          <a:p>
            <a:pPr>
              <a:spcBef>
                <a:spcPts val="1200"/>
              </a:spcBef>
              <a:defRPr/>
            </a:pPr>
            <a:r>
              <a:rPr lang="en-US" sz="2000" b="1" dirty="0" smtClean="0">
                <a:latin typeface="Arial" pitchFamily="34" charset="0"/>
              </a:rPr>
              <a:t>Summary of Verified Reports</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1811" y="1751357"/>
            <a:ext cx="5293050" cy="4039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811" y="2008722"/>
            <a:ext cx="5293050" cy="40110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11" y="2209800"/>
            <a:ext cx="5293050" cy="40727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336" y="2438400"/>
            <a:ext cx="7881864" cy="121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665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 calcmode="lin" valueType="num">
                                      <p:cBhvr>
                                        <p:cTn id="19" dur="500" fill="hold"/>
                                        <p:tgtEl>
                                          <p:spTgt spid="2053"/>
                                        </p:tgtEl>
                                        <p:attrNameLst>
                                          <p:attrName>ppt_w</p:attrName>
                                        </p:attrNameLst>
                                      </p:cBhvr>
                                      <p:tavLst>
                                        <p:tav tm="0">
                                          <p:val>
                                            <p:fltVal val="0"/>
                                          </p:val>
                                        </p:tav>
                                        <p:tav tm="100000">
                                          <p:val>
                                            <p:strVal val="#ppt_w"/>
                                          </p:val>
                                        </p:tav>
                                      </p:tavLst>
                                    </p:anim>
                                    <p:anim calcmode="lin" valueType="num">
                                      <p:cBhvr>
                                        <p:cTn id="20" dur="500" fill="hold"/>
                                        <p:tgtEl>
                                          <p:spTgt spid="2053"/>
                                        </p:tgtEl>
                                        <p:attrNameLst>
                                          <p:attrName>ppt_h</p:attrName>
                                        </p:attrNameLst>
                                      </p:cBhvr>
                                      <p:tavLst>
                                        <p:tav tm="0">
                                          <p:val>
                                            <p:fltVal val="0"/>
                                          </p:val>
                                        </p:tav>
                                        <p:tav tm="100000">
                                          <p:val>
                                            <p:strVal val="#ppt_h"/>
                                          </p:val>
                                        </p:tav>
                                      </p:tavLst>
                                    </p:anim>
                                    <p:animEffect transition="in" filter="fade">
                                      <p:cBhvr>
                                        <p:cTn id="21" dur="500"/>
                                        <p:tgtEl>
                                          <p:spTgt spid="205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2053"/>
                                        </p:tgtEl>
                                        <p:attrNameLst>
                                          <p:attrName>ppt_w</p:attrName>
                                        </p:attrNameLst>
                                      </p:cBhvr>
                                      <p:tavLst>
                                        <p:tav tm="0">
                                          <p:val>
                                            <p:strVal val="ppt_w"/>
                                          </p:val>
                                        </p:tav>
                                        <p:tav tm="100000">
                                          <p:val>
                                            <p:fltVal val="0"/>
                                          </p:val>
                                        </p:tav>
                                      </p:tavLst>
                                    </p:anim>
                                    <p:anim calcmode="lin" valueType="num">
                                      <p:cBhvr>
                                        <p:cTn id="26" dur="500"/>
                                        <p:tgtEl>
                                          <p:spTgt spid="2053"/>
                                        </p:tgtEl>
                                        <p:attrNameLst>
                                          <p:attrName>ppt_h</p:attrName>
                                        </p:attrNameLst>
                                      </p:cBhvr>
                                      <p:tavLst>
                                        <p:tav tm="0">
                                          <p:val>
                                            <p:strVal val="ppt_h"/>
                                          </p:val>
                                        </p:tav>
                                        <p:tav tm="100000">
                                          <p:val>
                                            <p:fltVal val="0"/>
                                          </p:val>
                                        </p:tav>
                                      </p:tavLst>
                                    </p:anim>
                                    <p:animEffect transition="out" filter="fade">
                                      <p:cBhvr>
                                        <p:cTn id="27" dur="500"/>
                                        <p:tgtEl>
                                          <p:spTgt spid="2053"/>
                                        </p:tgtEl>
                                      </p:cBhvr>
                                    </p:animEffect>
                                    <p:set>
                                      <p:cBhvr>
                                        <p:cTn id="28" dur="1" fill="hold">
                                          <p:stCondLst>
                                            <p:cond delay="499"/>
                                          </p:stCondLst>
                                        </p:cTn>
                                        <p:tgtEl>
                                          <p:spTgt spid="20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381000" y="1143000"/>
            <a:ext cx="4343400" cy="1371600"/>
          </a:xfrm>
          <a:prstGeom prst="rect">
            <a:avLst/>
          </a:prstGeom>
        </p:spPr>
        <p:txBody>
          <a:bodyPr>
            <a:normAutofit fontScale="90000"/>
          </a:bodyPr>
          <a:lstStyle/>
          <a:p>
            <a:pPr algn="l"/>
            <a:r>
              <a:rPr lang="en-US" sz="4000" b="1" dirty="0">
                <a:latin typeface="Arial" pitchFamily="34" charset="0"/>
              </a:rPr>
              <a:t>Using DSA 152 </a:t>
            </a:r>
            <a:br>
              <a:rPr lang="en-US" sz="4000" b="1" dirty="0">
                <a:latin typeface="Arial" pitchFamily="34" charset="0"/>
              </a:rPr>
            </a:br>
            <a:r>
              <a:rPr lang="en-US" sz="4000" b="1" dirty="0">
                <a:latin typeface="Arial" pitchFamily="34" charset="0"/>
              </a:rPr>
              <a:t>Inspection Manual</a:t>
            </a:r>
            <a:r>
              <a:rPr lang="en-US" b="1" dirty="0" smtClean="0">
                <a:latin typeface="Arial" pitchFamily="34" charset="0"/>
              </a:rPr>
              <a:t/>
            </a:r>
            <a:br>
              <a:rPr lang="en-US" b="1" dirty="0" smtClean="0">
                <a:latin typeface="Arial" pitchFamily="34" charset="0"/>
              </a:rPr>
            </a:br>
            <a:endParaRPr lang="en-US" b="1" dirty="0">
              <a:latin typeface="Arial" pitchFamily="34" charset="0"/>
            </a:endParaRPr>
          </a:p>
        </p:txBody>
      </p:sp>
      <p:sp>
        <p:nvSpPr>
          <p:cNvPr id="6" name="Text Placeholder 2"/>
          <p:cNvSpPr txBox="1">
            <a:spLocks/>
          </p:cNvSpPr>
          <p:nvPr/>
        </p:nvSpPr>
        <p:spPr>
          <a:xfrm>
            <a:off x="428624" y="2438400"/>
            <a:ext cx="4074441" cy="4038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en-US" sz="2000" b="1" dirty="0" smtClean="0">
                <a:latin typeface="Arial" pitchFamily="34" charset="0"/>
              </a:rPr>
              <a:t>Refer to App. A – DSA 103 Correlation Matrix</a:t>
            </a:r>
          </a:p>
          <a:p>
            <a:pPr>
              <a:spcBef>
                <a:spcPts val="1200"/>
              </a:spcBef>
              <a:defRPr/>
            </a:pPr>
            <a:r>
              <a:rPr lang="en-US" sz="2000" b="1" dirty="0" smtClean="0">
                <a:latin typeface="Arial" pitchFamily="34" charset="0"/>
              </a:rPr>
              <a:t>Identify corresponding manual sections based on specific T &amp; I items</a:t>
            </a:r>
          </a:p>
          <a:p>
            <a:pPr>
              <a:spcBef>
                <a:spcPts val="1200"/>
              </a:spcBef>
              <a:defRPr/>
            </a:pPr>
            <a:r>
              <a:rPr lang="en-US" sz="2000" b="1" dirty="0" smtClean="0">
                <a:latin typeface="Arial" pitchFamily="34" charset="0"/>
              </a:rPr>
              <a:t>Viewing PDF files</a:t>
            </a:r>
          </a:p>
          <a:p>
            <a:pPr lvl="1">
              <a:spcBef>
                <a:spcPts val="1200"/>
              </a:spcBef>
              <a:defRPr/>
            </a:pPr>
            <a:r>
              <a:rPr lang="en-US" sz="1600" b="1" dirty="0" smtClean="0">
                <a:latin typeface="Arial" pitchFamily="34" charset="0"/>
              </a:rPr>
              <a:t>Hyperlinks</a:t>
            </a:r>
          </a:p>
          <a:p>
            <a:pPr lvl="1">
              <a:spcBef>
                <a:spcPts val="1200"/>
              </a:spcBef>
              <a:defRPr/>
            </a:pPr>
            <a:r>
              <a:rPr lang="en-US" sz="1600" b="1" dirty="0" smtClean="0">
                <a:latin typeface="Arial" pitchFamily="34" charset="0"/>
              </a:rPr>
              <a:t>Bookmarks</a:t>
            </a:r>
          </a:p>
          <a:p>
            <a:pPr lvl="1">
              <a:spcBef>
                <a:spcPts val="1200"/>
              </a:spcBef>
              <a:defRPr/>
            </a:pPr>
            <a:r>
              <a:rPr lang="en-US" sz="1600" b="1" dirty="0" smtClean="0">
                <a:latin typeface="Arial" pitchFamily="34" charset="0"/>
              </a:rPr>
              <a:t>Word Search</a:t>
            </a:r>
          </a:p>
        </p:txBody>
      </p:sp>
      <p:grpSp>
        <p:nvGrpSpPr>
          <p:cNvPr id="2" name="Group 8"/>
          <p:cNvGrpSpPr/>
          <p:nvPr/>
        </p:nvGrpSpPr>
        <p:grpSpPr>
          <a:xfrm>
            <a:off x="4503064" y="760674"/>
            <a:ext cx="4507586" cy="4986338"/>
            <a:chOff x="4503064" y="760674"/>
            <a:chExt cx="4507586" cy="4986338"/>
          </a:xfrm>
        </p:grpSpPr>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3064" y="760674"/>
              <a:ext cx="4507585" cy="209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065" y="970224"/>
              <a:ext cx="4507585" cy="4776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94210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381000" y="1447800"/>
            <a:ext cx="84582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ALTERNATIVE REQUIREMENTS</a:t>
            </a:r>
          </a:p>
        </p:txBody>
      </p:sp>
      <p:sp>
        <p:nvSpPr>
          <p:cNvPr id="9219" name="Content Placeholder 2"/>
          <p:cNvSpPr>
            <a:spLocks noGrp="1"/>
          </p:cNvSpPr>
          <p:nvPr>
            <p:ph idx="1"/>
          </p:nvPr>
        </p:nvSpPr>
        <p:spPr bwMode="auto">
          <a:xfrm>
            <a:off x="381000" y="2133600"/>
            <a:ext cx="77724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457200">
              <a:buFont typeface="Arial" pitchFamily="34" charset="0"/>
              <a:buChar char="•"/>
            </a:pPr>
            <a:r>
              <a:rPr lang="en-US" b="1" dirty="0" smtClean="0"/>
              <a:t>IOR’s Verified Report (Form 6)</a:t>
            </a:r>
          </a:p>
          <a:p>
            <a:pPr marL="457200" lvl="1" indent="-457200">
              <a:buFont typeface="Arial" pitchFamily="34" charset="0"/>
              <a:buChar char="•"/>
            </a:pPr>
            <a:r>
              <a:rPr lang="en-US" b="1" dirty="0"/>
              <a:t>A/E Verified Report (Form 6)</a:t>
            </a:r>
          </a:p>
          <a:p>
            <a:pPr marL="457200" lvl="1" indent="-457200">
              <a:buFont typeface="Arial" pitchFamily="34" charset="0"/>
              <a:buChar char="•"/>
            </a:pPr>
            <a:r>
              <a:rPr lang="en-US" b="1" dirty="0" smtClean="0"/>
              <a:t>No Uncorrected Deviations</a:t>
            </a:r>
          </a:p>
          <a:p>
            <a:pPr marL="457200" lvl="1" indent="-457200">
              <a:buFont typeface="Arial" pitchFamily="34" charset="0"/>
              <a:buChar char="•"/>
            </a:pPr>
            <a:r>
              <a:rPr lang="en-US" b="1" dirty="0" smtClean="0"/>
              <a:t>DSA Approved Construction Documents</a:t>
            </a:r>
          </a:p>
        </p:txBody>
      </p:sp>
    </p:spTree>
    <p:extLst>
      <p:ext uri="{BB962C8B-B14F-4D97-AF65-F5344CB8AC3E}">
        <p14:creationId xmlns:p14="http://schemas.microsoft.com/office/powerpoint/2010/main" val="28261697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362200"/>
            <a:ext cx="4191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533400"/>
            <a:ext cx="3505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733800"/>
            <a:ext cx="29718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773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381000" y="14478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smtClean="0"/>
              <a:t>STOP THE BLEEDING</a:t>
            </a:r>
            <a:r>
              <a:rPr lang="en-US" sz="3600" dirty="0" smtClean="0"/>
              <a:t/>
            </a:r>
            <a:br>
              <a:rPr lang="en-US" sz="3600" dirty="0" smtClean="0"/>
            </a:br>
            <a:endParaRPr lang="en-US" sz="3600" dirty="0" smtClean="0"/>
          </a:p>
        </p:txBody>
      </p:sp>
      <p:sp>
        <p:nvSpPr>
          <p:cNvPr id="9219" name="Content Placeholder 2"/>
          <p:cNvSpPr>
            <a:spLocks noGrp="1"/>
          </p:cNvSpPr>
          <p:nvPr>
            <p:ph idx="1"/>
          </p:nvPr>
        </p:nvSpPr>
        <p:spPr bwMode="auto">
          <a:xfrm>
            <a:off x="381000" y="2133600"/>
            <a:ext cx="8458200" cy="1447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457200">
              <a:buFont typeface="Arial" pitchFamily="34" charset="0"/>
              <a:buChar char="•"/>
              <a:defRPr/>
            </a:pPr>
            <a:r>
              <a:rPr lang="en-US" b="1" dirty="0" smtClean="0"/>
              <a:t>3/31/13:  2,271 additional uncertified projects</a:t>
            </a:r>
          </a:p>
          <a:p>
            <a:pPr marL="171450" lvl="1" indent="-457200">
              <a:buFont typeface="Arial" pitchFamily="34" charset="0"/>
              <a:buChar char="•"/>
              <a:defRPr/>
            </a:pPr>
            <a:r>
              <a:rPr lang="en-US" b="1" dirty="0" smtClean="0"/>
              <a:t>Change the way we do business</a:t>
            </a:r>
          </a:p>
          <a:p>
            <a:pPr>
              <a:defRPr/>
            </a:pPr>
            <a:endParaRPr lang="en-US" b="1" dirty="0" smtClean="0"/>
          </a:p>
        </p:txBody>
      </p:sp>
    </p:spTree>
    <p:extLst>
      <p:ext uri="{BB962C8B-B14F-4D97-AF65-F5344CB8AC3E}">
        <p14:creationId xmlns:p14="http://schemas.microsoft.com/office/powerpoint/2010/main" val="1652059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DSA_2013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SABPremeeting 8-4-2010</Template>
  <TotalTime>10365</TotalTime>
  <Words>2774</Words>
  <Application>Microsoft Office PowerPoint</Application>
  <PresentationFormat>On-screen Show (4:3)</PresentationFormat>
  <Paragraphs>598</Paragraphs>
  <Slides>80</Slides>
  <Notes>30</Notes>
  <HiddenSlides>0</HiddenSlides>
  <MMClips>0</MMClips>
  <ScaleCrop>false</ScaleCrop>
  <HeadingPairs>
    <vt:vector size="4" baseType="variant">
      <vt:variant>
        <vt:lpstr>Theme</vt:lpstr>
      </vt:variant>
      <vt:variant>
        <vt:i4>2</vt:i4>
      </vt:variant>
      <vt:variant>
        <vt:lpstr>Slide Titles</vt:lpstr>
      </vt:variant>
      <vt:variant>
        <vt:i4>80</vt:i4>
      </vt:variant>
    </vt:vector>
  </HeadingPairs>
  <TitlesOfParts>
    <vt:vector size="82" baseType="lpstr">
      <vt:lpstr>DSA_2013_Template</vt:lpstr>
      <vt:lpstr>Custom Design</vt:lpstr>
      <vt:lpstr>PowerPoint Presentation</vt:lpstr>
      <vt:lpstr>CHANGING CULTURE &amp;    CHANGING PROCESSES  </vt:lpstr>
      <vt:lpstr>OVERVIEW</vt:lpstr>
      <vt:lpstr>NEW CALIFORNIA  ACCESSIBILITY CODE</vt:lpstr>
      <vt:lpstr>PROP. 39</vt:lpstr>
      <vt:lpstr>CERTIFICATION</vt:lpstr>
      <vt:lpstr>ALTERNATIVE APPROACH TO      CERTIFICATION (Legacy Projects)</vt:lpstr>
      <vt:lpstr>ALTERNATIVE REQUIREMENTS</vt:lpstr>
      <vt:lpstr>STOP THE BLEEDING </vt:lpstr>
      <vt:lpstr>REVISE PROCESS </vt:lpstr>
      <vt:lpstr>PowerPoint Presentation</vt:lpstr>
      <vt:lpstr>PowerPoint Presentation</vt:lpstr>
      <vt:lpstr>REVISE THE CONSTRUCTION OVERSIGHT PROCESS</vt:lpstr>
      <vt:lpstr>INSPECTION CARD </vt:lpstr>
      <vt:lpstr>MILESTONE APPROVALS </vt:lpstr>
      <vt:lpstr>CONSTRUCTION SCHEDULE </vt:lpstr>
      <vt:lpstr>ACCESSIBILITY  REQUIREMENTS </vt:lpstr>
      <vt:lpstr>PowerPoint Presentation</vt:lpstr>
      <vt:lpstr>TEAM RESPONSIBILITIES  </vt:lpstr>
      <vt:lpstr>CONSTRUCTION OVERSIGHT COMMUNICATION</vt:lpstr>
      <vt:lpstr>COMMUNICATION</vt:lpstr>
      <vt:lpstr>COMMUNICATION  SYSTEM CRITERIA  </vt:lpstr>
      <vt:lpstr>PowerPoint Presentation</vt:lpstr>
      <vt:lpstr>INVITATION TO DSAbox</vt:lpstr>
      <vt:lpstr>PROJECT LIST</vt:lpstr>
      <vt:lpstr>DSAbox</vt:lpstr>
      <vt:lpstr>PowerPoint Presentation</vt:lpstr>
      <vt:lpstr>DSAbox</vt:lpstr>
      <vt:lpstr>PowerPoint Presentation</vt:lpstr>
      <vt:lpstr>DSAbox</vt:lpstr>
      <vt:lpstr>PowerPoint Presentation</vt:lpstr>
      <vt:lpstr>PowerPoint Presentation</vt:lpstr>
      <vt:lpstr>PowerPoint Presentation</vt:lpstr>
      <vt:lpstr>PERMISSION LEVEL</vt:lpstr>
      <vt:lpstr>YOU’VE GOT MAIL</vt:lpstr>
      <vt:lpstr>CONSTRUCTION CHANGE DOCUMENTS</vt:lpstr>
      <vt:lpstr>PowerPoint Presentation</vt:lpstr>
      <vt:lpstr>PowerPoint Presentation</vt:lpstr>
      <vt:lpstr>DSA Replies to Initial Submission</vt:lpstr>
      <vt:lpstr>DSA Replies to Initial Submission</vt:lpstr>
      <vt:lpstr>PowerPoint Presentation</vt:lpstr>
      <vt:lpstr>PowerPoint Presentation</vt:lpstr>
      <vt:lpstr>DSA Approval of Construction Change Document</vt:lpstr>
      <vt:lpstr>DSA Stamped &amp; Approved Construction Change Document</vt:lpstr>
      <vt:lpstr>Record of File Activity</vt:lpstr>
      <vt:lpstr>CHANGING CULTURE &amp; CHANGING PROCESSES</vt:lpstr>
      <vt:lpstr>DSA FEE STRUCTURE  FOR REVISIONS </vt:lpstr>
      <vt:lpstr>HOURLY RATES</vt:lpstr>
      <vt:lpstr>CHANGING CULTURE &amp;  CHANGING PROCESSES </vt:lpstr>
      <vt:lpstr>PowerPoint Presentation</vt:lpstr>
      <vt:lpstr>Inspection Card</vt:lpstr>
      <vt:lpstr>PowerPoint Presentation</vt:lpstr>
      <vt:lpstr>PowerPoint Presentation</vt:lpstr>
      <vt:lpstr>PowerPoint Presentation</vt:lpstr>
      <vt:lpstr>PowerPoint Presentation</vt:lpstr>
      <vt:lpstr>PowerPoint Presentation</vt:lpstr>
      <vt:lpstr>OUTLINE </vt:lpstr>
      <vt:lpstr>Form DSA 152 </vt:lpstr>
      <vt:lpstr>Form DSA 152 </vt:lpstr>
      <vt:lpstr>FILLING OUT DSA 152 FORM </vt:lpstr>
      <vt:lpstr>FILLING OUT DSA 152 FORM </vt:lpstr>
      <vt:lpstr>DSA 152 Inspection Card Manual </vt:lpstr>
      <vt:lpstr>DSA 152 Inspection Card Manual </vt:lpstr>
      <vt:lpstr>DSA-152 Correlation Matrix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 A – DSA 103 Correlation Matrix </vt:lpstr>
      <vt:lpstr>Using DSA 152 Inspection Manual </vt:lpstr>
      <vt:lpstr>Using DSA 152 Inspection Manual </vt:lpstr>
      <vt:lpstr>Using DSA 152  Inspection Manual </vt:lpstr>
      <vt:lpstr>Using DSA 152  Inspection Manual </vt:lpstr>
      <vt:lpstr>Using DSA 152  Inspection Manual </vt:lpstr>
      <vt:lpstr>Using DSA 152 Inspection Manual </vt:lpstr>
      <vt:lpstr>Using DSA 152  Inspection Manual </vt:lpstr>
      <vt:lpstr>PowerPoint Presentation</vt:lpstr>
    </vt:vector>
  </TitlesOfParts>
  <Company>Department of General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wodonnel</dc:creator>
  <cp:lastModifiedBy>Davis, Mariah@DGS</cp:lastModifiedBy>
  <cp:revision>622</cp:revision>
  <cp:lastPrinted>2013-04-05T20:16:48Z</cp:lastPrinted>
  <dcterms:created xsi:type="dcterms:W3CDTF">2010-04-15T15:56:45Z</dcterms:created>
  <dcterms:modified xsi:type="dcterms:W3CDTF">2013-04-18T21:50:25Z</dcterms:modified>
</cp:coreProperties>
</file>