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handoutMasterIdLst>
    <p:handoutMasterId r:id="rId75"/>
  </p:handoutMasterIdLst>
  <p:sldIdLst>
    <p:sldId id="258" r:id="rId2"/>
    <p:sldId id="260" r:id="rId3"/>
    <p:sldId id="267" r:id="rId4"/>
    <p:sldId id="266" r:id="rId5"/>
    <p:sldId id="265" r:id="rId6"/>
    <p:sldId id="268" r:id="rId7"/>
    <p:sldId id="269" r:id="rId8"/>
    <p:sldId id="270" r:id="rId9"/>
    <p:sldId id="271" r:id="rId10"/>
    <p:sldId id="273" r:id="rId11"/>
    <p:sldId id="274" r:id="rId12"/>
    <p:sldId id="275" r:id="rId13"/>
    <p:sldId id="277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5" r:id="rId22"/>
    <p:sldId id="284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5" r:id="rId32"/>
    <p:sldId id="294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9" r:id="rId46"/>
    <p:sldId id="310" r:id="rId47"/>
    <p:sldId id="311" r:id="rId48"/>
    <p:sldId id="308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20" r:id="rId57"/>
    <p:sldId id="323" r:id="rId58"/>
    <p:sldId id="319" r:id="rId59"/>
    <p:sldId id="321" r:id="rId60"/>
    <p:sldId id="322" r:id="rId61"/>
    <p:sldId id="324" r:id="rId62"/>
    <p:sldId id="325" r:id="rId63"/>
    <p:sldId id="326" r:id="rId64"/>
    <p:sldId id="327" r:id="rId65"/>
    <p:sldId id="328" r:id="rId66"/>
    <p:sldId id="329" r:id="rId67"/>
    <p:sldId id="331" r:id="rId68"/>
    <p:sldId id="330" r:id="rId69"/>
    <p:sldId id="332" r:id="rId70"/>
    <p:sldId id="333" r:id="rId71"/>
    <p:sldId id="334" r:id="rId72"/>
    <p:sldId id="335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3366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9" autoAdjust="0"/>
    <p:restoredTop sz="86515" autoAdjust="0"/>
  </p:normalViewPr>
  <p:slideViewPr>
    <p:cSldViewPr snapToGrid="0">
      <p:cViewPr varScale="1">
        <p:scale>
          <a:sx n="98" d="100"/>
          <a:sy n="98" d="100"/>
        </p:scale>
        <p:origin x="16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867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53DA9-CFD2-46CA-BA10-3CABA0F81802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26943-B7B7-4A85-ABAD-B7469A263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47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215F1-59A7-4AB4-BE6B-3D4D09C773C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4F052-8994-46B8-BCBE-E63D1EAF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8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  <a:noFill/>
          <a:ln w="38100">
            <a:noFill/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00598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072322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 descr="Decorative blue circle behind page number." title="Decorative."/>
          <p:cNvSpPr>
            <a:spLocks noGrp="1"/>
          </p:cNvSpPr>
          <p:nvPr>
            <p:ph type="sldNum" sz="quarter" idx="4"/>
          </p:nvPr>
        </p:nvSpPr>
        <p:spPr>
          <a:xfrm>
            <a:off x="8583012" y="6347460"/>
            <a:ext cx="365760" cy="365760"/>
          </a:xfrm>
          <a:prstGeom prst="ellipse">
            <a:avLst/>
          </a:prstGeom>
          <a:solidFill>
            <a:srgbClr val="005982"/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09976" y="0"/>
            <a:ext cx="5538598" cy="6858000"/>
          </a:xfrm>
          <a:solidFill>
            <a:schemeClr val="bg1">
              <a:lumMod val="50000"/>
              <a:alpha val="34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0593" y="3535385"/>
            <a:ext cx="3059382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8" descr="Decorative blue circle behind page number." title="Decorative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74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-228600">
              <a:buFont typeface="Wingdings" panose="05000000000000000000" pitchFamily="2" charset="2"/>
              <a:buChar char="ü"/>
              <a:defRPr/>
            </a:lvl2pPr>
            <a:lvl3pPr marL="685800" indent="-228600">
              <a:buFont typeface="Gill Sans MT" panose="020B0502020104020203" pitchFamily="34" charset="0"/>
              <a:buChar char="–"/>
              <a:defRPr/>
            </a:lvl3pPr>
            <a:lvl4pPr marL="914400" indent="-228600">
              <a:buFont typeface="Wingdings" panose="05000000000000000000" pitchFamily="2" charset="2"/>
              <a:buChar char="§"/>
              <a:defRPr/>
            </a:lvl4pPr>
            <a:lvl5pPr marL="11430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 descr="Decorative blue circle behind page number." title="Decorative"/>
          <p:cNvSpPr>
            <a:spLocks noGrp="1"/>
          </p:cNvSpPr>
          <p:nvPr>
            <p:ph type="sldNum" sz="quarter" idx="4"/>
          </p:nvPr>
        </p:nvSpPr>
        <p:spPr>
          <a:xfrm>
            <a:off x="8583012" y="6347460"/>
            <a:ext cx="365760" cy="365760"/>
          </a:xfrm>
          <a:prstGeom prst="ellipse">
            <a:avLst/>
          </a:prstGeom>
          <a:solidFill>
            <a:srgbClr val="005982"/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5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720" y="274964"/>
            <a:ext cx="8351520" cy="1188720"/>
          </a:xfrm>
          <a:prstGeom prst="rect">
            <a:avLst/>
          </a:prstGeom>
          <a:solidFill>
            <a:schemeClr val="bg1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373" y="1668282"/>
            <a:ext cx="8351519" cy="4116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 descr="Decorative blue circle behind page number." title="Decorative"/>
          <p:cNvSpPr>
            <a:spLocks noGrp="1"/>
          </p:cNvSpPr>
          <p:nvPr>
            <p:ph type="sldNum" sz="quarter" idx="4"/>
          </p:nvPr>
        </p:nvSpPr>
        <p:spPr>
          <a:xfrm>
            <a:off x="8583012" y="6347460"/>
            <a:ext cx="365760" cy="365760"/>
          </a:xfrm>
          <a:prstGeom prst="ellipse">
            <a:avLst/>
          </a:prstGeom>
          <a:solidFill>
            <a:srgbClr val="005982"/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Arrow Connector 6" descr="Decorative thin blue horizontal line." title="Decorative"/>
          <p:cNvCxnSpPr/>
          <p:nvPr userDrawn="1"/>
        </p:nvCxnSpPr>
        <p:spPr>
          <a:xfrm>
            <a:off x="2447925" y="6573933"/>
            <a:ext cx="6159469" cy="0"/>
          </a:xfrm>
          <a:prstGeom prst="straightConnector1">
            <a:avLst/>
          </a:prstGeom>
          <a:ln cmpd="dbl">
            <a:solidFill>
              <a:srgbClr val="00598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7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200" baseline="0">
          <a:solidFill>
            <a:srgbClr val="00598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98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982"/>
        </a:buClr>
        <a:buFont typeface="Wingdings" panose="05000000000000000000" pitchFamily="2" charset="2"/>
        <a:buChar char="ü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982"/>
        </a:buClr>
        <a:buFont typeface="Gill Sans MT" panose="020B0502020104020203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982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982"/>
        </a:buClr>
        <a:buFont typeface="Courier New" panose="02070309020205020404" pitchFamily="49" charset="0"/>
        <a:buChar char="o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391" y="1185418"/>
            <a:ext cx="6939520" cy="1645920"/>
          </a:xfrm>
        </p:spPr>
        <p:txBody>
          <a:bodyPr/>
          <a:lstStyle/>
          <a:p>
            <a:r>
              <a:rPr lang="en-US" dirty="0"/>
              <a:t>Common Errors and Omissions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2606771"/>
            <a:ext cx="5101209" cy="1239894"/>
          </a:xfrm>
        </p:spPr>
        <p:txBody>
          <a:bodyPr/>
          <a:lstStyle/>
          <a:p>
            <a:r>
              <a:rPr lang="en-US" dirty="0"/>
              <a:t>Presenter: U.S. Access </a:t>
            </a:r>
            <a:r>
              <a:rPr lang="en-US" dirty="0" err="1"/>
              <a:t>Boardmember</a:t>
            </a:r>
            <a:r>
              <a:rPr lang="en-US" dirty="0"/>
              <a:t>, Scott J. </a:t>
            </a:r>
            <a:r>
              <a:rPr lang="en-US" dirty="0" err="1"/>
              <a:t>Windley</a:t>
            </a:r>
            <a:endParaRPr lang="en-US" dirty="0"/>
          </a:p>
        </p:txBody>
      </p:sp>
      <p:sp>
        <p:nvSpPr>
          <p:cNvPr id="6" name="Rectangle 5" descr="Decorative thick blue horizontal line in footer." title="Decorative"/>
          <p:cNvSpPr/>
          <p:nvPr/>
        </p:nvSpPr>
        <p:spPr>
          <a:xfrm>
            <a:off x="1" y="6553200"/>
            <a:ext cx="9144000" cy="309048"/>
          </a:xfrm>
          <a:prstGeom prst="rect">
            <a:avLst/>
          </a:prstGeom>
          <a:solidFill>
            <a:srgbClr val="005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21" y="3586549"/>
            <a:ext cx="1435537" cy="1891964"/>
          </a:xfrm>
          <a:prstGeom prst="rect">
            <a:avLst/>
          </a:prstGeom>
        </p:spPr>
      </p:pic>
      <p:pic>
        <p:nvPicPr>
          <p:cNvPr id="5" name="Picture 4" descr="US Access Board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87" y="3586549"/>
            <a:ext cx="2037279" cy="20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4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thing to remember with reach is to think about it from a seated position by someone who is not able to bend their body into strange angles.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Reach Ranges § 308 </a:t>
            </a:r>
            <a:r>
              <a:rPr lang="en-US" sz="2400" dirty="0"/>
              <a:t>(1</a:t>
            </a:r>
            <a:r>
              <a:rPr lang="en-US" sz="2400" baseline="0" dirty="0"/>
              <a:t> of 3)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graphic of person in wheelchair reaching forwar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48" y="3185872"/>
            <a:ext cx="2263481" cy="2565929"/>
          </a:xfrm>
          <a:prstGeom prst="rect">
            <a:avLst/>
          </a:prstGeom>
        </p:spPr>
      </p:pic>
      <p:pic>
        <p:nvPicPr>
          <p:cNvPr id="7" name="Picture 6" descr="graphic of person in wheelchair reaching to the s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520" y="3074397"/>
            <a:ext cx="2497019" cy="27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designers are not aware of the horizontal aspect of reach limits (which can be even more limited depending on an individual persons abilities).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Reach Ranges § 308 </a:t>
            </a:r>
            <a:r>
              <a:rPr lang="en-US" sz="2400" dirty="0"/>
              <a:t>(2 of 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overhead graphic showing arc of horizontal reach forward limitation on a counter with a side approa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9" y="3122951"/>
            <a:ext cx="2755767" cy="2662268"/>
          </a:xfrm>
          <a:prstGeom prst="rect">
            <a:avLst/>
          </a:prstGeom>
        </p:spPr>
      </p:pic>
      <p:pic>
        <p:nvPicPr>
          <p:cNvPr id="7" name="Picture 6" descr="overhead graphic showing arc of horizontal reach behind back of chair limitation on a counter with a side appro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3" y="3122951"/>
            <a:ext cx="2592527" cy="25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92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times reach ranges for accessibility are not thought of when some equipment or devices are installed.  Example:  gas pumps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Reach Ranges § 308 </a:t>
            </a:r>
            <a:r>
              <a:rPr lang="en-US" sz="2400" dirty="0"/>
              <a:t>(3 of 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picture of gas pum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54" y="3137409"/>
            <a:ext cx="2500290" cy="25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2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4: Accessible Routes</a:t>
            </a:r>
          </a:p>
        </p:txBody>
      </p:sp>
    </p:spTree>
    <p:extLst>
      <p:ext uri="{BB962C8B-B14F-4D97-AF65-F5344CB8AC3E}">
        <p14:creationId xmlns:p14="http://schemas.microsoft.com/office/powerpoint/2010/main" val="1251694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Items impeding the accessible route: signs, utility poles, street trees, structural columns etc.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Accessible Routes § 403.5.1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sidewalk narrow with utility pole in the center of the sidewal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28" y="2769105"/>
            <a:ext cx="2517866" cy="2761727"/>
          </a:xfrm>
          <a:prstGeom prst="rect">
            <a:avLst/>
          </a:prstGeom>
        </p:spPr>
      </p:pic>
      <p:pic>
        <p:nvPicPr>
          <p:cNvPr id="7" name="Picture 6" descr="street tree in middle of sidewalk impeding wid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15" y="2856416"/>
            <a:ext cx="2000286" cy="26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landing at the top of perpendicular curb ramps</a:t>
            </a:r>
          </a:p>
          <a:p>
            <a:pPr lvl="1"/>
            <a:r>
              <a:rPr lang="en-US" dirty="0"/>
              <a:t>No space available (grass or a building)</a:t>
            </a:r>
          </a:p>
          <a:p>
            <a:pPr lvl="1"/>
            <a:r>
              <a:rPr lang="en-US" dirty="0"/>
              <a:t>Object at top of ramp (fire hydrant, utility, etc.)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Curb Ramp Landing § 406.4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wheelchair user having to roll on flare because of fire hydrant at top of r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92" y="3451407"/>
            <a:ext cx="3552640" cy="2333812"/>
          </a:xfrm>
          <a:prstGeom prst="rect">
            <a:avLst/>
          </a:prstGeom>
        </p:spPr>
      </p:pic>
      <p:pic>
        <p:nvPicPr>
          <p:cNvPr id="7" name="Picture 6" descr="wheelchair user having to roll on flare because nothing but grass at top of ra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93" y="3451407"/>
            <a:ext cx="3500719" cy="23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5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hoto of curb ramp with sign and post in the middle of ramp portio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338" y="1699561"/>
            <a:ext cx="3273836" cy="40541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 how to make your curb ramp completely unusable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58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Curb ramps should never need handrails (nor are they required) even when they are longer than 6 feet.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Curb Ramps with Handrails?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55" y="2901314"/>
            <a:ext cx="3857553" cy="28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17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28666"/>
            <a:ext cx="8351519" cy="4116937"/>
          </a:xfrm>
        </p:spPr>
        <p:txBody>
          <a:bodyPr/>
          <a:lstStyle/>
          <a:p>
            <a:r>
              <a:rPr lang="en-US" dirty="0"/>
              <a:t>Many temporary routes do not provide for the needs of all users like:</a:t>
            </a:r>
          </a:p>
          <a:p>
            <a:pPr lvl="1"/>
            <a:r>
              <a:rPr lang="en-US" dirty="0"/>
              <a:t>No curb ramp on or off sidewalk</a:t>
            </a:r>
          </a:p>
          <a:p>
            <a:pPr lvl="1"/>
            <a:r>
              <a:rPr lang="en-US" dirty="0"/>
              <a:t>No delineated route or accessible signage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373" y="39946"/>
            <a:ext cx="8351520" cy="11887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Routes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sidewlk blocked with chain link fenceand no clear route ar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6" y="3513248"/>
            <a:ext cx="3255614" cy="2333284"/>
          </a:xfrm>
          <a:prstGeom prst="rect">
            <a:avLst/>
          </a:prstGeom>
        </p:spPr>
      </p:pic>
      <p:pic>
        <p:nvPicPr>
          <p:cNvPr id="7" name="Picture 6" descr="proximity actuated audible sign warning of sidewalk closure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75" y="3253153"/>
            <a:ext cx="2073362" cy="32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8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668282"/>
            <a:ext cx="8351519" cy="3554349"/>
          </a:xfrm>
        </p:spPr>
        <p:txBody>
          <a:bodyPr/>
          <a:lstStyle/>
          <a:p>
            <a:r>
              <a:rPr lang="en-US" dirty="0"/>
              <a:t>Examples of temporary curb ramp and good delineation of a temporary route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Temporary routes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 descr="pedestrian route throgh construction clearly delineated by barriers on both sid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56" y="2820955"/>
            <a:ext cx="3646226" cy="2401675"/>
          </a:xfrm>
          <a:prstGeom prst="rect">
            <a:avLst/>
          </a:prstGeom>
        </p:spPr>
      </p:pic>
      <p:pic>
        <p:nvPicPr>
          <p:cNvPr id="8" name="Picture 7" descr="picture of metal temporary ramp sitting on cur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317" y="2820956"/>
            <a:ext cx="3774060" cy="24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4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Scoping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Building Blocks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Accessible Routes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General Site &amp; Building Elements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Plumbing Elements &amp; Facilities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Communication Elements &amp; Features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Special Rooms, Spaces, &amp; Elements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Built-in Elements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Maintenance &amp; Policy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Questions?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</a:p>
        </p:txBody>
      </p:sp>
      <p:sp>
        <p:nvSpPr>
          <p:cNvPr id="5" name="Slide Number Placeholder 4" descr="Decorative blue circle behind page number." title="Decorative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556125" cy="3190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982">
                    <a:alpha val="7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DIVISION OF THE STATE ARCHITECT</a:t>
            </a:r>
          </a:p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982">
                    <a:alpha val="7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88613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Interior door closers must be adjustable to 5 pounds of force or less.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Door Opening Force § 404.2.9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graphic of person in wheelchair reaching to open the doo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211" y="2349240"/>
            <a:ext cx="3048204" cy="29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5: general site and building elements</a:t>
            </a:r>
          </a:p>
        </p:txBody>
      </p:sp>
    </p:spTree>
    <p:extLst>
      <p:ext uri="{BB962C8B-B14F-4D97-AF65-F5344CB8AC3E}">
        <p14:creationId xmlns:p14="http://schemas.microsoft.com/office/powerpoint/2010/main" val="1356141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may be shorter pedestrian routes that are not accessible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Accessible Parking on Shortest Accessible Route § 208.3.1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Graphic of person using a walker from the parking space to the office entrance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04" y="2952697"/>
            <a:ext cx="3507274" cy="2691966"/>
          </a:xfrm>
          <a:prstGeom prst="rect">
            <a:avLst/>
          </a:prstGeom>
        </p:spPr>
      </p:pic>
      <p:pic>
        <p:nvPicPr>
          <p:cNvPr id="7" name="Picture 6" descr="graphic of building parking with stairs at entry and a ramp down the s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271" y="2717888"/>
            <a:ext cx="3361741" cy="265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43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Insufficient space to deploy lift at car only space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Van Parking Spaces § 208.2.4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picture of person trying to squeeze wheelchair between car and lift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65" y="2310624"/>
            <a:ext cx="4997128" cy="32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42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1842" y="1262448"/>
            <a:ext cx="8351519" cy="4116937"/>
          </a:xfrm>
        </p:spPr>
        <p:txBody>
          <a:bodyPr/>
          <a:lstStyle/>
          <a:p>
            <a:r>
              <a:rPr lang="en-US" dirty="0"/>
              <a:t>One for every six accessible spaces or fraction thereof.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720" y="274964"/>
            <a:ext cx="8351520" cy="881174"/>
          </a:xfrm>
        </p:spPr>
        <p:txBody>
          <a:bodyPr>
            <a:normAutofit/>
          </a:bodyPr>
          <a:lstStyle/>
          <a:p>
            <a:r>
              <a:rPr lang="en-US" dirty="0"/>
              <a:t>Van Parking Spaces § 208.2.4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 descr="Graphic of person in wheelchair coming off of a van ramp in parking access aisle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87" y="2397109"/>
            <a:ext cx="2502889" cy="1881152"/>
          </a:xfrm>
          <a:prstGeom prst="rect">
            <a:avLst/>
          </a:prstGeom>
        </p:spPr>
      </p:pic>
      <p:pic>
        <p:nvPicPr>
          <p:cNvPr id="7" name="Picture 6" descr="over head showing parking and access aisle dimension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039" y="2348589"/>
            <a:ext cx="2512946" cy="1929671"/>
          </a:xfrm>
          <a:prstGeom prst="rect">
            <a:avLst/>
          </a:prstGeom>
        </p:spPr>
      </p:pic>
      <p:pic>
        <p:nvPicPr>
          <p:cNvPr id="8" name="Picture 7" descr="over head showing parking and access aisle dimensi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348" y="2348590"/>
            <a:ext cx="2640892" cy="19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8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Loading zone not at same level as vehicle pull-up space.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Passenger Loading Zone § 503.4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 descr="picture of passenger loading zone where access aisle is above drop are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4" y="2774979"/>
            <a:ext cx="2884627" cy="2603421"/>
          </a:xfrm>
          <a:prstGeom prst="rect">
            <a:avLst/>
          </a:prstGeom>
        </p:spPr>
      </p:pic>
      <p:pic>
        <p:nvPicPr>
          <p:cNvPr id="7" name="Picture 6" descr="graphic of passenger loading zone where access aisle is above drop area with scooter user coming off van lif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227" y="2774978"/>
            <a:ext cx="3451367" cy="26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51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Rear lift gates. </a:t>
            </a:r>
          </a:p>
          <a:p>
            <a:r>
              <a:rPr lang="en-US" dirty="0"/>
              <a:t>Transfers to and from cars.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Passenger Loading Zone § 503.4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 descr="White van with rear lift deployed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93" y="2806261"/>
            <a:ext cx="2438021" cy="2991518"/>
          </a:xfrm>
          <a:prstGeom prst="rect">
            <a:avLst/>
          </a:prstGeom>
        </p:spPr>
      </p:pic>
      <p:pic>
        <p:nvPicPr>
          <p:cNvPr id="7" name="Picture 6" descr="Person seated in wheelchair in passenger loading zone about to transfer into drivers side of yellow car.  Door to car is ope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089" y="2806261"/>
            <a:ext cx="3691831" cy="29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Loading zone at SAME level as vehicle pull-up space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Passenger Loading Zone § 503.4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 descr="A van pulled alongside the passenger loading zone with the lift deployed and people having exited the van walking on a route outlined with dashes.   The passenger loading zone is highlighted in yellow.  A woman is assisting a man walking with a cane followed by a man in a wheelchair, a man standing close behind the wheelchair carrying a bag and a person on a scooter still seated on the lif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7" y="2462611"/>
            <a:ext cx="5285690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59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6: plumbing elements and facilities</a:t>
            </a:r>
          </a:p>
        </p:txBody>
      </p:sp>
    </p:spTree>
    <p:extLst>
      <p:ext uri="{BB962C8B-B14F-4D97-AF65-F5344CB8AC3E}">
        <p14:creationId xmlns:p14="http://schemas.microsoft.com/office/powerpoint/2010/main" val="2151309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Lavatory overlap no longer permitted §604.3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Insufficient Space Beside</a:t>
            </a:r>
            <a:br>
              <a:rPr lang="en-US" dirty="0"/>
            </a:br>
            <a:r>
              <a:rPr lang="en-US" dirty="0"/>
              <a:t>Accessible Water Closet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Photo of water closet and lavatory immediately adjacent to i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912" y="2439404"/>
            <a:ext cx="4279660" cy="28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 errors and omissions presented today are by no means definitive.</a:t>
            </a:r>
          </a:p>
          <a:p>
            <a:r>
              <a:rPr lang="en-US" dirty="0"/>
              <a:t> What is presented here are common errors that we have experienced in:</a:t>
            </a:r>
          </a:p>
          <a:p>
            <a:pPr lvl="1"/>
            <a:r>
              <a:rPr lang="en-US" dirty="0"/>
              <a:t>Technical Assistance questions </a:t>
            </a:r>
          </a:p>
          <a:p>
            <a:pPr lvl="1"/>
            <a:r>
              <a:rPr lang="en-US" dirty="0"/>
              <a:t>Questions during training sessions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29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space for side transfers.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Closet Clearance § 604.2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15" y="2487748"/>
            <a:ext cx="3932017" cy="3297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585" y="2611898"/>
            <a:ext cx="3417950" cy="28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6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Exception for </a:t>
            </a:r>
            <a:r>
              <a:rPr lang="en-US" i="1" dirty="0"/>
              <a:t>residential</a:t>
            </a:r>
            <a:r>
              <a:rPr lang="en-US" dirty="0"/>
              <a:t> units still permits encroachment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Closet Clearance § 604.3.2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199" y="2713208"/>
            <a:ext cx="3177788" cy="28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3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dimensions from rear wall are critical.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Side Wall Grab Bar</a:t>
            </a:r>
            <a:br>
              <a:rPr lang="en-US" dirty="0"/>
            </a:br>
            <a:r>
              <a:rPr lang="en-US" dirty="0"/>
              <a:t>at Water Closets § 604.5.1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 descr="Figure 604.5.1 from the Standards showing the side wall grab bar length and locat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73" y="2785727"/>
            <a:ext cx="3810330" cy="2999492"/>
          </a:xfrm>
          <a:prstGeom prst="rect">
            <a:avLst/>
          </a:prstGeom>
        </p:spPr>
      </p:pic>
      <p:pic>
        <p:nvPicPr>
          <p:cNvPr id="7" name="Picture 6" descr="plan view graphic of person doing a perpendicular transfer onto toilet from wheelchai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365" y="2694279"/>
            <a:ext cx="3499407" cy="3182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4" y="2856968"/>
            <a:ext cx="1579001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4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just don’t fit!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Roll Toilet Dispensers Obstruct Use § 604.7 &amp; § 609.3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Photo of water closet with large toilet paper dispenser immediately above side g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67" y="2323325"/>
            <a:ext cx="2694457" cy="2537803"/>
          </a:xfrm>
          <a:prstGeom prst="rect">
            <a:avLst/>
          </a:prstGeom>
        </p:spPr>
      </p:pic>
      <p:pic>
        <p:nvPicPr>
          <p:cNvPr id="7" name="Picture 6" descr="Photo of water closet with large dual roll toilet paper dispenser below side grab 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723" y="2323324"/>
            <a:ext cx="2574243" cy="25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57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Dispenser Outlet Location for Recessed Dispensers § 604.7</a:t>
            </a:r>
          </a:p>
          <a:p>
            <a:r>
              <a:rPr lang="en-US" dirty="0"/>
              <a:t>Spacing of Grab Bars § 609.3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Provisions Affecting Dispensers Locations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 descr="graphic showing toilet paper dispenser location in relation to grab bar and toi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07" y="3441460"/>
            <a:ext cx="4255377" cy="2688569"/>
          </a:xfrm>
          <a:prstGeom prst="rect">
            <a:avLst/>
          </a:prstGeom>
        </p:spPr>
      </p:pic>
      <p:pic>
        <p:nvPicPr>
          <p:cNvPr id="7" name="Picture 6" descr="Figure showing 12&quot; min. clearance above and 1 1/2&quot; min. clearance below grab bar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963" y="2801325"/>
            <a:ext cx="2664183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67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Grab bar height (33”-36”) and clearances further limit location of non-recessed dispensers.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 Dispenser Location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 descr="Required clearances above (12&quot; min.) and below (1 1/2&quot;) side grab bar imposed over location range of toilet paper dispense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318" y="2816210"/>
            <a:ext cx="363962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9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lan graphic showing how cramped the space gets in an accessible toilet with changing table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832" y="1668463"/>
            <a:ext cx="4636849" cy="41163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Diaper Changing Table Location § 604.3.2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11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Strongly encourage and recommend locating the baby changing table outside of the accessible toilet compartment.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Diaper Changing Table Location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 descr="picture of deployed baby changing station on bathroom wall outside of st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710" y="2672116"/>
            <a:ext cx="3205814" cy="347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25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Bars cannot obstruct seat use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Seats § 607.3 &amp; § 608.3 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94" y="2374022"/>
            <a:ext cx="2353587" cy="307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27" y="2374022"/>
            <a:ext cx="3027869" cy="309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8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standing – does NOT meet Standards</a:t>
            </a:r>
          </a:p>
          <a:p>
            <a:r>
              <a:rPr lang="en-US" dirty="0"/>
              <a:t>Fastens to rim of tub - meets Standards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Tub Seat in Bathtub § 610.2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 descr="photo of tub stool free standing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40" y="3003432"/>
            <a:ext cx="3353091" cy="2511770"/>
          </a:xfrm>
          <a:prstGeom prst="rect">
            <a:avLst/>
          </a:prstGeom>
        </p:spPr>
      </p:pic>
      <p:pic>
        <p:nvPicPr>
          <p:cNvPr id="7" name="Picture 6" descr="A picture containing indoor, sitting, small, room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835" y="2815456"/>
            <a:ext cx="2828599" cy="28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09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2: Scoping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Chapter 3: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406843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Folding seat securely fixed to wall.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Shower Seats § 610.3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Picture 7" descr="picture of padded L-shape shower se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74" y="2243817"/>
            <a:ext cx="3207144" cy="3414056"/>
          </a:xfrm>
          <a:prstGeom prst="rect">
            <a:avLst/>
          </a:prstGeom>
        </p:spPr>
      </p:pic>
      <p:pic>
        <p:nvPicPr>
          <p:cNvPr id="9" name="Picture 8" descr="picture of wood slatts L-shape shower 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365" y="2280650"/>
            <a:ext cx="3956647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1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Adequate reinforcing must be provided § 610.4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Shower Seats § 610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 descr="picture of exposed wood framing with wood blocking for installation of shower seat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705" y="2241076"/>
            <a:ext cx="2627838" cy="2667255"/>
          </a:xfrm>
          <a:prstGeom prst="rect">
            <a:avLst/>
          </a:prstGeom>
        </p:spPr>
      </p:pic>
      <p:pic>
        <p:nvPicPr>
          <p:cNvPr id="7" name="Picture 6" descr="picture of fiberglass prefab shower with backing for grab bar and shower seat intallation.       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3396297"/>
            <a:ext cx="2569941" cy="2130472"/>
          </a:xfrm>
          <a:prstGeom prst="rect">
            <a:avLst/>
          </a:prstGeom>
        </p:spPr>
      </p:pic>
      <p:pic>
        <p:nvPicPr>
          <p:cNvPr id="8" name="Picture 7" descr="picture of fiberglass prefab shower with backing for grab bar and shower seat intallation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562" y="2795073"/>
            <a:ext cx="2554313" cy="27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44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Seat placement more than 3 inches from entry § 610.3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Shower Seats § 610.3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 descr="seat to shower edge graph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7" y="2341812"/>
            <a:ext cx="3804234" cy="3127519"/>
          </a:xfrm>
          <a:prstGeom prst="rect">
            <a:avLst/>
          </a:prstGeom>
        </p:spPr>
      </p:pic>
      <p:pic>
        <p:nvPicPr>
          <p:cNvPr id="7" name="Picture 6" descr="Overhead detail graphic showing person in wheelchair too far away from showr 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18" y="2299136"/>
            <a:ext cx="26885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41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Seat installed incorrectly § 610.3.2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Shower Seats § 610.3.2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 descr="picture of wood L-shaped shower seat installed on the back wall of a transfer show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78" y="2275347"/>
            <a:ext cx="2290022" cy="3077644"/>
          </a:xfrm>
          <a:prstGeom prst="rect">
            <a:avLst/>
          </a:prstGeom>
        </p:spPr>
      </p:pic>
      <p:pic>
        <p:nvPicPr>
          <p:cNvPr id="7" name="Picture 6" descr="picture of wood L-shaped shower seat installed on the back wall of a transfer sh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04" y="2226207"/>
            <a:ext cx="2377466" cy="31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8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53569"/>
            <a:ext cx="8351519" cy="4116937"/>
          </a:xfrm>
        </p:spPr>
        <p:txBody>
          <a:bodyPr/>
          <a:lstStyle/>
          <a:p>
            <a:r>
              <a:rPr lang="en-US" dirty="0"/>
              <a:t>§ 606.2 Clear Floor Space</a:t>
            </a:r>
          </a:p>
          <a:p>
            <a:r>
              <a:rPr lang="en-US" dirty="0"/>
              <a:t>EXCEPTION:  A parallel approach permitted to a kitchen sink where cook top or conventional range is NOT provided.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373" y="120899"/>
            <a:ext cx="8351520" cy="1188720"/>
          </a:xfrm>
        </p:spPr>
        <p:txBody>
          <a:bodyPr/>
          <a:lstStyle/>
          <a:p>
            <a:r>
              <a:rPr lang="en-US" dirty="0"/>
              <a:t>Parallel Approach to a Sink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 descr="Drawing of a sink right next to a dishwasher showing that the clear floor space floor space can be used for both elements A dotted line indicates the dishwasher door's open position next to the clear floor sp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64" y="3152730"/>
            <a:ext cx="2947179" cy="2345801"/>
          </a:xfrm>
          <a:prstGeom prst="rect">
            <a:avLst/>
          </a:prstGeom>
        </p:spPr>
      </p:pic>
      <p:pic>
        <p:nvPicPr>
          <p:cNvPr id="7" name="Picture 6" descr="Drawing showing a parallel approach to a sink where there is a microwave but no range or cooktop in a small kitchene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06" y="3152730"/>
            <a:ext cx="2584717" cy="22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98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Knee and Toe Clearance § 606.2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720" y="274964"/>
            <a:ext cx="8351520" cy="1393318"/>
          </a:xfrm>
        </p:spPr>
        <p:txBody>
          <a:bodyPr>
            <a:normAutofit fontScale="90000"/>
          </a:bodyPr>
          <a:lstStyle/>
          <a:p>
            <a:r>
              <a:rPr lang="en-US" dirty="0"/>
              <a:t>Five percent of non-kitchen Sinks Must Have Forward Approach § 212.3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 descr="Illustration showing a series of laboratory stations, one with a person seat on a stool working at a conventional height work counter and another with person using a wheelchair pulled up underneath and working at a lower height accessible work counte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660" y="2518151"/>
            <a:ext cx="6090432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68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Mop or Service Sink Exception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Sinks § 212.3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 descr="image of a service/mop sin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24" y="2300450"/>
            <a:ext cx="2273933" cy="3574834"/>
          </a:xfrm>
          <a:prstGeom prst="rect">
            <a:avLst/>
          </a:prstGeom>
        </p:spPr>
      </p:pic>
      <p:pic>
        <p:nvPicPr>
          <p:cNvPr id="7" name="Picture 6" descr="Photo of person using a wheelchair pull up under a kitchen sink with knee and toe 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86" y="2441027"/>
            <a:ext cx="2205905" cy="32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76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7: Communication elements and features</a:t>
            </a:r>
          </a:p>
        </p:txBody>
      </p:sp>
    </p:spTree>
    <p:extLst>
      <p:ext uri="{BB962C8B-B14F-4D97-AF65-F5344CB8AC3E}">
        <p14:creationId xmlns:p14="http://schemas.microsoft.com/office/powerpoint/2010/main" val="681540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age result for large building with many st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353" y="1931889"/>
            <a:ext cx="4243184" cy="28958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Directional Sign to the Accessible Entrance § 216.6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6" descr="picture of two guys looking up at a large set of stai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343" y="1717848"/>
            <a:ext cx="3251669" cy="34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3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 label at accessible locations</a:t>
            </a:r>
          </a:p>
          <a:p>
            <a:r>
              <a:rPr lang="en-US" dirty="0"/>
              <a:t>Directional signs at inaccessible locations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Directional Signs to Accessible Entrances § 216.6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 descr="Directional sign with ISA and arrow located at public sidewalk and start of route to entrance of historic building with st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26" y="3175880"/>
            <a:ext cx="3795402" cy="2609339"/>
          </a:xfrm>
          <a:prstGeom prst="rect">
            <a:avLst/>
          </a:prstGeom>
        </p:spPr>
      </p:pic>
      <p:pic>
        <p:nvPicPr>
          <p:cNvPr id="9" name="Picture 8" descr="Directional sign wtih ISA, arrow, and text &quot;Use C Street entrance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53" y="2953738"/>
            <a:ext cx="2743438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2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elevator exception is mistakenly thought to be an AND condition instead of and OR condition.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Elevator Exception § 206.2.3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 descr="Decorative blue circle behind page number." title="Decorative"/>
          <p:cNvSpPr>
            <a:spLocks noGrp="1"/>
          </p:cNvSpPr>
          <p:nvPr>
            <p:ph type="sldNum" sz="quarter" idx="4"/>
          </p:nvPr>
        </p:nvSpPr>
        <p:spPr>
          <a:xfrm>
            <a:off x="8583012" y="6356985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Picture depicting Less than 3 Stories OR Less than 3,000 sq. ft/story&#10;&#10;It is OR not A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2821585"/>
            <a:ext cx="4673600" cy="25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89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Strategic placement of directional sign.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Directional Signs to Accessible Entrances § 216.6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 descr="graphic of accessible side entrance to building with directional sign at decision po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872" y="2396155"/>
            <a:ext cx="3823563" cy="26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9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1991 Standards – 60” to centerline of sign</a:t>
            </a:r>
          </a:p>
          <a:p>
            <a:r>
              <a:rPr lang="en-US" dirty="0"/>
              <a:t>Where to Measure the Room Sign Height?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Designations § 216.2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 descr="graphic of room designation signage raised and Brail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96" y="2924084"/>
            <a:ext cx="3718287" cy="29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16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41978"/>
            <a:ext cx="8351519" cy="4116937"/>
          </a:xfrm>
        </p:spPr>
        <p:txBody>
          <a:bodyPr/>
          <a:lstStyle/>
          <a:p>
            <a:r>
              <a:rPr lang="en-US" dirty="0"/>
              <a:t>Cane detection of doorways consistent location needed.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025" y="253432"/>
            <a:ext cx="8351520" cy="988545"/>
          </a:xfrm>
        </p:spPr>
        <p:txBody>
          <a:bodyPr>
            <a:normAutofit/>
          </a:bodyPr>
          <a:lstStyle/>
          <a:p>
            <a:r>
              <a:rPr lang="en-US" dirty="0"/>
              <a:t>Tactile Signs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6" descr="Blind person using cane to detect doorway on coorid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73" y="2259214"/>
            <a:ext cx="4865030" cy="3450635"/>
          </a:xfrm>
          <a:prstGeom prst="rect">
            <a:avLst/>
          </a:prstGeom>
        </p:spPr>
      </p:pic>
      <p:pic>
        <p:nvPicPr>
          <p:cNvPr id="8" name="Picture 7" descr="illustration of person using a detection cane and touching the braille on a room sign mounted next to doo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348" y="2160525"/>
            <a:ext cx="2828789" cy="35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32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41978"/>
            <a:ext cx="8351519" cy="4116937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Figure 703.4.1 Height of tactile character above finish floor or ground.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025" y="253432"/>
            <a:ext cx="8351520" cy="988545"/>
          </a:xfrm>
        </p:spPr>
        <p:txBody>
          <a:bodyPr>
            <a:normAutofit/>
          </a:bodyPr>
          <a:lstStyle/>
          <a:p>
            <a:r>
              <a:rPr lang="en-US" dirty="0"/>
              <a:t>Installation Height§ 703.4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5" descr="Figure 703.4.1 Height of Tactile Characters Above Finish Floor or Ground from the Standards showing the measurement to the bottom of the raised characters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43" y="1579805"/>
            <a:ext cx="4022969" cy="344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5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41978"/>
            <a:ext cx="8351519" cy="4116937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On pavement ISA painted white with blue back ground.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picture of paint cans and a brush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025" y="253432"/>
            <a:ext cx="8351520" cy="988545"/>
          </a:xfrm>
        </p:spPr>
        <p:txBody>
          <a:bodyPr>
            <a:normAutofit fontScale="90000"/>
          </a:bodyPr>
          <a:lstStyle/>
          <a:p>
            <a:r>
              <a:rPr lang="en-US" dirty="0"/>
              <a:t>“Access” Blue and White</a:t>
            </a:r>
            <a:br>
              <a:rPr lang="en-US" dirty="0"/>
            </a:br>
            <a:r>
              <a:rPr lang="en-US" dirty="0"/>
              <a:t>is Not Required by Standards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74564" y="6474839"/>
            <a:ext cx="4556664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982">
                    <a:alpha val="7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DIVISION OF THE STATE ARCHITECT</a:t>
            </a:r>
          </a:p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982">
                    <a:alpha val="7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OMISSIONS AND STANDARDS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 descr="On pavement ISA painted white with blue back gr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9" y="1474535"/>
            <a:ext cx="3962743" cy="3651821"/>
          </a:xfrm>
          <a:prstGeom prst="rect">
            <a:avLst/>
          </a:prstGeom>
        </p:spPr>
      </p:pic>
      <p:pic>
        <p:nvPicPr>
          <p:cNvPr id="9" name="Picture 8" descr="picture of paint cans and a brus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148" y="1474535"/>
            <a:ext cx="3889585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00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49077"/>
            <a:ext cx="8351519" cy="4116937"/>
          </a:xfrm>
        </p:spPr>
        <p:txBody>
          <a:bodyPr/>
          <a:lstStyle/>
          <a:p>
            <a:r>
              <a:rPr lang="en-US" dirty="0"/>
              <a:t>Contrast - light-on-dark or dark-on-light §703.7.1</a:t>
            </a:r>
          </a:p>
          <a:p>
            <a:r>
              <a:rPr lang="en-US" dirty="0"/>
              <a:t>Non-glare finish § 703.7.1 </a:t>
            </a:r>
          </a:p>
          <a:p>
            <a:r>
              <a:rPr lang="en-US" dirty="0"/>
              <a:t>Text (where provided): visual access § 703.5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372" y="100305"/>
            <a:ext cx="8351520" cy="1188720"/>
          </a:xfrm>
        </p:spPr>
        <p:txBody>
          <a:bodyPr>
            <a:normAutofit/>
          </a:bodyPr>
          <a:lstStyle/>
          <a:p>
            <a:r>
              <a:rPr lang="en-US" dirty="0"/>
              <a:t>Symbols§ 703.7.2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Picture 5" descr="ISA (light-on-dark contrast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18" y="2951417"/>
            <a:ext cx="2895851" cy="3048264"/>
          </a:xfrm>
          <a:prstGeom prst="rect">
            <a:avLst/>
          </a:prstGeom>
        </p:spPr>
      </p:pic>
      <p:pic>
        <p:nvPicPr>
          <p:cNvPr id="7" name="Picture 6" descr="ISA (dark-on-light contrast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742" y="2951417"/>
            <a:ext cx="2871465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7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38" r="433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8855" y="855247"/>
            <a:ext cx="3059382" cy="373777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500" dirty="0">
                <a:solidFill>
                  <a:srgbClr val="336699"/>
                </a:solidFill>
              </a:rPr>
              <a:t>§ 703.7.2 Symbols</a:t>
            </a:r>
          </a:p>
          <a:p>
            <a:pPr algn="l"/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Any contrasting colors permitted check state and local code for additional requirements.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20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8: SPECIAL ROOMS, SPACES AND ELEMENTS</a:t>
            </a:r>
          </a:p>
        </p:txBody>
      </p:sp>
    </p:spTree>
    <p:extLst>
      <p:ext uri="{BB962C8B-B14F-4D97-AF65-F5344CB8AC3E}">
        <p14:creationId xmlns:p14="http://schemas.microsoft.com/office/powerpoint/2010/main" val="3902724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49077"/>
            <a:ext cx="8351519" cy="4116937"/>
          </a:xfrm>
        </p:spPr>
        <p:txBody>
          <a:bodyPr/>
          <a:lstStyle/>
          <a:p>
            <a:r>
              <a:rPr lang="en-US" dirty="0"/>
              <a:t>Bench is not provided or lacks the required features.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372" y="100305"/>
            <a:ext cx="8351520" cy="1188720"/>
          </a:xfrm>
        </p:spPr>
        <p:txBody>
          <a:bodyPr>
            <a:normAutofit/>
          </a:bodyPr>
          <a:lstStyle/>
          <a:p>
            <a:r>
              <a:rPr lang="en-US" dirty="0"/>
              <a:t>FEATURES § 222 &amp; § 803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8" name="Picture 7" descr="person in wheelchair accessing a lock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4" y="1904841"/>
            <a:ext cx="3261643" cy="3657917"/>
          </a:xfrm>
          <a:prstGeom prst="rect">
            <a:avLst/>
          </a:prstGeom>
        </p:spPr>
      </p:pic>
      <p:pic>
        <p:nvPicPr>
          <p:cNvPr id="9" name="Picture 8" descr="picture of locker room with non compliant benc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17" y="1806469"/>
            <a:ext cx="3029975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5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49077"/>
            <a:ext cx="8351519" cy="4116937"/>
          </a:xfrm>
        </p:spPr>
        <p:txBody>
          <a:bodyPr/>
          <a:lstStyle/>
          <a:p>
            <a:r>
              <a:rPr lang="en-US" dirty="0"/>
              <a:t>Clear floor or ground space at both the end and parallel to bench §803.4/§903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372" y="100305"/>
            <a:ext cx="8351520" cy="1188720"/>
          </a:xfrm>
        </p:spPr>
        <p:txBody>
          <a:bodyPr>
            <a:normAutofit/>
          </a:bodyPr>
          <a:lstStyle/>
          <a:p>
            <a:r>
              <a:rPr lang="en-US" dirty="0"/>
              <a:t>Dressing Benches § 903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 descr="Plan drawing of a single user toilet/bathing room with the transfer shower and the toilet haveing overlapping clear floor spaces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069" y="2607757"/>
            <a:ext cx="296900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threshold configurations is not correct.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changes § 303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Section of threshold with 1/4 inch abrupt vertical ed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970" y="2313298"/>
            <a:ext cx="5102794" cy="1261981"/>
          </a:xfrm>
          <a:prstGeom prst="rect">
            <a:avLst/>
          </a:prstGeom>
        </p:spPr>
      </p:pic>
      <p:pic>
        <p:nvPicPr>
          <p:cNvPr id="7" name="Picture 6" descr="Section of threshold with first 1/4 inch abrupt edge second 1/4 inch beveled 1: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64" y="3610320"/>
            <a:ext cx="4428564" cy="1219949"/>
          </a:xfrm>
          <a:prstGeom prst="rect">
            <a:avLst/>
          </a:prstGeom>
        </p:spPr>
      </p:pic>
      <p:pic>
        <p:nvPicPr>
          <p:cNvPr id="8" name="Picture 7" descr="Section of threshold with first 1/4 inch beveled 1:2 second 1/4 inch abrupt edge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685584"/>
            <a:ext cx="4215511" cy="14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56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Adequate back support must be provided §803.4/§903.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Dressing Benches § 903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Picture 5" descr="graphic showing dimensions for bench back res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525" y="2733608"/>
            <a:ext cx="2673372" cy="25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84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Permanent room features.</a:t>
            </a:r>
          </a:p>
          <a:p>
            <a:r>
              <a:rPr lang="en-US" dirty="0"/>
              <a:t>NO. </a:t>
            </a:r>
            <a:r>
              <a:rPr lang="en-US" i="1" dirty="0"/>
              <a:t>Kits</a:t>
            </a:r>
            <a:r>
              <a:rPr lang="en-US" dirty="0"/>
              <a:t> do not meet requirements of 2010 Standard.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Communication Features for Transient Lodging Guest Rooms § 224.4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6" name="Picture 5" descr="case containing portable communication and notification devi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525" y="2794406"/>
            <a:ext cx="3591964" cy="28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65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“Where emergency warning systems are provided, alarms complying with 702 shall be provided.”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Notification Devices § 806.3.1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7" name="Picture 6" descr="Image of a fire alarm appliance with both horn and strobe capabilitie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25" y="2822702"/>
            <a:ext cx="2738289" cy="3167115"/>
          </a:xfrm>
          <a:prstGeom prst="rect">
            <a:avLst/>
          </a:prstGeom>
        </p:spPr>
      </p:pic>
      <p:pic>
        <p:nvPicPr>
          <p:cNvPr id="8" name="Picture 7" descr="Cover of National Fire Alarm Code (NFPA 7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869" y="2870493"/>
            <a:ext cx="2406049" cy="31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109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Chapter 9: BUILT-IN ELEMENTS</a:t>
            </a:r>
          </a:p>
        </p:txBody>
      </p:sp>
    </p:spTree>
    <p:extLst>
      <p:ext uri="{BB962C8B-B14F-4D97-AF65-F5344CB8AC3E}">
        <p14:creationId xmlns:p14="http://schemas.microsoft.com/office/powerpoint/2010/main" val="21345169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2" y="1205827"/>
            <a:ext cx="8351519" cy="4116937"/>
          </a:xfrm>
        </p:spPr>
        <p:txBody>
          <a:bodyPr/>
          <a:lstStyle/>
          <a:p>
            <a:r>
              <a:rPr lang="en-US" dirty="0"/>
              <a:t>The height of dining and work surfaces shall not exceed 34 inches and provide forward approach with knee clearance.  </a:t>
            </a:r>
          </a:p>
          <a:p>
            <a:r>
              <a:rPr lang="en-US" dirty="0"/>
              <a:t>Commonly not provided at Bars.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721" y="153741"/>
            <a:ext cx="8351520" cy="1188720"/>
          </a:xfrm>
        </p:spPr>
        <p:txBody>
          <a:bodyPr>
            <a:normAutofit/>
          </a:bodyPr>
          <a:lstStyle/>
          <a:p>
            <a:r>
              <a:rPr lang="en-US" dirty="0"/>
              <a:t>Dining and Work Surfaces § 902.3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6" name="Picture 5" descr="graphic of bar with lowered section in middle for wheelchair userwith all other seats elev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7" y="3189571"/>
            <a:ext cx="3743268" cy="2517866"/>
          </a:xfrm>
          <a:prstGeom prst="rect">
            <a:avLst/>
          </a:prstGeom>
        </p:spPr>
      </p:pic>
      <p:pic>
        <p:nvPicPr>
          <p:cNvPr id="9" name="Picture 8" descr="graphic of lowered section of bar with some lowered seats as we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400" y="3189571"/>
            <a:ext cx="40298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565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876211"/>
            <a:ext cx="8351519" cy="5156727"/>
          </a:xfrm>
        </p:spPr>
        <p:txBody>
          <a:bodyPr/>
          <a:lstStyle/>
          <a:p>
            <a:r>
              <a:rPr lang="en-US" sz="2600" dirty="0"/>
              <a:t>Benches at bus stops and other non-bathing or dressing locations are NOT required to meet 903 requirements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924" y="83793"/>
            <a:ext cx="8351520" cy="890516"/>
          </a:xfrm>
        </p:spPr>
        <p:txBody>
          <a:bodyPr>
            <a:normAutofit/>
          </a:bodyPr>
          <a:lstStyle/>
          <a:p>
            <a:r>
              <a:rPr lang="en-US" dirty="0"/>
              <a:t>Benches § 903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7" name="Picture 6" descr="photo of bus stop with ben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17" y="1819841"/>
            <a:ext cx="3482160" cy="2100518"/>
          </a:xfrm>
          <a:prstGeom prst="rect">
            <a:avLst/>
          </a:prstGeom>
        </p:spPr>
      </p:pic>
      <p:pic>
        <p:nvPicPr>
          <p:cNvPr id="8" name="Picture 7" descr="photo of bench on street with overhea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235" y="2013646"/>
            <a:ext cx="2907426" cy="289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960" y="4204999"/>
            <a:ext cx="3515268" cy="1827939"/>
          </a:xfrm>
          <a:prstGeom prst="rect">
            <a:avLst/>
          </a:prstGeom>
        </p:spPr>
      </p:pic>
      <p:pic>
        <p:nvPicPr>
          <p:cNvPr id="11" name="Picture 10" descr="ADAAG drawing of bench from secti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56" y="4062301"/>
            <a:ext cx="377984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73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876211"/>
            <a:ext cx="8351519" cy="5156727"/>
          </a:xfrm>
        </p:spPr>
        <p:txBody>
          <a:bodyPr>
            <a:normAutofit/>
          </a:bodyPr>
          <a:lstStyle/>
          <a:p>
            <a:r>
              <a:rPr lang="en-US" dirty="0"/>
              <a:t>The height of sales and service counters shall provide a parallel or forward approach and shall not exceed 36 inches.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924" y="83793"/>
            <a:ext cx="8351520" cy="890516"/>
          </a:xfrm>
        </p:spPr>
        <p:txBody>
          <a:bodyPr>
            <a:normAutofit/>
          </a:bodyPr>
          <a:lstStyle/>
          <a:p>
            <a:r>
              <a:rPr lang="en-US" dirty="0"/>
              <a:t>Sales and Service Counter § 904.4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6" name="Picture 5" descr="diagram depicting a service coun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1" y="2409182"/>
            <a:ext cx="3952670" cy="1978885"/>
          </a:xfrm>
          <a:prstGeom prst="rect">
            <a:avLst/>
          </a:prstGeom>
        </p:spPr>
      </p:pic>
      <p:pic>
        <p:nvPicPr>
          <p:cNvPr id="9" name="Picture 8" descr="Photo of lowered security coun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269" y="2193721"/>
            <a:ext cx="3545473" cy="240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56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02240" y="2106522"/>
            <a:ext cx="6939520" cy="1645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1098293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Accessibility elements can be misused if no one is diligent about keeping them available.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Maintenance / Policy </a:t>
            </a:r>
            <a:r>
              <a:rPr lang="en-US" sz="2400" dirty="0"/>
              <a:t>(1OF 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2727846"/>
            <a:ext cx="3606492" cy="2254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70" y="2661872"/>
            <a:ext cx="3196242" cy="23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50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1" y="1352971"/>
            <a:ext cx="8351519" cy="4116937"/>
          </a:xfrm>
        </p:spPr>
        <p:txBody>
          <a:bodyPr/>
          <a:lstStyle/>
          <a:p>
            <a:r>
              <a:rPr lang="en-US" dirty="0"/>
              <a:t>Snow removal IS a maintenance obligation of Title II and Title III entities.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/ </a:t>
            </a:r>
            <a:r>
              <a:rPr lang="en-US" dirty="0" err="1"/>
              <a:t>PolIcY</a:t>
            </a:r>
            <a:r>
              <a:rPr lang="en-US" dirty="0"/>
              <a:t> </a:t>
            </a:r>
            <a:r>
              <a:rPr lang="en-US" sz="2400" dirty="0"/>
              <a:t>(2 OF 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6" name="Picture 5" descr="suburban bus stop that has been cleared of snow at the stop but no cleared path to get to the stop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54" y="2371606"/>
            <a:ext cx="2520460" cy="3195310"/>
          </a:xfrm>
          <a:prstGeom prst="rect">
            <a:avLst/>
          </a:prstGeom>
        </p:spPr>
      </p:pic>
      <p:pic>
        <p:nvPicPr>
          <p:cNvPr id="7" name="Picture 6" descr="Pedestrian with service dog trying to get to pedestrian signal pushbutton impeded by sn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248" y="2500631"/>
            <a:ext cx="484064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4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one with the abrupt edge at the top is incorrect.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Level Changes § 303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9" b="28409"/>
          <a:stretch/>
        </p:blipFill>
        <p:spPr>
          <a:xfrm>
            <a:off x="1478280" y="2958592"/>
            <a:ext cx="6248399" cy="2242599"/>
          </a:xfrm>
          <a:prstGeom prst="rect">
            <a:avLst/>
          </a:prstGeom>
        </p:spPr>
      </p:pic>
      <p:pic>
        <p:nvPicPr>
          <p:cNvPr id="9" name="Picture 8" descr="Section of threshold with first 1/4 inch beveled 1:2 second 1/4 inch abrupt edge with big red slash mark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99" y="2493308"/>
            <a:ext cx="3445760" cy="31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16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1" y="1352971"/>
            <a:ext cx="8351519" cy="4116937"/>
          </a:xfrm>
        </p:spPr>
        <p:txBody>
          <a:bodyPr/>
          <a:lstStyle/>
          <a:p>
            <a:r>
              <a:rPr lang="en-US" dirty="0"/>
              <a:t>Free standing objects impeding the necessary width of an accessible route.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/ </a:t>
            </a:r>
            <a:r>
              <a:rPr lang="en-US" dirty="0" err="1"/>
              <a:t>PolIcY</a:t>
            </a:r>
            <a:r>
              <a:rPr lang="en-US" dirty="0"/>
              <a:t> </a:t>
            </a:r>
            <a:r>
              <a:rPr lang="en-US" sz="2400" dirty="0"/>
              <a:t>(3 OF 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8" name="Picture 7" descr="&quot;road work ahead&quot; construction sign completely blocked sidewal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2376931"/>
            <a:ext cx="2815454" cy="3092977"/>
          </a:xfrm>
          <a:prstGeom prst="rect">
            <a:avLst/>
          </a:prstGeom>
        </p:spPr>
      </p:pic>
      <p:pic>
        <p:nvPicPr>
          <p:cNvPr id="9" name="Picture 8" descr="sign on easle being jostled by person using a cane (graphic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12" y="2034415"/>
            <a:ext cx="2959217" cy="37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129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1" y="1352971"/>
            <a:ext cx="8351519" cy="4116937"/>
          </a:xfrm>
        </p:spPr>
        <p:txBody>
          <a:bodyPr/>
          <a:lstStyle/>
          <a:p>
            <a:r>
              <a:rPr lang="en-US" dirty="0"/>
              <a:t>Available on the Board’s website.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Technical Guides on the Standards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6" name="Picture 5" descr="Board website, covers of technical guides, and animation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99" y="1993126"/>
            <a:ext cx="6286773" cy="395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123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1" y="1352971"/>
            <a:ext cx="8351519" cy="4116937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/>
              <a:t>(800) 872-2253 (voice)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/>
              <a:t>(800) 993-2822 (TTY)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/>
              <a:t>E-mail: ta@access-board.gov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/>
              <a:t>www.access-board.gov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U.S Access Board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4" name="Picture 3" descr="US Access Board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" y="475419"/>
            <a:ext cx="137171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068" y="1198019"/>
            <a:ext cx="8351519" cy="4116937"/>
          </a:xfrm>
        </p:spPr>
        <p:txBody>
          <a:bodyPr/>
          <a:lstStyle/>
          <a:p>
            <a:r>
              <a:rPr lang="en-US" dirty="0"/>
              <a:t>Overhead Objects and Wall Mounted Objects </a:t>
            </a:r>
          </a:p>
          <a:p>
            <a:pPr lvl="1"/>
            <a:r>
              <a:rPr lang="en-US" dirty="0"/>
              <a:t>80 inches above head</a:t>
            </a:r>
          </a:p>
          <a:p>
            <a:pPr lvl="1"/>
            <a:r>
              <a:rPr lang="en-US" dirty="0"/>
              <a:t>0 to 27 inches are within can sweep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720" y="274964"/>
            <a:ext cx="8351520" cy="923055"/>
          </a:xfrm>
        </p:spPr>
        <p:txBody>
          <a:bodyPr>
            <a:normAutofit/>
          </a:bodyPr>
          <a:lstStyle/>
          <a:p>
            <a:r>
              <a:rPr lang="en-US" dirty="0"/>
              <a:t>Protruding Objects § 307 </a:t>
            </a:r>
            <a:r>
              <a:rPr lang="en-US" sz="2400" dirty="0"/>
              <a:t>(1 of 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graphic of a person using cane with a sign overhe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3004027"/>
            <a:ext cx="2543288" cy="3154147"/>
          </a:xfrm>
          <a:prstGeom prst="rect">
            <a:avLst/>
          </a:prstGeom>
        </p:spPr>
      </p:pic>
      <p:pic>
        <p:nvPicPr>
          <p:cNvPr id="7" name="Picture 6" descr="graphic of a person using cane walking near exposed overhead stair f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99" y="3004027"/>
            <a:ext cx="2714907" cy="3056405"/>
          </a:xfrm>
          <a:prstGeom prst="rect">
            <a:avLst/>
          </a:prstGeom>
        </p:spPr>
      </p:pic>
      <p:pic>
        <p:nvPicPr>
          <p:cNvPr id="8" name="Picture 7" descr="graphic of a person using cane walking next to an obstruction that is less then 4 inches out from wall cane sweep area highlighted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654" y="2764745"/>
            <a:ext cx="2133785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4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373" y="1256313"/>
            <a:ext cx="8351519" cy="4116937"/>
          </a:xfrm>
        </p:spPr>
        <p:txBody>
          <a:bodyPr/>
          <a:lstStyle/>
          <a:p>
            <a:r>
              <a:rPr lang="en-US" dirty="0"/>
              <a:t>Many things can become protruding objects that were not intended to be; or were not when first installed.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5214" y="136381"/>
            <a:ext cx="8351520" cy="1188720"/>
          </a:xfrm>
        </p:spPr>
        <p:txBody>
          <a:bodyPr/>
          <a:lstStyle/>
          <a:p>
            <a:r>
              <a:rPr lang="en-US" dirty="0"/>
              <a:t> Protruding Objects § 307 </a:t>
            </a:r>
            <a:r>
              <a:rPr lang="en-US" sz="2400" dirty="0"/>
              <a:t>(2 of 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12" y="2445033"/>
            <a:ext cx="2408129" cy="2499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43" y="2445033"/>
            <a:ext cx="2499577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52" y="2445033"/>
            <a:ext cx="1733802" cy="2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6741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lnDef>
      <a:spPr>
        <a:ln cmpd="dbl">
          <a:solidFill>
            <a:srgbClr val="00598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1393</Words>
  <Application>Microsoft Macintosh PowerPoint</Application>
  <PresentationFormat>On-screen Show (4:3)</PresentationFormat>
  <Paragraphs>232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Courier New</vt:lpstr>
      <vt:lpstr>Gill Sans MT</vt:lpstr>
      <vt:lpstr>Wingdings</vt:lpstr>
      <vt:lpstr>Parcel</vt:lpstr>
      <vt:lpstr>Common Errors and Omissions</vt:lpstr>
      <vt:lpstr>Session agenda</vt:lpstr>
      <vt:lpstr>introduction</vt:lpstr>
      <vt:lpstr>Chapter 2: Scoping Chapter 3: Building Blocks</vt:lpstr>
      <vt:lpstr>Elevator Exception § 206.2.3 </vt:lpstr>
      <vt:lpstr>Level of changes § 303</vt:lpstr>
      <vt:lpstr>Level Changes § 303</vt:lpstr>
      <vt:lpstr>Protruding Objects § 307 (1 of 2)</vt:lpstr>
      <vt:lpstr> Protruding Objects § 307 (2 of 2)</vt:lpstr>
      <vt:lpstr>Reach Ranges § 308 (1 of 3)</vt:lpstr>
      <vt:lpstr>Reach Ranges § 308 (2 of 3)</vt:lpstr>
      <vt:lpstr>Reach Ranges § 308 (3 of 3)</vt:lpstr>
      <vt:lpstr>Chapter 4: Accessible Routes</vt:lpstr>
      <vt:lpstr>Accessible Routes § 403.5.1</vt:lpstr>
      <vt:lpstr>Curb Ramp Landing § 406.4</vt:lpstr>
      <vt:lpstr>Or how to make your curb ramp completely unusable</vt:lpstr>
      <vt:lpstr>Curb Ramps with Handrails?</vt:lpstr>
      <vt:lpstr>Temporary Routes</vt:lpstr>
      <vt:lpstr>Temporary routes</vt:lpstr>
      <vt:lpstr>Door Opening Force § 404.2.9 </vt:lpstr>
      <vt:lpstr>Chapter 5: general site and building elements</vt:lpstr>
      <vt:lpstr>Accessible Parking on Shortest Accessible Route § 208.3.1</vt:lpstr>
      <vt:lpstr>Van Parking Spaces § 208.2.4 </vt:lpstr>
      <vt:lpstr>Van Parking Spaces § 208.2.4</vt:lpstr>
      <vt:lpstr>Passenger Loading Zone § 503.4 </vt:lpstr>
      <vt:lpstr>Passenger Loading Zone § 503.4 </vt:lpstr>
      <vt:lpstr>Passenger Loading Zone § 503.4 </vt:lpstr>
      <vt:lpstr>Chapter 6: plumbing elements and facilities</vt:lpstr>
      <vt:lpstr>Insufficient Space Beside Accessible Water Closet</vt:lpstr>
      <vt:lpstr>Water Closet Clearance § 604.2</vt:lpstr>
      <vt:lpstr>Water Closet Clearance § 604.3.2</vt:lpstr>
      <vt:lpstr>Side Wall Grab Bar at Water Closets § 604.5.1</vt:lpstr>
      <vt:lpstr>Large Roll Toilet Dispensers Obstruct Use § 604.7 &amp; § 609.3</vt:lpstr>
      <vt:lpstr>Provisions Affecting Dispensers Locations</vt:lpstr>
      <vt:lpstr>TP Dispenser Location</vt:lpstr>
      <vt:lpstr>Diaper Changing Table Location § 604.3.2</vt:lpstr>
      <vt:lpstr>Diaper Changing Table Location</vt:lpstr>
      <vt:lpstr>Seats § 607.3 &amp; § 608.3  </vt:lpstr>
      <vt:lpstr>Tub Seat in Bathtub § 610.2</vt:lpstr>
      <vt:lpstr>Shower Seats § 610.3</vt:lpstr>
      <vt:lpstr>Shower Seats § 610</vt:lpstr>
      <vt:lpstr>Shower Seats § 610.3</vt:lpstr>
      <vt:lpstr>Shower Seats § 610.3.2 </vt:lpstr>
      <vt:lpstr>Parallel Approach to a Sink</vt:lpstr>
      <vt:lpstr>Five percent of non-kitchen Sinks Must Have Forward Approach § 212.3</vt:lpstr>
      <vt:lpstr>Sinks § 212.3 </vt:lpstr>
      <vt:lpstr>Chapter 7: Communication elements and features</vt:lpstr>
      <vt:lpstr>Directional Sign to the Accessible Entrance § 216.6</vt:lpstr>
      <vt:lpstr>Directional Signs to Accessible Entrances § 216.6</vt:lpstr>
      <vt:lpstr>Directional Signs to Accessible Entrances § 216.6</vt:lpstr>
      <vt:lpstr>Designations § 216.2</vt:lpstr>
      <vt:lpstr>Tactile Signs </vt:lpstr>
      <vt:lpstr>Installation Height§ 703.4</vt:lpstr>
      <vt:lpstr>“Access” Blue and White is Not Required by Standards</vt:lpstr>
      <vt:lpstr>Symbols§ 703.7.2</vt:lpstr>
      <vt:lpstr>PowerPoint Presentation</vt:lpstr>
      <vt:lpstr>Chapter 8: SPECIAL ROOMS, SPACES AND ELEMENTS</vt:lpstr>
      <vt:lpstr>FEATURES § 222 &amp; § 803</vt:lpstr>
      <vt:lpstr>Dressing Benches § 903</vt:lpstr>
      <vt:lpstr>Dressing Benches § 903</vt:lpstr>
      <vt:lpstr>Communication Features for Transient Lodging Guest Rooms § 224.4</vt:lpstr>
      <vt:lpstr>Notification Devices § 806.3.1</vt:lpstr>
      <vt:lpstr>Chapter 9: BUILT-IN ELEMENTS</vt:lpstr>
      <vt:lpstr>Dining and Work Surfaces § 902.3</vt:lpstr>
      <vt:lpstr>Benches § 903</vt:lpstr>
      <vt:lpstr>Sales and Service Counter § 904.4</vt:lpstr>
      <vt:lpstr>maintenance</vt:lpstr>
      <vt:lpstr>Maintenance / Policy (1OF 3)</vt:lpstr>
      <vt:lpstr>Maintenance / PolIcY (2 OF 3)</vt:lpstr>
      <vt:lpstr>Maintenance / PolIcY (3 OF 3)</vt:lpstr>
      <vt:lpstr>Technical Guides on the Standards</vt:lpstr>
      <vt:lpstr>U.S Access Board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Errors and Omissions - USAB Presentation</dc:title>
  <dc:subject/>
  <dc:creator>DSA CASp Code Discussion Group Member Scott J. Windley</dc:creator>
  <cp:keywords/>
  <dc:description/>
  <cp:lastModifiedBy>Davis, Mariah@DGS</cp:lastModifiedBy>
  <cp:revision>57</cp:revision>
  <dcterms:created xsi:type="dcterms:W3CDTF">2019-04-10T00:23:14Z</dcterms:created>
  <dcterms:modified xsi:type="dcterms:W3CDTF">2020-05-12T17:46:57Z</dcterms:modified>
  <cp:category>Outreach</cp:category>
</cp:coreProperties>
</file>