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3013" r:id="rId3"/>
    <p:sldId id="3034" r:id="rId4"/>
    <p:sldId id="274" r:id="rId5"/>
    <p:sldId id="283" r:id="rId6"/>
    <p:sldId id="2792" r:id="rId7"/>
    <p:sldId id="3014" r:id="rId8"/>
    <p:sldId id="3015" r:id="rId9"/>
    <p:sldId id="3016" r:id="rId10"/>
    <p:sldId id="3017" r:id="rId11"/>
    <p:sldId id="3021" r:id="rId12"/>
    <p:sldId id="3028" r:id="rId13"/>
    <p:sldId id="393" r:id="rId14"/>
    <p:sldId id="3031" r:id="rId15"/>
    <p:sldId id="270" r:id="rId16"/>
    <p:sldId id="2878" r:id="rId17"/>
    <p:sldId id="3027" r:id="rId18"/>
    <p:sldId id="3018" r:id="rId19"/>
    <p:sldId id="3019" r:id="rId20"/>
    <p:sldId id="3020" r:id="rId21"/>
    <p:sldId id="3022" r:id="rId22"/>
    <p:sldId id="3023" r:id="rId23"/>
    <p:sldId id="3024" r:id="rId24"/>
    <p:sldId id="3025" r:id="rId25"/>
    <p:sldId id="3026" r:id="rId26"/>
    <p:sldId id="3030" r:id="rId27"/>
    <p:sldId id="3032" r:id="rId28"/>
    <p:sldId id="3033" r:id="rId29"/>
    <p:sldId id="264" r:id="rId30"/>
    <p:sldId id="3029" r:id="rId31"/>
  </p:sldIdLst>
  <p:sldSz cx="18288000" cy="10287000"/>
  <p:notesSz cx="6858000" cy="9144000"/>
  <p:embeddedFontLst>
    <p:embeddedFont>
      <p:font typeface="Barlow Bold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Lato" panose="020F0502020204030203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529B"/>
    <a:srgbClr val="050232"/>
    <a:srgbClr val="6CBF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6" autoAdjust="0"/>
    <p:restoredTop sz="86346" autoAdjust="0"/>
  </p:normalViewPr>
  <p:slideViewPr>
    <p:cSldViewPr>
      <p:cViewPr varScale="1">
        <p:scale>
          <a:sx n="37" d="100"/>
          <a:sy n="37" d="100"/>
        </p:scale>
        <p:origin x="102" y="16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15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rother, Presley@DGS" userId="0fe3c14a-3526-476e-965f-158b23e9544e" providerId="ADAL" clId="{F83648A3-1908-451E-8083-4F9D929DBC80}"/>
    <pc:docChg chg="modSld">
      <pc:chgData name="Strother, Presley@DGS" userId="0fe3c14a-3526-476e-965f-158b23e9544e" providerId="ADAL" clId="{F83648A3-1908-451E-8083-4F9D929DBC80}" dt="2023-09-27T18:03:24.862" v="3" actId="20577"/>
      <pc:docMkLst>
        <pc:docMk/>
      </pc:docMkLst>
      <pc:sldChg chg="modSp mod">
        <pc:chgData name="Strother, Presley@DGS" userId="0fe3c14a-3526-476e-965f-158b23e9544e" providerId="ADAL" clId="{F83648A3-1908-451E-8083-4F9D929DBC80}" dt="2023-09-27T18:03:24.862" v="3" actId="20577"/>
        <pc:sldMkLst>
          <pc:docMk/>
          <pc:sldMk cId="1566766365" sldId="3027"/>
        </pc:sldMkLst>
        <pc:spChg chg="mod">
          <ac:chgData name="Strother, Presley@DGS" userId="0fe3c14a-3526-476e-965f-158b23e9544e" providerId="ADAL" clId="{F83648A3-1908-451E-8083-4F9D929DBC80}" dt="2023-09-27T18:03:24.862" v="3" actId="20577"/>
          <ac:spMkLst>
            <pc:docMk/>
            <pc:sldMk cId="1566766365" sldId="3027"/>
            <ac:spMk id="12" creationId="{67F63515-23D8-25E1-7F54-BF691013D69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B2D2C0-92A1-D095-7BA1-36F3E71B11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EDAC72-D93C-8E83-2BDF-2D43B8D3B7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7CFC6-1881-4EAC-AF94-10977B9D4727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43D26-6B2E-7B4E-7D60-5D9B653FA5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0C85B4-4631-7455-0B18-8830948B59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B05C4B-FBD8-4D05-9EC6-92CB3582C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339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A4056-334A-46C9-926E-8B40F901337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E065F-4C93-45C6-971B-B4794E28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11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E065F-4C93-45C6-971B-B4794E28C1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76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E065F-4C93-45C6-971B-B4794E28C1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60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E065F-4C93-45C6-971B-B4794E28C1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84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E065F-4C93-45C6-971B-B4794E28C1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07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5BB436-1182-495A-A1FE-415E9705839C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5288" y="692150"/>
            <a:ext cx="6154737" cy="3462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5996" y="4384935"/>
            <a:ext cx="5092976" cy="415414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885" tIns="45442" rIns="90885" bIns="45442"/>
          <a:lstStyle/>
          <a:p>
            <a:r>
              <a:rPr lang="en-US" dirty="0"/>
              <a:t>Jan</a:t>
            </a:r>
          </a:p>
        </p:txBody>
      </p:sp>
    </p:spTree>
    <p:extLst>
      <p:ext uri="{BB962C8B-B14F-4D97-AF65-F5344CB8AC3E}">
        <p14:creationId xmlns:p14="http://schemas.microsoft.com/office/powerpoint/2010/main" val="606796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E065F-4C93-45C6-971B-B4794E28C1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95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acc502194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acc502194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Jan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1287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E065F-4C93-45C6-971B-B4794E28C1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7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E065F-4C93-45C6-971B-B4794E28C1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16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E065F-4C93-45C6-971B-B4794E28C1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755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E065F-4C93-45C6-971B-B4794E28C1C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10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Suzanne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Enter name in chat for an attendance list.</a:t>
            </a:r>
            <a:endParaRPr/>
          </a:p>
        </p:txBody>
      </p:sp>
      <p:sp>
        <p:nvSpPr>
          <p:cNvPr id="110" name="Google Shape;11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E065F-4C93-45C6-971B-B4794E28C1C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98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E065F-4C93-45C6-971B-B4794E28C1C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6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E065F-4C93-45C6-971B-B4794E28C1C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29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E065F-4C93-45C6-971B-B4794E28C1C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130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E065F-4C93-45C6-971B-B4794E28C1C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613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E065F-4C93-45C6-971B-B4794E28C1C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806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E065F-4C93-45C6-971B-B4794E28C1C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806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E065F-4C93-45C6-971B-B4794E28C1C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030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E065F-4C93-45C6-971B-B4794E28C1C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641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E065F-4C93-45C6-971B-B4794E28C1C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95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FC56B-0ACA-FD42-91D0-CEEED27442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9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FC56B-0ACA-FD42-91D0-CEEED27442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056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Suzanne - Had a  request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Turned on to cater to different situations and different learning styles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FC56B-0ACA-FD42-91D0-CEEED27442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822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216D6-E93C-42D8-BB2B-5FAFA365011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Jerri</a:t>
            </a:r>
          </a:p>
        </p:txBody>
      </p:sp>
    </p:spTree>
    <p:extLst>
      <p:ext uri="{BB962C8B-B14F-4D97-AF65-F5344CB8AC3E}">
        <p14:creationId xmlns:p14="http://schemas.microsoft.com/office/powerpoint/2010/main" val="2982991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216D6-E93C-42D8-BB2B-5FAFA365011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Jerri</a:t>
            </a:r>
          </a:p>
        </p:txBody>
      </p:sp>
    </p:spTree>
    <p:extLst>
      <p:ext uri="{BB962C8B-B14F-4D97-AF65-F5344CB8AC3E}">
        <p14:creationId xmlns:p14="http://schemas.microsoft.com/office/powerpoint/2010/main" val="3204993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E065F-4C93-45C6-971B-B4794E28C1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71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E065F-4C93-45C6-971B-B4794E28C1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12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F87D9-95CA-472E-821C-F498E0A95083}" type="datetime1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Free ADA Technical Assistance, Call Toll Free: 1-800-949-4232 (V/Relay service)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E3BC2-D57D-44B0-AA3B-81EBF76444CB}" type="datetime1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Free ADA Technical Assistance, Call Toll Free: 1-800-949-4232 (V/Relay service)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F518B-2E43-4E8E-BAD4-F5CE5E74CC4E}" type="datetime1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Free ADA Technical Assistance, Call Toll Free: 1-800-949-4232 (V/Relay service)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52A1-FAA1-4216-B551-462C8F4AF2AA}" type="datetime1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Free ADA Technical Assistance, Call Toll Free: 1-800-949-4232 (V/Relay service)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931BC-9905-498A-91AF-641A138B78F6}" type="datetime1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Free ADA Technical Assistance, Call Toll Free: 1-800-949-4232 (V/Relay service)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A7C0F-E430-4740-B733-32025C91316C}" type="datetime1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Free ADA Technical Assistance, Call Toll Free: 1-800-949-4232 (V/Relay service)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1E2E-2980-4788-A73C-9F1B49C3B770}" type="datetime1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Free ADA Technical Assistance, Call Toll Free: 1-800-949-4232 (V/Relay service)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C765-5F30-434F-8730-1D004EDDC410}" type="datetime1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Free ADA Technical Assistance, Call Toll Free: 1-800-949-4232 (V/Relay service)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C679F-B50F-44A4-9A8C-C6E3B711D34F}" type="datetime1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Free ADA Technical Assistance, Call Toll Free: 1-800-949-4232 (V/Relay service)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52952-A86C-4471-A912-517259A8159C}" type="datetime1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Free ADA Technical Assistance, Call Toll Free: 1-800-949-4232 (V/Relay service)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C6F1-1A44-4806-A860-2E84AE76ADD5}" type="datetime1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Free ADA Technical Assistance, Call Toll Free: 1-800-949-4232 (V/Relay service)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48B08-243B-4885-9080-CD5CAF03211E}" type="datetime1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For Free ADA Technical Assistance, Call Toll Free: 1-800-949-4232 (V/Relay service)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publicdomainpictures.net/en/view-image.php?image=128404&amp;picture=question-mark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hyperlink" Target="http://commons.wikimedia.org/wiki/File:Disability_symbols.pn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813815" y="0"/>
            <a:ext cx="5640872" cy="10287000"/>
            <a:chOff x="0" y="0"/>
            <a:chExt cx="1485662" cy="2709333"/>
          </a:xfrm>
          <a:solidFill>
            <a:srgbClr val="00529B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1485662" cy="2709333"/>
            </a:xfrm>
            <a:custGeom>
              <a:avLst/>
              <a:gdLst/>
              <a:ahLst/>
              <a:cxnLst/>
              <a:rect l="l" t="t" r="r" b="b"/>
              <a:pathLst>
                <a:path w="1485662" h="2709333">
                  <a:moveTo>
                    <a:pt x="0" y="0"/>
                  </a:moveTo>
                  <a:lnTo>
                    <a:pt x="1485662" y="0"/>
                  </a:lnTo>
                  <a:lnTo>
                    <a:pt x="1485662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7" name="Title 26">
            <a:extLst>
              <a:ext uri="{FF2B5EF4-FFF2-40B4-BE49-F238E27FC236}">
                <a16:creationId xmlns:a16="http://schemas.microsoft.com/office/drawing/2014/main" id="{3227A97A-CECB-1EAB-96E0-46EA41359F4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32575" y="4490892"/>
            <a:ext cx="7698738" cy="563231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050232"/>
                </a:solidFill>
                <a:latin typeface="Barlow Bold" panose="020B0604020202020204" charset="0"/>
                <a:ea typeface="+mn-ea"/>
                <a:cs typeface="+mn-cs"/>
              </a:rPr>
              <a:t>ADA Opportunities for Small Businesses: </a:t>
            </a:r>
            <a:br>
              <a:rPr lang="en-US" sz="6000" dirty="0">
                <a:solidFill>
                  <a:srgbClr val="050232"/>
                </a:solidFill>
                <a:latin typeface="Barlow Bold" panose="020B0604020202020204" charset="0"/>
                <a:ea typeface="+mn-ea"/>
                <a:cs typeface="+mn-cs"/>
              </a:rPr>
            </a:br>
            <a:r>
              <a:rPr lang="en-US" sz="6000" dirty="0">
                <a:solidFill>
                  <a:srgbClr val="050232"/>
                </a:solidFill>
                <a:latin typeface="Barlow Bold" panose="020B0604020202020204" charset="0"/>
                <a:ea typeface="+mn-ea"/>
                <a:cs typeface="+mn-cs"/>
              </a:rPr>
              <a:t>Accessibility &amp; Customer Service</a:t>
            </a:r>
            <a:br>
              <a:rPr lang="en-US" sz="6000" dirty="0">
                <a:solidFill>
                  <a:srgbClr val="050232"/>
                </a:solidFill>
                <a:latin typeface="Barlow Bold" panose="020B0604020202020204" charset="0"/>
                <a:ea typeface="+mn-ea"/>
                <a:cs typeface="+mn-cs"/>
              </a:rPr>
            </a:br>
            <a:br>
              <a:rPr lang="en-US" sz="6000" dirty="0">
                <a:solidFill>
                  <a:srgbClr val="050232"/>
                </a:solidFill>
                <a:latin typeface="Barlow Bold" panose="020B0604020202020204" charset="0"/>
                <a:ea typeface="+mn-ea"/>
                <a:cs typeface="+mn-cs"/>
              </a:rPr>
            </a:br>
            <a:r>
              <a:rPr lang="en-US" sz="6000" dirty="0">
                <a:solidFill>
                  <a:srgbClr val="050232"/>
                </a:solidFill>
                <a:latin typeface="Barlow Bold" panose="020B0604020202020204" charset="0"/>
                <a:ea typeface="+mn-ea"/>
                <a:cs typeface="+mn-cs"/>
              </a:rPr>
              <a:t>October 2, 2023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50232"/>
              </a:solidFill>
              <a:effectLst/>
              <a:uLnTx/>
              <a:uFillTx/>
              <a:latin typeface="Barlow Bold" panose="020B0604020202020204" charset="0"/>
              <a:ea typeface="+mn-ea"/>
              <a:cs typeface="+mn-cs"/>
            </a:endParaRPr>
          </a:p>
        </p:txBody>
      </p:sp>
      <p:pic>
        <p:nvPicPr>
          <p:cNvPr id="25" name="Picture 24" descr="Pacific ADA Center logo: Pacific Center in white font on medium blue rounded edge rectangle a blue circle in the middle of the two words has a light blue wave at the top and the letters ada in blue with white vertical parallelograms behind them.">
            <a:extLst>
              <a:ext uri="{FF2B5EF4-FFF2-40B4-BE49-F238E27FC236}">
                <a16:creationId xmlns:a16="http://schemas.microsoft.com/office/drawing/2014/main" id="{932E7C24-331E-7E93-03FE-4BFF8D0F8B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5836" y="767667"/>
            <a:ext cx="4091175" cy="1637860"/>
          </a:xfrm>
          <a:prstGeom prst="rect">
            <a:avLst/>
          </a:prstGeom>
        </p:spPr>
      </p:pic>
      <p:pic>
        <p:nvPicPr>
          <p:cNvPr id="26" name="Picture 25" descr="A woman with dark ponytail wearing tan hooded sweatshirt is sitting in a wheelchair at a modern desk typing on a laptop">
            <a:extLst>
              <a:ext uri="{FF2B5EF4-FFF2-40B4-BE49-F238E27FC236}">
                <a16:creationId xmlns:a16="http://schemas.microsoft.com/office/drawing/2014/main" id="{6D8DBE6C-C1D5-AA41-F49E-6176D8BD6E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98"/>
          <a:stretch/>
        </p:blipFill>
        <p:spPr>
          <a:xfrm>
            <a:off x="10845800" y="1333500"/>
            <a:ext cx="5756110" cy="8126855"/>
          </a:xfrm>
          <a:prstGeom prst="rect">
            <a:avLst/>
          </a:prstGeom>
        </p:spPr>
      </p:pic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5400000">
            <a:off x="14461264" y="7371226"/>
            <a:ext cx="2366788" cy="2638115"/>
            <a:chOff x="0" y="0"/>
            <a:chExt cx="6082674" cy="677998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082674" cy="6779988"/>
            </a:xfrm>
            <a:custGeom>
              <a:avLst/>
              <a:gdLst/>
              <a:ahLst/>
              <a:cxnLst/>
              <a:rect l="l" t="t" r="r" b="b"/>
              <a:pathLst>
                <a:path w="6082674" h="6779988">
                  <a:moveTo>
                    <a:pt x="6082674" y="6779988"/>
                  </a:moveTo>
                  <a:lnTo>
                    <a:pt x="0" y="6779988"/>
                  </a:lnTo>
                  <a:lnTo>
                    <a:pt x="0" y="0"/>
                  </a:lnTo>
                  <a:lnTo>
                    <a:pt x="6082674" y="6779988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10717805" y="1062405"/>
            <a:ext cx="1752661" cy="1953585"/>
            <a:chOff x="0" y="0"/>
            <a:chExt cx="6082674" cy="677998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082674" cy="6779988"/>
            </a:xfrm>
            <a:custGeom>
              <a:avLst/>
              <a:gdLst/>
              <a:ahLst/>
              <a:cxnLst/>
              <a:rect l="l" t="t" r="r" b="b"/>
              <a:pathLst>
                <a:path w="6082674" h="6779988">
                  <a:moveTo>
                    <a:pt x="6082674" y="6779988"/>
                  </a:moveTo>
                  <a:lnTo>
                    <a:pt x="0" y="6779988"/>
                  </a:lnTo>
                  <a:lnTo>
                    <a:pt x="0" y="0"/>
                  </a:lnTo>
                  <a:lnTo>
                    <a:pt x="6082674" y="6779988"/>
                  </a:lnTo>
                  <a:close/>
                </a:path>
              </a:pathLst>
            </a:custGeom>
            <a:solidFill>
              <a:srgbClr val="6CBFE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505AACE-BFCC-5E35-2C7A-E9414245A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35350" y="9835776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BECFF8-5CCA-F87C-2D58-D8249F11DB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410" y="2662397"/>
            <a:ext cx="8753475" cy="15716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7F63515-23D8-25E1-7F54-BF691013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762" y="495300"/>
            <a:ext cx="15117638" cy="1731065"/>
          </a:xfrm>
        </p:spPr>
        <p:txBody>
          <a:bodyPr>
            <a:normAutofit/>
          </a:bodyPr>
          <a:lstStyle/>
          <a:p>
            <a:r>
              <a:rPr lang="en-US" sz="6700" dirty="0">
                <a:solidFill>
                  <a:srgbClr val="0F0B62"/>
                </a:solidFill>
                <a:latin typeface="Barlow Bold"/>
              </a:rPr>
              <a:t>Use Inclusive &amp; Respectful Language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DDCC6A8-D307-D210-A61D-73A2AB52E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1703" y="2247900"/>
            <a:ext cx="15117638" cy="7543800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4800" dirty="0"/>
              <a:t>People First - Examples: person who is blind, people who use wheelchairs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4800" dirty="0"/>
              <a:t>A person is not their disability (retarded, a quadriplegic, an epileptic)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4800" dirty="0"/>
              <a:t>Emphasis on ability rather than limitations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4800" dirty="0"/>
              <a:t>Disability is not a tragedy or challenge to “overcome”</a:t>
            </a:r>
          </a:p>
          <a:p>
            <a:endParaRPr lang="en-US" sz="4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C34161-B531-26B7-D04C-38F991438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601" y="8315380"/>
            <a:ext cx="3648994" cy="14611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6B3B8-C29D-4E6F-1898-BBC6F0B8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7187" y="961072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800" smtClean="0"/>
              <a:pPr/>
              <a:t>10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3D8243-FCBF-DDF7-4EFE-B6F0AC27F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1" y="8037821"/>
            <a:ext cx="8754615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98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7F63515-23D8-25E1-7F54-BF691013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181" y="359901"/>
            <a:ext cx="15117638" cy="1731065"/>
          </a:xfrm>
        </p:spPr>
        <p:txBody>
          <a:bodyPr>
            <a:normAutofit/>
          </a:bodyPr>
          <a:lstStyle/>
          <a:p>
            <a:r>
              <a:rPr lang="en-US" sz="6700" dirty="0">
                <a:solidFill>
                  <a:srgbClr val="0F0B62"/>
                </a:solidFill>
                <a:latin typeface="Barlow Bold"/>
              </a:rPr>
              <a:t>Terms to Avoid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DDCC6A8-D307-D210-A61D-73A2AB52E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43051" y="1866900"/>
            <a:ext cx="16431544" cy="790965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800" dirty="0"/>
              <a:t>Wheelchair Bound</a:t>
            </a:r>
          </a:p>
          <a:p>
            <a:pPr>
              <a:defRPr/>
            </a:pPr>
            <a:r>
              <a:rPr lang="en-US" sz="4800" dirty="0"/>
              <a:t>Special Needs</a:t>
            </a:r>
          </a:p>
          <a:p>
            <a:pPr>
              <a:defRPr/>
            </a:pPr>
            <a:r>
              <a:rPr lang="en-US" sz="4800" dirty="0"/>
              <a:t>Differently Abled</a:t>
            </a:r>
          </a:p>
          <a:p>
            <a:pPr>
              <a:defRPr/>
            </a:pPr>
            <a:r>
              <a:rPr lang="en-US" sz="4800" dirty="0"/>
              <a:t>Physically Challenged</a:t>
            </a:r>
          </a:p>
          <a:p>
            <a:pPr>
              <a:defRPr/>
            </a:pPr>
            <a:r>
              <a:rPr lang="en-US" sz="4800" dirty="0"/>
              <a:t>Inspirational</a:t>
            </a:r>
          </a:p>
          <a:p>
            <a:pPr marL="0" indent="0">
              <a:buNone/>
              <a:defRPr/>
            </a:pPr>
            <a:r>
              <a:rPr lang="en-US" sz="4800" dirty="0"/>
              <a:t>Some people don’t even like “people first” language! </a:t>
            </a:r>
            <a:endParaRPr lang="en-US" sz="4400" dirty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4800" dirty="0"/>
              <a:t>Not sure? Just ask!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C34161-B531-26B7-D04C-38F991438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601" y="8315380"/>
            <a:ext cx="3648994" cy="14611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6B3B8-C29D-4E6F-1898-BBC6F0B8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7187" y="961072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800" smtClean="0"/>
              <a:pPr/>
              <a:t>11</a:t>
            </a:fld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3D8243-FCBF-DDF7-4EFE-B6F0AC27F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1" y="8037821"/>
            <a:ext cx="8754615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45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7F63515-23D8-25E1-7F54-BF691013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762" y="495300"/>
            <a:ext cx="15117638" cy="1731065"/>
          </a:xfrm>
        </p:spPr>
        <p:txBody>
          <a:bodyPr>
            <a:normAutofit/>
          </a:bodyPr>
          <a:lstStyle/>
          <a:p>
            <a:r>
              <a:rPr lang="en-US" sz="6700" dirty="0">
                <a:solidFill>
                  <a:srgbClr val="0F0B62"/>
                </a:solidFill>
                <a:latin typeface="Barlow Bold"/>
              </a:rPr>
              <a:t>Provide Assistance When Asked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DDCC6A8-D307-D210-A61D-73A2AB52E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1703" y="2247900"/>
            <a:ext cx="16009084" cy="7362825"/>
          </a:xfrm>
        </p:spPr>
        <p:txBody>
          <a:bodyPr>
            <a:normAutofit/>
          </a:bodyPr>
          <a:lstStyle/>
          <a:p>
            <a:r>
              <a:rPr lang="en-US" sz="4800" dirty="0"/>
              <a:t>People with disabilities will generally ask when they need assistance.</a:t>
            </a:r>
          </a:p>
          <a:p>
            <a:r>
              <a:rPr lang="en-US" sz="4800" dirty="0"/>
              <a:t>It’s fine to say, “May I assist you?”</a:t>
            </a:r>
          </a:p>
          <a:p>
            <a:r>
              <a:rPr lang="en-US" sz="4800" dirty="0"/>
              <a:t>But then, if the person says “yes,” ask “How” to provide the assistance.</a:t>
            </a:r>
          </a:p>
          <a:p>
            <a:r>
              <a:rPr lang="en-US" sz="4800" dirty="0"/>
              <a:t>If the person doesn’t want your assistance, don’t be offended.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C34161-B531-26B7-D04C-38F991438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601" y="8315380"/>
            <a:ext cx="3648994" cy="14611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6B3B8-C29D-4E6F-1898-BBC6F0B8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7187" y="961072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800" smtClean="0"/>
              <a:pPr/>
              <a:t>12</a:t>
            </a:fld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3D8243-FCBF-DDF7-4EFE-B6F0AC27F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1" y="8037821"/>
            <a:ext cx="8754615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33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 noChangeArrowheads="1"/>
          </p:cNvSpPr>
          <p:nvPr>
            <p:ph type="title"/>
          </p:nvPr>
        </p:nvSpPr>
        <p:spPr>
          <a:xfrm>
            <a:off x="1543051" y="1865708"/>
            <a:ext cx="13491924" cy="111323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solidFill>
                  <a:srgbClr val="0F0B62"/>
                </a:solidFill>
                <a:latin typeface="Barlow Bold"/>
              </a:rPr>
              <a:t>The Americans with Disabilities Act</a:t>
            </a:r>
          </a:p>
        </p:txBody>
      </p:sp>
      <p:sp>
        <p:nvSpPr>
          <p:cNvPr id="109574" name="Content Placeholder 9">
            <a:extLst>
              <a:ext uri="{FF2B5EF4-FFF2-40B4-BE49-F238E27FC236}">
                <a16:creationId xmlns:a16="http://schemas.microsoft.com/office/drawing/2014/main" id="{A04121BB-DD6D-4ECA-A304-A1CBF0D496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8340" y="3163858"/>
            <a:ext cx="9419660" cy="6525820"/>
          </a:xfrm>
        </p:spPr>
        <p:txBody>
          <a:bodyPr>
            <a:normAutofit fontScale="92500" lnSpcReduction="10000"/>
          </a:bodyPr>
          <a:lstStyle/>
          <a:p>
            <a:r>
              <a:rPr lang="en-US" sz="4300" dirty="0"/>
              <a:t>Considered the major Civil Rights Law for people with disabilities</a:t>
            </a:r>
          </a:p>
          <a:p>
            <a:r>
              <a:rPr lang="en-US" sz="4300" dirty="0"/>
              <a:t>Signed by President George H.W. Bush on July 26, 1990</a:t>
            </a:r>
          </a:p>
          <a:p>
            <a:r>
              <a:rPr lang="en-US" sz="4300" dirty="0"/>
              <a:t>Protects people with disabilities from discrimination, promotes integration, and provides equal opportunity</a:t>
            </a:r>
          </a:p>
          <a:p>
            <a:endParaRPr lang="en-US" sz="2100" b="1" dirty="0"/>
          </a:p>
          <a:p>
            <a:r>
              <a:rPr lang="en-US" sz="4800" b="1" dirty="0"/>
              <a:t>Goal</a:t>
            </a:r>
            <a:r>
              <a:rPr lang="en-US" sz="4800" dirty="0"/>
              <a:t>: The full inclusion of people with disabilities in all aspects of American society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 descr="George H.W. Bush signing the ADA surrounded by 2 men in wheelchairs, one woman standing and one male priest standing">
            <a:extLst>
              <a:ext uri="{FF2B5EF4-FFF2-40B4-BE49-F238E27FC236}">
                <a16:creationId xmlns:a16="http://schemas.microsoft.com/office/drawing/2014/main" id="{2CBC89B0-7E14-4F97-99E8-685E0F85F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20" r="12116"/>
          <a:stretch/>
        </p:blipFill>
        <p:spPr bwMode="auto">
          <a:xfrm>
            <a:off x="10957854" y="3546854"/>
            <a:ext cx="6081806" cy="5372100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4E6ABB-DAC0-6443-99D6-17B7F66C7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50688" y="9689678"/>
            <a:ext cx="2838224" cy="547688"/>
          </a:xfrm>
        </p:spPr>
        <p:txBody>
          <a:bodyPr/>
          <a:lstStyle/>
          <a:p>
            <a:fld id="{60C77223-2539-B344-8530-3B34AC72E2BA}" type="slidenum">
              <a:rPr lang="en-US" sz="2800" smtClean="0"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DB9DB6-4A83-4964-AD81-9ECB9E48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954" y="130497"/>
            <a:ext cx="2863130" cy="1628055"/>
          </a:xfrm>
          <a:prstGeom prst="rect">
            <a:avLst/>
          </a:prstGeom>
        </p:spPr>
      </p:pic>
      <p:grpSp>
        <p:nvGrpSpPr>
          <p:cNvPr id="4" name="Group 9">
            <a:extLst>
              <a:ext uri="{FF2B5EF4-FFF2-40B4-BE49-F238E27FC236}">
                <a16:creationId xmlns:a16="http://schemas.microsoft.com/office/drawing/2014/main" id="{91D49057-357A-B0EF-C849-EC7B4F735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09670243-63FC-C037-0C96-8AC3CCD0AC31}"/>
                </a:ext>
              </a:extLst>
            </p:cNvPr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83ECDFEA-603C-DA25-C9B3-8CE5F7917511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75C3602-3484-AD74-D368-A365E5340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8600" y="216325"/>
            <a:ext cx="875347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86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B61925-AE35-C710-D886-202ED75BD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 descr="ADA 33rd anniversary logo in red and blue text. At the top: Celebrate. Learn. Share. In the middle: ADA 33, with the dates 1990-2023, surrounded by a circle of red stars. At the bottom: Americans with Disabilities Act">
            <a:extLst>
              <a:ext uri="{FF2B5EF4-FFF2-40B4-BE49-F238E27FC236}">
                <a16:creationId xmlns:a16="http://schemas.microsoft.com/office/drawing/2014/main" id="{127B7953-B38A-38D5-4ED8-DAA549CD2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310" y="2019300"/>
            <a:ext cx="13761379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53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7F63515-23D8-25E1-7F54-BF691013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762" y="495300"/>
            <a:ext cx="15117638" cy="1731065"/>
          </a:xfrm>
        </p:spPr>
        <p:txBody>
          <a:bodyPr>
            <a:normAutofit/>
          </a:bodyPr>
          <a:lstStyle/>
          <a:p>
            <a:r>
              <a:rPr lang="en-US" sz="6700" dirty="0">
                <a:solidFill>
                  <a:srgbClr val="0F0B62"/>
                </a:solidFill>
                <a:latin typeface="Barlow Bold"/>
              </a:rPr>
              <a:t>What is a disability?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DDCC6A8-D307-D210-A61D-73A2AB52E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1703" y="2247900"/>
            <a:ext cx="15117638" cy="7543800"/>
          </a:xfrm>
        </p:spPr>
        <p:txBody>
          <a:bodyPr>
            <a:normAutofit/>
          </a:bodyPr>
          <a:lstStyle/>
          <a:p>
            <a:r>
              <a:rPr lang="en-US" sz="4800" dirty="0"/>
              <a:t>Disability is defined very broadly under the ADA.</a:t>
            </a:r>
          </a:p>
          <a:p>
            <a:pPr>
              <a:buFont typeface="Calibri" panose="020F0502020204030204" pitchFamily="34" charset="0"/>
              <a:buChar char="₋"/>
            </a:pPr>
            <a:r>
              <a:rPr lang="en-US" sz="4800" dirty="0"/>
              <a:t>It can include physical, developmental, psychiatric, cognitive, intellectual, learning, vision, hearing, speech, addiction (in recovery), and health disabilities </a:t>
            </a:r>
            <a:br>
              <a:rPr lang="en-US" sz="4800" dirty="0"/>
            </a:br>
            <a:r>
              <a:rPr lang="en-US" sz="4800" dirty="0"/>
              <a:t>	- There is no all-inclusive list</a:t>
            </a:r>
          </a:p>
          <a:p>
            <a:r>
              <a:rPr lang="en-US" sz="4800" dirty="0"/>
              <a:t>Many people don’t know they fit under the definition</a:t>
            </a:r>
          </a:p>
          <a:p>
            <a:r>
              <a:rPr lang="en-US" sz="4800" dirty="0"/>
              <a:t>According to the CDC, 1 in 4 Americans have a disability.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C34161-B531-26B7-D04C-38F991438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601" y="8315380"/>
            <a:ext cx="3648994" cy="14611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6B3B8-C29D-4E6F-1898-BBC6F0B8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7187" y="961072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800" smtClean="0"/>
              <a:pPr/>
              <a:t>15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3D8243-FCBF-DDF7-4EFE-B6F0AC27F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1" y="8037821"/>
            <a:ext cx="8754615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29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 idx="4294967295"/>
          </p:nvPr>
        </p:nvSpPr>
        <p:spPr>
          <a:xfrm>
            <a:off x="902558" y="881913"/>
            <a:ext cx="16137668" cy="1451499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b" anchorCtr="0">
            <a:noAutofit/>
          </a:bodyPr>
          <a:lstStyle/>
          <a:p>
            <a:pPr algn="ctr"/>
            <a:r>
              <a:rPr lang="en" sz="6600" b="1" dirty="0">
                <a:solidFill>
                  <a:srgbClr val="000000"/>
                </a:solidFill>
                <a:latin typeface="Barlow Bold" panose="020B0604020202020204" charset="0"/>
                <a:ea typeface="Calibri"/>
                <a:cs typeface="Calibri"/>
                <a:sym typeface="Calibri"/>
              </a:rPr>
              <a:t>Americans with Disabilities Act Titles</a:t>
            </a:r>
            <a:endParaRPr sz="6600" b="1" dirty="0">
              <a:solidFill>
                <a:srgbClr val="000000"/>
              </a:solidFill>
              <a:latin typeface="Barlow Bold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9"/>
          <p:cNvSpPr txBox="1">
            <a:spLocks noGrp="1"/>
          </p:cNvSpPr>
          <p:nvPr>
            <p:ph type="body" idx="4294967295"/>
          </p:nvPr>
        </p:nvSpPr>
        <p:spPr>
          <a:xfrm>
            <a:off x="1247774" y="2313081"/>
            <a:ext cx="16137668" cy="7284131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marL="0" indent="0">
              <a:buClr>
                <a:srgbClr val="000000"/>
              </a:buClr>
              <a:buSzPts val="1008"/>
              <a:buNone/>
            </a:pPr>
            <a:r>
              <a:rPr lang="en" sz="4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Title I. </a:t>
            </a:r>
            <a:r>
              <a:rPr lang="en" sz="4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Employment</a:t>
            </a:r>
            <a:r>
              <a:rPr lang="en" sz="4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buClr>
                <a:srgbClr val="000000"/>
              </a:buClr>
              <a:buSzPts val="1008"/>
              <a:buNone/>
            </a:pPr>
            <a:r>
              <a:rPr lang="en" sz="4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Title II. </a:t>
            </a:r>
            <a:r>
              <a:rPr lang="en" sz="4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Public Entities</a:t>
            </a:r>
            <a:endParaRPr sz="4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914378">
              <a:buClr>
                <a:srgbClr val="000000"/>
              </a:buClr>
              <a:buSzPts val="1008"/>
              <a:buNone/>
            </a:pPr>
            <a:r>
              <a:rPr lang="en" sz="4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 A - </a:t>
            </a:r>
            <a:r>
              <a:rPr lang="en" sz="4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State and Local Government</a:t>
            </a:r>
            <a:endParaRPr sz="4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914378">
              <a:buClr>
                <a:srgbClr val="000000"/>
              </a:buClr>
              <a:buSzPts val="1008"/>
              <a:buNone/>
            </a:pPr>
            <a:r>
              <a:rPr lang="en" sz="4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 B -</a:t>
            </a:r>
            <a:r>
              <a:rPr lang="en" sz="4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Public Transportation</a:t>
            </a:r>
            <a:endParaRPr sz="4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buClr>
                <a:srgbClr val="000000"/>
              </a:buClr>
              <a:buSzPts val="1008"/>
              <a:buNone/>
            </a:pPr>
            <a:r>
              <a:rPr lang="en" sz="4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Title III. </a:t>
            </a:r>
            <a:r>
              <a:rPr lang="en" sz="4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Public Accommodations</a:t>
            </a:r>
            <a:endParaRPr sz="4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buClr>
                <a:srgbClr val="000000"/>
              </a:buClr>
              <a:buSzPts val="1008"/>
              <a:buNone/>
            </a:pPr>
            <a:r>
              <a:rPr lang="en" sz="4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Title IV. </a:t>
            </a:r>
            <a:r>
              <a:rPr lang="en" sz="4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Telecommunications</a:t>
            </a:r>
            <a:endParaRPr sz="4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buSzPts val="852"/>
              <a:buNone/>
            </a:pPr>
            <a:r>
              <a:rPr lang="en" sz="4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Title V. </a:t>
            </a:r>
            <a:r>
              <a:rPr lang="en" sz="4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Miscellaneous</a:t>
            </a:r>
            <a:endParaRPr sz="4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19" descr="Circular emblem depicting the ISA with a red, white, and blue striped background, with text around the emblem that says Americans with Disabilities Act, Enacted into Law July 26, 1990, Liberty, Justice, and Access for All" title="ADA Emble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02646" y="2732191"/>
            <a:ext cx="5222594" cy="51160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209802-43AD-744F-A94C-E87E4BE4E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125241" y="9599752"/>
            <a:ext cx="756888" cy="547688"/>
          </a:xfrm>
        </p:spPr>
        <p:txBody>
          <a:bodyPr/>
          <a:lstStyle/>
          <a:p>
            <a:pPr defTabSz="685800">
              <a:defRPr/>
            </a:pPr>
            <a:fld id="{2D9FA996-AC72-4988-962F-7B7DF281ABF5}" type="slidenum">
              <a:rPr lang="en-US" sz="2800">
                <a:solidFill>
                  <a:schemeClr val="tx1"/>
                </a:solidFill>
                <a:latin typeface="Calibri" panose="020F0502020204030204"/>
              </a:rPr>
              <a:pPr defTabSz="685800">
                <a:defRPr/>
              </a:pPr>
              <a:t>16</a:t>
            </a:fld>
            <a:endParaRPr lang="en-US" sz="2550" dirty="0">
              <a:solidFill>
                <a:schemeClr val="tx1"/>
              </a:solidFill>
              <a:latin typeface="Calibri" panose="020F0502020204030204"/>
            </a:endParaRPr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B8718CBE-1C9A-2E58-602B-9E74FE0DF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EB0945C4-3696-316B-F5F2-7A1DD96914A8}"/>
                </a:ext>
              </a:extLst>
            </p:cNvPr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929F1027-99EE-BD56-087E-2123DB4149E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73731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7F63515-23D8-25E1-7F54-BF691013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181" y="311150"/>
            <a:ext cx="15117638" cy="1731065"/>
          </a:xfrm>
        </p:spPr>
        <p:txBody>
          <a:bodyPr>
            <a:normAutofit fontScale="90000"/>
          </a:bodyPr>
          <a:lstStyle/>
          <a:p>
            <a:r>
              <a:rPr lang="en-US" sz="6700" dirty="0">
                <a:solidFill>
                  <a:srgbClr val="0F0B62"/>
                </a:solidFill>
                <a:latin typeface="Barlow Bold"/>
              </a:rPr>
              <a:t>What ADA Title III Covers Small Businesses Serving the Public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DDCC6A8-D307-D210-A61D-73A2AB52E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17762" y="2247900"/>
            <a:ext cx="16556833" cy="7362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ADA Title III covers places of public accommodation (open to the public).</a:t>
            </a:r>
          </a:p>
          <a:p>
            <a:pPr lvl="1"/>
            <a:r>
              <a:rPr lang="en-US" sz="4800" dirty="0"/>
              <a:t>Includes all types of private businesses and nonprofit organizations, no matter how many employees they have:</a:t>
            </a:r>
          </a:p>
          <a:p>
            <a:pPr lvl="2"/>
            <a:r>
              <a:rPr lang="en-US" sz="4400" dirty="0"/>
              <a:t>Social service organizations</a:t>
            </a:r>
          </a:p>
          <a:p>
            <a:pPr lvl="2"/>
            <a:r>
              <a:rPr lang="en-US" sz="4400" dirty="0"/>
              <a:t>Retail stores</a:t>
            </a:r>
          </a:p>
          <a:p>
            <a:pPr lvl="2"/>
            <a:r>
              <a:rPr lang="en-US" sz="4400" dirty="0"/>
              <a:t>Restaurants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C34161-B531-26B7-D04C-38F991438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601" y="8315380"/>
            <a:ext cx="3648994" cy="14611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6B3B8-C29D-4E6F-1898-BBC6F0B8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7187" y="961072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800" smtClean="0"/>
              <a:pPr/>
              <a:t>17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3D8243-FCBF-DDF7-4EFE-B6F0AC27F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1" y="8037821"/>
            <a:ext cx="8754615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66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7F63515-23D8-25E1-7F54-BF691013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762" y="495300"/>
            <a:ext cx="15117638" cy="1731065"/>
          </a:xfrm>
        </p:spPr>
        <p:txBody>
          <a:bodyPr>
            <a:normAutofit fontScale="90000"/>
          </a:bodyPr>
          <a:lstStyle/>
          <a:p>
            <a:r>
              <a:rPr lang="en-US" sz="6700" dirty="0">
                <a:solidFill>
                  <a:srgbClr val="0F0B62"/>
                </a:solidFill>
                <a:latin typeface="Barlow Bold"/>
              </a:rPr>
              <a:t>Effective Communication:</a:t>
            </a:r>
            <a:br>
              <a:rPr lang="en-US" sz="6700" dirty="0">
                <a:solidFill>
                  <a:srgbClr val="0F0B62"/>
                </a:solidFill>
                <a:latin typeface="Barlow Bold"/>
              </a:rPr>
            </a:br>
            <a:r>
              <a:rPr lang="en-US" sz="6700" dirty="0">
                <a:solidFill>
                  <a:srgbClr val="0F0B62"/>
                </a:solidFill>
                <a:latin typeface="Barlow Bold"/>
              </a:rPr>
              <a:t>Communication Disabilities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DDCC6A8-D307-D210-A61D-73A2AB52E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17762" y="2628900"/>
            <a:ext cx="16313025" cy="71476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State and local government agencies, as well as public accommodations, must provide </a:t>
            </a:r>
            <a:r>
              <a:rPr lang="en-US" sz="4800" b="1" dirty="0"/>
              <a:t>effective</a:t>
            </a:r>
            <a:r>
              <a:rPr lang="en-US" sz="4800" dirty="0"/>
              <a:t> communication to people with communication-related disabilities:</a:t>
            </a:r>
          </a:p>
          <a:p>
            <a:pPr lvl="1"/>
            <a:r>
              <a:rPr lang="en-US" sz="4800" dirty="0"/>
              <a:t>Hearing</a:t>
            </a:r>
          </a:p>
          <a:p>
            <a:pPr lvl="1"/>
            <a:r>
              <a:rPr lang="en-US" sz="4800" dirty="0"/>
              <a:t>Vision and/or</a:t>
            </a:r>
          </a:p>
          <a:p>
            <a:pPr lvl="1"/>
            <a:r>
              <a:rPr lang="en-US" sz="4800" dirty="0"/>
              <a:t>Speech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C34161-B531-26B7-D04C-38F991438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601" y="8315380"/>
            <a:ext cx="3648994" cy="14611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6B3B8-C29D-4E6F-1898-BBC6F0B8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7187" y="961072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800" smtClean="0"/>
              <a:pPr/>
              <a:t>18</a:t>
            </a:fld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3D8243-FCBF-DDF7-4EFE-B6F0AC27F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1" y="8037821"/>
            <a:ext cx="8754615" cy="1572904"/>
          </a:xfrm>
          <a:prstGeom prst="rect">
            <a:avLst/>
          </a:prstGeom>
        </p:spPr>
      </p:pic>
      <p:pic>
        <p:nvPicPr>
          <p:cNvPr id="3" name="Picture 2" descr="2 people using sign language to communicate">
            <a:extLst>
              <a:ext uri="{FF2B5EF4-FFF2-40B4-BE49-F238E27FC236}">
                <a16:creationId xmlns:a16="http://schemas.microsoft.com/office/drawing/2014/main" id="{2EA7C741-BF5F-840C-2367-D92A756E0B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1" r="10217"/>
          <a:stretch/>
        </p:blipFill>
        <p:spPr>
          <a:xfrm>
            <a:off x="12501104" y="5030824"/>
            <a:ext cx="3648994" cy="320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63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7F63515-23D8-25E1-7F54-BF691013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762" y="495300"/>
            <a:ext cx="15117638" cy="1731065"/>
          </a:xfrm>
        </p:spPr>
        <p:txBody>
          <a:bodyPr>
            <a:normAutofit fontScale="90000"/>
          </a:bodyPr>
          <a:lstStyle/>
          <a:p>
            <a:r>
              <a:rPr lang="en-US" sz="6700" dirty="0">
                <a:solidFill>
                  <a:srgbClr val="0F0B62"/>
                </a:solidFill>
                <a:latin typeface="Barlow Bold"/>
              </a:rPr>
              <a:t>Effective Communication:</a:t>
            </a:r>
            <a:br>
              <a:rPr lang="en-US" sz="6700" dirty="0">
                <a:solidFill>
                  <a:srgbClr val="0F0B62"/>
                </a:solidFill>
                <a:latin typeface="Barlow Bold"/>
              </a:rPr>
            </a:br>
            <a:r>
              <a:rPr lang="en-US" sz="6700" dirty="0">
                <a:solidFill>
                  <a:srgbClr val="0F0B62"/>
                </a:solidFill>
                <a:latin typeface="Barlow Bold"/>
              </a:rPr>
              <a:t>Vision Disabilities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DDCC6A8-D307-D210-A61D-73A2AB52E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17762" y="2247900"/>
            <a:ext cx="16313025" cy="75286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Alternative formats: </a:t>
            </a:r>
          </a:p>
          <a:p>
            <a:r>
              <a:rPr lang="en-US" sz="4400" dirty="0"/>
              <a:t>Electronic</a:t>
            </a:r>
          </a:p>
          <a:p>
            <a:r>
              <a:rPr lang="en-US" sz="4400" dirty="0"/>
              <a:t>Large print</a:t>
            </a:r>
          </a:p>
          <a:p>
            <a:r>
              <a:rPr lang="en-US" sz="4400" dirty="0"/>
              <a:t>Braille</a:t>
            </a:r>
          </a:p>
          <a:p>
            <a:r>
              <a:rPr lang="en-US" sz="4800" dirty="0"/>
              <a:t>Websites accessible to screen readers</a:t>
            </a:r>
          </a:p>
          <a:p>
            <a:r>
              <a:rPr lang="en-US" sz="4800" dirty="0"/>
              <a:t>Qualified readers to convey technical information</a:t>
            </a:r>
          </a:p>
          <a:p>
            <a:r>
              <a:rPr lang="en-US" sz="4800" dirty="0"/>
              <a:t>Assistance with reading menus, etc.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C34161-B531-26B7-D04C-38F991438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601" y="8315380"/>
            <a:ext cx="3648994" cy="14611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6B3B8-C29D-4E6F-1898-BBC6F0B8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7187" y="961072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800" smtClean="0"/>
              <a:pPr/>
              <a:t>19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3D8243-FCBF-DDF7-4EFE-B6F0AC27F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1" y="8037821"/>
            <a:ext cx="8754615" cy="1572904"/>
          </a:xfrm>
          <a:prstGeom prst="rect">
            <a:avLst/>
          </a:prstGeom>
        </p:spPr>
      </p:pic>
      <p:pic>
        <p:nvPicPr>
          <p:cNvPr id="3" name="Picture 2" descr="Person reading a braille document">
            <a:extLst>
              <a:ext uri="{FF2B5EF4-FFF2-40B4-BE49-F238E27FC236}">
                <a16:creationId xmlns:a16="http://schemas.microsoft.com/office/drawing/2014/main" id="{D3D77974-6682-2586-5AA7-3B2366737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0601" y="2455027"/>
            <a:ext cx="5913993" cy="413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67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 txBox="1">
            <a:spLocks noGrp="1"/>
          </p:cNvSpPr>
          <p:nvPr>
            <p:ph type="title"/>
          </p:nvPr>
        </p:nvSpPr>
        <p:spPr>
          <a:xfrm>
            <a:off x="1543051" y="476546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ctr" anchorCtr="0">
            <a:norm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buClr>
                <a:srgbClr val="0056AD"/>
              </a:buClr>
              <a:buSzPts val="4000"/>
            </a:pPr>
            <a:r>
              <a:rPr lang="en-US" sz="6000" dirty="0">
                <a:solidFill>
                  <a:srgbClr val="0F0B62"/>
                </a:solidFill>
                <a:latin typeface="Barlow Bold"/>
              </a:rPr>
              <a:t>Housekeeping: Zoom</a:t>
            </a:r>
            <a:endParaRPr sz="6000" dirty="0">
              <a:solidFill>
                <a:srgbClr val="0F0B62"/>
              </a:solidFill>
              <a:latin typeface="Barlow Bold"/>
            </a:endParaRPr>
          </a:p>
        </p:txBody>
      </p:sp>
      <p:sp>
        <p:nvSpPr>
          <p:cNvPr id="113" name="Google Shape;113;p2"/>
          <p:cNvSpPr txBox="1">
            <a:spLocks noGrp="1"/>
          </p:cNvSpPr>
          <p:nvPr>
            <p:ph type="body" idx="1"/>
          </p:nvPr>
        </p:nvSpPr>
        <p:spPr>
          <a:xfrm>
            <a:off x="1257300" y="2738439"/>
            <a:ext cx="16649700" cy="65198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US" sz="4800" dirty="0"/>
              <a:t>If comfortable, please turn on your camera when speaking.</a:t>
            </a:r>
            <a:endParaRPr sz="4800" dirty="0"/>
          </a:p>
          <a:p>
            <a:pPr marL="0" indent="0">
              <a:lnSpc>
                <a:spcPct val="90000"/>
              </a:lnSpc>
              <a:spcBef>
                <a:spcPts val="1500"/>
              </a:spcBef>
              <a:buClr>
                <a:schemeClr val="dk1"/>
              </a:buClr>
              <a:buSzPts val="2800"/>
              <a:buNone/>
            </a:pPr>
            <a:endParaRPr sz="4800" dirty="0"/>
          </a:p>
          <a:p>
            <a:pPr>
              <a:lnSpc>
                <a:spcPct val="90000"/>
              </a:lnSpc>
              <a:spcBef>
                <a:spcPts val="1500"/>
              </a:spcBef>
              <a:buClr>
                <a:schemeClr val="dk1"/>
              </a:buClr>
              <a:buSzPts val="2800"/>
            </a:pPr>
            <a:r>
              <a:rPr lang="en-US" sz="4800" dirty="0"/>
              <a:t>Please keep your audio muted when you are not speaking.</a:t>
            </a:r>
            <a:endParaRPr sz="4800" dirty="0"/>
          </a:p>
          <a:p>
            <a:pPr marL="0" indent="0">
              <a:lnSpc>
                <a:spcPct val="90000"/>
              </a:lnSpc>
              <a:spcBef>
                <a:spcPts val="1500"/>
              </a:spcBef>
              <a:buClr>
                <a:schemeClr val="dk1"/>
              </a:buClr>
              <a:buSzPts val="2800"/>
              <a:buNone/>
            </a:pPr>
            <a:endParaRPr lang="en-US" sz="4800" dirty="0"/>
          </a:p>
          <a:p>
            <a:pPr>
              <a:lnSpc>
                <a:spcPct val="90000"/>
              </a:lnSpc>
              <a:spcBef>
                <a:spcPts val="1500"/>
              </a:spcBef>
              <a:buClr>
                <a:schemeClr val="dk1"/>
              </a:buClr>
              <a:buSzPts val="2800"/>
            </a:pPr>
            <a:r>
              <a:rPr lang="en-US" sz="4800" dirty="0"/>
              <a:t>Please use the Q&amp;A feature to post questions. </a:t>
            </a:r>
          </a:p>
          <a:p>
            <a:pPr lvl="1">
              <a:lnSpc>
                <a:spcPct val="90000"/>
              </a:lnSpc>
              <a:spcBef>
                <a:spcPts val="1500"/>
              </a:spcBef>
              <a:buClr>
                <a:schemeClr val="dk1"/>
              </a:buClr>
              <a:buSzPts val="2800"/>
            </a:pPr>
            <a:r>
              <a:rPr lang="en-US" sz="4400"/>
              <a:t>Chat </a:t>
            </a:r>
            <a:r>
              <a:rPr lang="en-US" sz="4400" dirty="0"/>
              <a:t>feature is distracting for people with vision disabilities who use screen reading software.</a:t>
            </a:r>
            <a:endParaRPr sz="4400" dirty="0"/>
          </a:p>
          <a:p>
            <a:pPr indent="-76200">
              <a:lnSpc>
                <a:spcPct val="90000"/>
              </a:lnSpc>
              <a:spcBef>
                <a:spcPts val="1500"/>
              </a:spcBef>
              <a:buClr>
                <a:schemeClr val="dk1"/>
              </a:buClr>
              <a:buSzPts val="2800"/>
              <a:buNone/>
            </a:pPr>
            <a:endParaRPr sz="4800" dirty="0"/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CE84BA2B-245C-13D8-D563-9BC4AB7D2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1DA4981B-4524-F118-BC49-DF97DD901376}"/>
                </a:ext>
              </a:extLst>
            </p:cNvPr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FE6A0E7B-B398-ABED-72E8-B78E1A2EA5B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26A2DB-98DE-4D95-758A-F5755775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7F63515-23D8-25E1-7F54-BF691013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762" y="495300"/>
            <a:ext cx="15117638" cy="1731065"/>
          </a:xfrm>
        </p:spPr>
        <p:txBody>
          <a:bodyPr>
            <a:normAutofit fontScale="90000"/>
          </a:bodyPr>
          <a:lstStyle/>
          <a:p>
            <a:r>
              <a:rPr lang="en-US" sz="6700" dirty="0">
                <a:solidFill>
                  <a:srgbClr val="0F0B62"/>
                </a:solidFill>
                <a:latin typeface="Barlow Bold"/>
              </a:rPr>
              <a:t>Effective Communication:</a:t>
            </a:r>
            <a:br>
              <a:rPr lang="en-US" sz="6700" dirty="0">
                <a:solidFill>
                  <a:srgbClr val="0F0B62"/>
                </a:solidFill>
                <a:latin typeface="Barlow Bold"/>
              </a:rPr>
            </a:br>
            <a:r>
              <a:rPr lang="en-US" sz="6700" dirty="0">
                <a:solidFill>
                  <a:srgbClr val="0F0B62"/>
                </a:solidFill>
                <a:latin typeface="Barlow Bold"/>
              </a:rPr>
              <a:t>Hearing Disabilities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DDCC6A8-D307-D210-A61D-73A2AB52E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17762" y="2552700"/>
            <a:ext cx="15421579" cy="7239000"/>
          </a:xfrm>
        </p:spPr>
        <p:txBody>
          <a:bodyPr>
            <a:normAutofit/>
          </a:bodyPr>
          <a:lstStyle/>
          <a:p>
            <a:r>
              <a:rPr lang="en-US" sz="4800" dirty="0"/>
              <a:t>Sign language interpreters</a:t>
            </a:r>
          </a:p>
          <a:p>
            <a:pPr lvl="1"/>
            <a:r>
              <a:rPr lang="en-US" sz="4400" dirty="0"/>
              <a:t>In-person</a:t>
            </a:r>
          </a:p>
          <a:p>
            <a:pPr lvl="1"/>
            <a:r>
              <a:rPr lang="en-US" sz="4400" dirty="0"/>
              <a:t>Video remote interpreting</a:t>
            </a:r>
          </a:p>
          <a:p>
            <a:r>
              <a:rPr lang="en-US" sz="4800" dirty="0"/>
              <a:t>Real-time captioning</a:t>
            </a:r>
          </a:p>
          <a:p>
            <a:r>
              <a:rPr lang="en-US" sz="4800" dirty="0"/>
              <a:t>Relay service</a:t>
            </a:r>
          </a:p>
          <a:p>
            <a:r>
              <a:rPr lang="en-US" sz="4800" dirty="0"/>
              <a:t>Writing notes (for simple, brief conversations)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C34161-B531-26B7-D04C-38F991438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601" y="8315380"/>
            <a:ext cx="3648994" cy="14611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6B3B8-C29D-4E6F-1898-BBC6F0B8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7187" y="961072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800" smtClean="0"/>
              <a:pPr/>
              <a:t>20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3D8243-FCBF-DDF7-4EFE-B6F0AC27F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1" y="8037821"/>
            <a:ext cx="8754615" cy="1572904"/>
          </a:xfrm>
          <a:prstGeom prst="rect">
            <a:avLst/>
          </a:prstGeom>
        </p:spPr>
      </p:pic>
      <p:pic>
        <p:nvPicPr>
          <p:cNvPr id="3" name="Picture 2" descr="Computer relay services used by a man to communicate with a woman on screen">
            <a:extLst>
              <a:ext uri="{FF2B5EF4-FFF2-40B4-BE49-F238E27FC236}">
                <a16:creationId xmlns:a16="http://schemas.microsoft.com/office/drawing/2014/main" id="{1717EF2D-9849-F3FE-0C47-093CAD5B10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488" y="2866326"/>
            <a:ext cx="5008853" cy="372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21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7F63515-23D8-25E1-7F54-BF691013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762" y="495300"/>
            <a:ext cx="15117638" cy="1731065"/>
          </a:xfrm>
        </p:spPr>
        <p:txBody>
          <a:bodyPr>
            <a:normAutofit fontScale="90000"/>
          </a:bodyPr>
          <a:lstStyle/>
          <a:p>
            <a:r>
              <a:rPr lang="en-US" sz="6700" dirty="0">
                <a:solidFill>
                  <a:srgbClr val="0F0B62"/>
                </a:solidFill>
                <a:latin typeface="Barlow Bold"/>
              </a:rPr>
              <a:t>Accessibility for People with Mobility Disabilities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DDCC6A8-D307-D210-A61D-73A2AB52E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17762" y="2247900"/>
            <a:ext cx="15421579" cy="7543800"/>
          </a:xfrm>
        </p:spPr>
        <p:txBody>
          <a:bodyPr>
            <a:normAutofit/>
          </a:bodyPr>
          <a:lstStyle/>
          <a:p>
            <a:r>
              <a:rPr lang="en-US" sz="4800" dirty="0"/>
              <a:t>Accessible parking</a:t>
            </a:r>
          </a:p>
          <a:p>
            <a:r>
              <a:rPr lang="en-US" sz="4800" dirty="0"/>
              <a:t>No-step entrances with wide, easy-open doors</a:t>
            </a:r>
          </a:p>
          <a:p>
            <a:pPr lvl="1"/>
            <a:r>
              <a:rPr lang="en-US" sz="4400" dirty="0"/>
              <a:t>Door opening force 5 lbs. or less in CA</a:t>
            </a:r>
          </a:p>
          <a:p>
            <a:r>
              <a:rPr lang="en-US" sz="4800" dirty="0"/>
              <a:t>Interior accessible paths</a:t>
            </a:r>
          </a:p>
          <a:p>
            <a:r>
              <a:rPr lang="en-US" sz="4800" dirty="0"/>
              <a:t>Lowered portions of counters and bars</a:t>
            </a:r>
          </a:p>
          <a:p>
            <a:r>
              <a:rPr lang="en-US" sz="4800" dirty="0"/>
              <a:t>Accessible restrooms</a:t>
            </a:r>
          </a:p>
          <a:p>
            <a:endParaRPr lang="en-US" sz="4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C34161-B531-26B7-D04C-38F991438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601" y="8315380"/>
            <a:ext cx="3648994" cy="14611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6B3B8-C29D-4E6F-1898-BBC6F0B8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7187" y="961072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800" smtClean="0"/>
              <a:pPr/>
              <a:t>21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3D8243-FCBF-DDF7-4EFE-B6F0AC27F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1" y="8037821"/>
            <a:ext cx="8754615" cy="1572904"/>
          </a:xfrm>
          <a:prstGeom prst="rect">
            <a:avLst/>
          </a:prstGeom>
        </p:spPr>
      </p:pic>
      <p:pic>
        <p:nvPicPr>
          <p:cNvPr id="3" name="Content Placeholder 4" descr="Wheelchair user struggles to get into a building at an entrance with one step and a large wooden door.">
            <a:extLst>
              <a:ext uri="{FF2B5EF4-FFF2-40B4-BE49-F238E27FC236}">
                <a16:creationId xmlns:a16="http://schemas.microsoft.com/office/drawing/2014/main" id="{9BDA1F63-0E12-9E77-DD25-119BA25DB2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2936454" y="3900460"/>
            <a:ext cx="5038141" cy="4238680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375088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7F63515-23D8-25E1-7F54-BF691013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181" y="188529"/>
            <a:ext cx="15117638" cy="1731065"/>
          </a:xfrm>
        </p:spPr>
        <p:txBody>
          <a:bodyPr>
            <a:normAutofit/>
          </a:bodyPr>
          <a:lstStyle/>
          <a:p>
            <a:r>
              <a:rPr lang="en-US" sz="6700" dirty="0">
                <a:solidFill>
                  <a:srgbClr val="0F0B62"/>
                </a:solidFill>
                <a:latin typeface="Barlow Bold"/>
              </a:rPr>
              <a:t>Service Animals: The Basics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DDCC6A8-D307-D210-A61D-73A2AB52E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" y="1714500"/>
            <a:ext cx="16755395" cy="8062058"/>
          </a:xfrm>
        </p:spPr>
        <p:txBody>
          <a:bodyPr>
            <a:normAutofit/>
          </a:bodyPr>
          <a:lstStyle/>
          <a:p>
            <a:r>
              <a:rPr lang="en-US" sz="4800" dirty="0"/>
              <a:t>Service animals are dogs that must be:</a:t>
            </a:r>
          </a:p>
          <a:p>
            <a:pPr lvl="1"/>
            <a:r>
              <a:rPr lang="en-US" sz="4800" dirty="0"/>
              <a:t>Trained to do one or more physical tasks for their handlers</a:t>
            </a:r>
          </a:p>
          <a:p>
            <a:pPr lvl="2"/>
            <a:r>
              <a:rPr lang="en-US" sz="4400" dirty="0"/>
              <a:t>Emotional support is </a:t>
            </a:r>
            <a:r>
              <a:rPr lang="en-US" sz="4400" b="1" dirty="0"/>
              <a:t>not</a:t>
            </a:r>
            <a:r>
              <a:rPr lang="en-US" sz="4400" dirty="0"/>
              <a:t> a task</a:t>
            </a:r>
          </a:p>
          <a:p>
            <a:pPr lvl="1"/>
            <a:r>
              <a:rPr lang="en-US" sz="4800" dirty="0"/>
              <a:t>Under control</a:t>
            </a:r>
          </a:p>
          <a:p>
            <a:pPr lvl="2"/>
            <a:r>
              <a:rPr lang="en-US" sz="4400" dirty="0"/>
              <a:t>Housebroken</a:t>
            </a:r>
          </a:p>
          <a:p>
            <a:pPr lvl="2"/>
            <a:r>
              <a:rPr lang="en-US" sz="4400" dirty="0"/>
              <a:t>Well behaved</a:t>
            </a:r>
          </a:p>
          <a:p>
            <a:pPr lvl="2"/>
            <a:r>
              <a:rPr lang="en-US" sz="4400" dirty="0"/>
              <a:t>Leash, tether, or voice control</a:t>
            </a:r>
          </a:p>
          <a:p>
            <a:r>
              <a:rPr lang="en-US" sz="4800" dirty="0"/>
              <a:t>Miniature horses may be allowed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C34161-B531-26B7-D04C-38F991438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5447" y="8514672"/>
            <a:ext cx="3648994" cy="14611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6B3B8-C29D-4E6F-1898-BBC6F0B8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7187" y="961072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800" smtClean="0"/>
              <a:pPr/>
              <a:t>22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3D8243-FCBF-DDF7-4EFE-B6F0AC27F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690" y="8441426"/>
            <a:ext cx="8754615" cy="1572904"/>
          </a:xfrm>
          <a:prstGeom prst="rect">
            <a:avLst/>
          </a:prstGeom>
        </p:spPr>
      </p:pic>
      <p:pic>
        <p:nvPicPr>
          <p:cNvPr id="3" name="Picture 2" descr="One black dog and two yellow dogs wearing vests.">
            <a:extLst>
              <a:ext uri="{FF2B5EF4-FFF2-40B4-BE49-F238E27FC236}">
                <a16:creationId xmlns:a16="http://schemas.microsoft.com/office/drawing/2014/main" id="{A7B58BC9-BB93-7336-00EB-C563769D0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09908" y="5143500"/>
            <a:ext cx="3042783" cy="2729917"/>
          </a:xfrm>
          <a:prstGeom prst="rect">
            <a:avLst/>
          </a:prstGeom>
        </p:spPr>
      </p:pic>
      <p:pic>
        <p:nvPicPr>
          <p:cNvPr id="4" name="Google Shape;184;p32" descr="Miniature horse wearing a harness, high-top tennis shoes, and a blue blanket on its back that says &quot;Assistance Animal in Training&quot;.&#10;">
            <a:extLst>
              <a:ext uri="{FF2B5EF4-FFF2-40B4-BE49-F238E27FC236}">
                <a16:creationId xmlns:a16="http://schemas.microsoft.com/office/drawing/2014/main" id="{B907ADAD-4584-771D-B484-E95200DC1B2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57098" y="6633899"/>
            <a:ext cx="3789297" cy="2754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3865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7F63515-23D8-25E1-7F54-BF691013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761" y="495300"/>
            <a:ext cx="16556833" cy="1752600"/>
          </a:xfrm>
        </p:spPr>
        <p:txBody>
          <a:bodyPr>
            <a:normAutofit fontScale="90000"/>
          </a:bodyPr>
          <a:lstStyle/>
          <a:p>
            <a:r>
              <a:rPr lang="en-US" sz="6700" dirty="0">
                <a:solidFill>
                  <a:srgbClr val="0F0B62"/>
                </a:solidFill>
                <a:latin typeface="Barlow Bold"/>
              </a:rPr>
              <a:t>Service Animals: Two Questions </a:t>
            </a:r>
            <a:br>
              <a:rPr lang="en-US" sz="6700" dirty="0">
                <a:solidFill>
                  <a:srgbClr val="0F0B62"/>
                </a:solidFill>
                <a:latin typeface="Barlow Bold"/>
              </a:rPr>
            </a:br>
            <a:r>
              <a:rPr lang="en-US" sz="6700" dirty="0">
                <a:solidFill>
                  <a:srgbClr val="0F0B62"/>
                </a:solidFill>
                <a:latin typeface="Barlow Bold"/>
              </a:rPr>
              <a:t>Government or Businesses Can Ask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DDCC6A8-D307-D210-A61D-73A2AB52E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17762" y="2247900"/>
            <a:ext cx="16556832" cy="7528658"/>
          </a:xfrm>
        </p:spPr>
        <p:txBody>
          <a:bodyPr>
            <a:normAutofit/>
          </a:bodyPr>
          <a:lstStyle/>
          <a:p>
            <a:pPr marL="75438" lvl="1" inden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Is the animal required because of a disability? </a:t>
            </a:r>
          </a:p>
          <a:p>
            <a:pPr marL="932688" lvl="3" inden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None/>
              <a:defRPr/>
            </a:pPr>
            <a:r>
              <a:rPr lang="en-US" sz="4800" dirty="0">
                <a:latin typeface="Calibri" panose="020F0502020204030204"/>
              </a:rPr>
              <a:t>	- Don’t ask this if the disability is obvious</a:t>
            </a:r>
          </a:p>
          <a:p>
            <a:pPr marL="932688" lvl="3" inden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None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5438" lvl="1" inden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What work or task(s) has the animal been trained to perform?</a:t>
            </a:r>
          </a:p>
          <a:p>
            <a:pPr marL="475488" marR="0" lvl="2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Calibri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01168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not ask about the handler’s disability or to see the task performed.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C34161-B531-26B7-D04C-38F991438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601" y="8315380"/>
            <a:ext cx="3648994" cy="14611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6B3B8-C29D-4E6F-1898-BBC6F0B8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7187" y="961072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800" smtClean="0"/>
              <a:pPr/>
              <a:t>23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3D8243-FCBF-DDF7-4EFE-B6F0AC27F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1" y="8037821"/>
            <a:ext cx="8754615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68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7F63515-23D8-25E1-7F54-BF691013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762" y="495300"/>
            <a:ext cx="15117638" cy="1731065"/>
          </a:xfrm>
        </p:spPr>
        <p:txBody>
          <a:bodyPr>
            <a:normAutofit/>
          </a:bodyPr>
          <a:lstStyle/>
          <a:p>
            <a:r>
              <a:rPr lang="en-US" sz="6700" dirty="0">
                <a:solidFill>
                  <a:srgbClr val="0F0B62"/>
                </a:solidFill>
                <a:latin typeface="Barlow Bold"/>
              </a:rPr>
              <a:t>Service Animal Training &amp; Proof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DDCC6A8-D307-D210-A61D-73A2AB52E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43051" y="2247900"/>
            <a:ext cx="16187736" cy="7528658"/>
          </a:xfrm>
        </p:spPr>
        <p:txBody>
          <a:bodyPr>
            <a:normAutofit/>
          </a:bodyPr>
          <a:lstStyle/>
          <a:p>
            <a:r>
              <a:rPr lang="en-US" sz="4800" dirty="0"/>
              <a:t>Service animal handlers can train their own animals.</a:t>
            </a:r>
          </a:p>
          <a:p>
            <a:r>
              <a:rPr lang="en-US" sz="4800" dirty="0"/>
              <a:t>Service animals in training are allowed in California.</a:t>
            </a:r>
          </a:p>
          <a:p>
            <a:endParaRPr lang="en-US" sz="4800" dirty="0"/>
          </a:p>
          <a:p>
            <a:r>
              <a:rPr lang="en-US" sz="4800" dirty="0"/>
              <a:t>No certificates, vests, ID cards, etc. necessary to prove an animal is a service animal.</a:t>
            </a:r>
          </a:p>
          <a:p>
            <a:pPr lvl="1"/>
            <a:r>
              <a:rPr lang="en-US" sz="4800" dirty="0"/>
              <a:t>If the handler answers the 2 questions, don’t ask for proof.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C34161-B531-26B7-D04C-38F991438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601" y="8315380"/>
            <a:ext cx="3648994" cy="14611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6B3B8-C29D-4E6F-1898-BBC6F0B8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7187" y="961072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800" smtClean="0"/>
              <a:pPr/>
              <a:t>24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3D8243-FCBF-DDF7-4EFE-B6F0AC27F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1" y="8037821"/>
            <a:ext cx="8754615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86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7F63515-23D8-25E1-7F54-BF691013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762" y="495300"/>
            <a:ext cx="15117638" cy="1731065"/>
          </a:xfrm>
        </p:spPr>
        <p:txBody>
          <a:bodyPr>
            <a:normAutofit fontScale="90000"/>
          </a:bodyPr>
          <a:lstStyle/>
          <a:p>
            <a:r>
              <a:rPr lang="en-US" sz="6700" dirty="0">
                <a:solidFill>
                  <a:srgbClr val="0F0B62"/>
                </a:solidFill>
                <a:latin typeface="Barlow Bold"/>
              </a:rPr>
              <a:t>Planning for the Accessibility of </a:t>
            </a:r>
            <a:br>
              <a:rPr lang="en-US" sz="6700" dirty="0">
                <a:solidFill>
                  <a:srgbClr val="0F0B62"/>
                </a:solidFill>
                <a:latin typeface="Barlow Bold"/>
              </a:rPr>
            </a:br>
            <a:r>
              <a:rPr lang="en-US" sz="6700" dirty="0">
                <a:solidFill>
                  <a:srgbClr val="0F0B62"/>
                </a:solidFill>
                <a:latin typeface="Barlow Bold"/>
              </a:rPr>
              <a:t>Your Business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DDCC6A8-D307-D210-A61D-73A2AB52E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17762" y="2247900"/>
            <a:ext cx="16556833" cy="75438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altLang="en-US" sz="4800" dirty="0"/>
              <a:t>Designate responsible staff person – Site ADA Coordinator</a:t>
            </a:r>
          </a:p>
          <a:p>
            <a:pPr>
              <a:spcAft>
                <a:spcPts val="1200"/>
              </a:spcAft>
            </a:pPr>
            <a:r>
              <a:rPr lang="en-US" altLang="en-US" sz="4800" dirty="0"/>
              <a:t>Create checklists, duty sheets, etc.</a:t>
            </a:r>
          </a:p>
          <a:p>
            <a:pPr>
              <a:spcAft>
                <a:spcPts val="1200"/>
              </a:spcAft>
            </a:pPr>
            <a:r>
              <a:rPr lang="en-US" altLang="en-US" sz="4800" dirty="0"/>
              <a:t>Post “service animals allowed” notification</a:t>
            </a:r>
          </a:p>
          <a:p>
            <a:pPr>
              <a:spcAft>
                <a:spcPts val="1200"/>
              </a:spcAft>
            </a:pPr>
            <a:r>
              <a:rPr lang="en-US" altLang="en-US" sz="4800" dirty="0"/>
              <a:t>Consider additional signage</a:t>
            </a:r>
          </a:p>
          <a:p>
            <a:r>
              <a:rPr lang="en-US" altLang="en-US" sz="4800" dirty="0"/>
              <a:t>Evaluate facilities for future uses</a:t>
            </a:r>
          </a:p>
          <a:p>
            <a:r>
              <a:rPr lang="en-US" altLang="en-US" sz="4800" dirty="0"/>
              <a:t>Budget for facility and communication access</a:t>
            </a:r>
          </a:p>
          <a:p>
            <a:endParaRPr lang="en-US" sz="4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C34161-B531-26B7-D04C-38F991438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601" y="8315380"/>
            <a:ext cx="3648994" cy="14611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6B3B8-C29D-4E6F-1898-BBC6F0B8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7187" y="961072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800" smtClean="0"/>
              <a:pPr/>
              <a:t>25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3D8243-FCBF-DDF7-4EFE-B6F0AC27F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1" y="8037821"/>
            <a:ext cx="8754615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50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7F63515-23D8-25E1-7F54-BF691013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762" y="495300"/>
            <a:ext cx="15117638" cy="1731065"/>
          </a:xfrm>
        </p:spPr>
        <p:txBody>
          <a:bodyPr>
            <a:normAutofit/>
          </a:bodyPr>
          <a:lstStyle/>
          <a:p>
            <a:r>
              <a:rPr lang="en-US" sz="6700" dirty="0">
                <a:solidFill>
                  <a:srgbClr val="0F0B62"/>
                </a:solidFill>
                <a:latin typeface="Barlow Bold"/>
              </a:rPr>
              <a:t>Questions</a:t>
            </a:r>
            <a:endParaRPr lang="en-US" dirty="0"/>
          </a:p>
        </p:txBody>
      </p:sp>
      <p:pic>
        <p:nvPicPr>
          <p:cNvPr id="4" name="Content Placeholder 3" descr="A red question mark">
            <a:extLst>
              <a:ext uri="{FF2B5EF4-FFF2-40B4-BE49-F238E27FC236}">
                <a16:creationId xmlns:a16="http://schemas.microsoft.com/office/drawing/2014/main" id="{9F41CFD2-DB03-A490-69D0-3ACFC71205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324600" y="2419451"/>
            <a:ext cx="5994400" cy="4795520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C34161-B531-26B7-D04C-38F991438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601" y="8315380"/>
            <a:ext cx="3648994" cy="14611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6B3B8-C29D-4E6F-1898-BBC6F0B8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7187" y="961072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800" smtClean="0"/>
              <a:pPr/>
              <a:t>26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3D8243-FCBF-DDF7-4EFE-B6F0AC27F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3051" y="8037821"/>
            <a:ext cx="8754615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45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7F63515-23D8-25E1-7F54-BF691013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762" y="495300"/>
            <a:ext cx="15117638" cy="1731065"/>
          </a:xfrm>
        </p:spPr>
        <p:txBody>
          <a:bodyPr>
            <a:normAutofit/>
          </a:bodyPr>
          <a:lstStyle/>
          <a:p>
            <a:r>
              <a:rPr lang="en-US" sz="6700" dirty="0">
                <a:solidFill>
                  <a:srgbClr val="0F0B62"/>
                </a:solidFill>
                <a:latin typeface="Barlow Bold"/>
              </a:rPr>
              <a:t>Resources I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C34161-B531-26B7-D04C-38F991438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601" y="8315380"/>
            <a:ext cx="3648994" cy="14611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6B3B8-C29D-4E6F-1898-BBC6F0B8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7187" y="961072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800" smtClean="0"/>
              <a:pPr/>
              <a:t>27</a:t>
            </a:fld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3D8243-FCBF-DDF7-4EFE-B6F0AC27F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1" y="8037821"/>
            <a:ext cx="8754615" cy="157290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C63231-5B99-681E-110D-34FF30301C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9667" y="2067006"/>
            <a:ext cx="16611600" cy="5600701"/>
          </a:xfrm>
        </p:spPr>
        <p:txBody>
          <a:bodyPr>
            <a:normAutofit/>
          </a:bodyPr>
          <a:lstStyle/>
          <a:p>
            <a:r>
              <a:rPr lang="en-US" sz="4800" dirty="0"/>
              <a:t>ADA Update: A Primer for Small Business - https://www.ada.gov/resources/title-iii-primer/</a:t>
            </a:r>
          </a:p>
          <a:p>
            <a:r>
              <a:rPr lang="en-US" sz="4800" dirty="0"/>
              <a:t>ADA Requirements: Effective Communication – https://www.ada.gov/resources/effective-communication/</a:t>
            </a:r>
          </a:p>
          <a:p>
            <a:r>
              <a:rPr lang="en-US" sz="4800" dirty="0"/>
              <a:t>Service Animals &amp; the ADA Frequently Asked Questions –https://www.ada.gov/resources/service-animals-faqs/</a:t>
            </a:r>
          </a:p>
        </p:txBody>
      </p:sp>
    </p:spTree>
    <p:extLst>
      <p:ext uri="{BB962C8B-B14F-4D97-AF65-F5344CB8AC3E}">
        <p14:creationId xmlns:p14="http://schemas.microsoft.com/office/powerpoint/2010/main" val="2133793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7F63515-23D8-25E1-7F54-BF691013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762" y="495300"/>
            <a:ext cx="15117638" cy="1731065"/>
          </a:xfrm>
        </p:spPr>
        <p:txBody>
          <a:bodyPr>
            <a:normAutofit/>
          </a:bodyPr>
          <a:lstStyle/>
          <a:p>
            <a:r>
              <a:rPr lang="en-US" sz="6700" dirty="0">
                <a:solidFill>
                  <a:srgbClr val="0F0B62"/>
                </a:solidFill>
                <a:latin typeface="Barlow Bold"/>
              </a:rPr>
              <a:t>Resources II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C34161-B531-26B7-D04C-38F991438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601" y="8315380"/>
            <a:ext cx="3648994" cy="14611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6B3B8-C29D-4E6F-1898-BBC6F0B8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7187" y="961072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800" smtClean="0"/>
              <a:pPr/>
              <a:t>28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3D8243-FCBF-DDF7-4EFE-B6F0AC27F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1" y="8037821"/>
            <a:ext cx="8754615" cy="157290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C63231-5B99-681E-110D-34FF30301C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9667" y="2067006"/>
            <a:ext cx="16611600" cy="5600701"/>
          </a:xfrm>
        </p:spPr>
        <p:txBody>
          <a:bodyPr>
            <a:normAutofit/>
          </a:bodyPr>
          <a:lstStyle/>
          <a:p>
            <a:r>
              <a:rPr lang="en-US" sz="4800" dirty="0"/>
              <a:t>ADA Quick Tips: Tax Incentives – https://adata.org/factsheet/quicktips-tax</a:t>
            </a:r>
          </a:p>
          <a:p>
            <a:r>
              <a:rPr lang="en-US" sz="4800" dirty="0"/>
              <a:t>Certified Access Specialist (CASp) Inspection - https://www.dgs.ca.gov/DSA/Resources/Page-Content/Resources-List-Folder/Certified-Access-Specialist-Property-Inspection</a:t>
            </a:r>
          </a:p>
        </p:txBody>
      </p:sp>
    </p:spTree>
    <p:extLst>
      <p:ext uri="{BB962C8B-B14F-4D97-AF65-F5344CB8AC3E}">
        <p14:creationId xmlns:p14="http://schemas.microsoft.com/office/powerpoint/2010/main" val="1133133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813815" y="0"/>
            <a:ext cx="5640872" cy="10287000"/>
            <a:chOff x="0" y="0"/>
            <a:chExt cx="1485662" cy="2709333"/>
          </a:xfrm>
          <a:solidFill>
            <a:srgbClr val="050232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1485662" cy="2709333"/>
            </a:xfrm>
            <a:custGeom>
              <a:avLst/>
              <a:gdLst/>
              <a:ahLst/>
              <a:cxnLst/>
              <a:rect l="l" t="t" r="r" b="b"/>
              <a:pathLst>
                <a:path w="1485662" h="2709333">
                  <a:moveTo>
                    <a:pt x="0" y="0"/>
                  </a:moveTo>
                  <a:lnTo>
                    <a:pt x="1485662" y="0"/>
                  </a:lnTo>
                  <a:lnTo>
                    <a:pt x="1485662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7" name="Title 26">
            <a:extLst>
              <a:ext uri="{FF2B5EF4-FFF2-40B4-BE49-F238E27FC236}">
                <a16:creationId xmlns:a16="http://schemas.microsoft.com/office/drawing/2014/main" id="{3227A97A-CECB-1EAB-96E0-46EA41359F4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271500" y="952500"/>
            <a:ext cx="4561293" cy="803296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Bold" panose="020B0604020202020204" charset="0"/>
                <a:ea typeface="+mn-ea"/>
                <a:cs typeface="+mn-cs"/>
              </a:rPr>
              <a:t>Stay Connected with </a:t>
            </a:r>
            <a:r>
              <a:rPr lang="en-US" sz="6000" dirty="0">
                <a:solidFill>
                  <a:schemeClr val="bg1"/>
                </a:solidFill>
                <a:latin typeface="Barlow Bold" panose="020B0604020202020204" charset="0"/>
                <a:ea typeface="+mn-ea"/>
                <a:cs typeface="+mn-cs"/>
              </a:rPr>
              <a:t>the California Commission on Disability Access</a:t>
            </a: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Bold" panose="020B0604020202020204" charset="0"/>
                <a:ea typeface="+mn-ea"/>
                <a:cs typeface="+mn-cs"/>
              </a:rPr>
            </a:b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Bold" panose="020B0604020202020204" charset="0"/>
                <a:ea typeface="+mn-ea"/>
                <a:cs typeface="+mn-cs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 Bold" panose="020B0604020202020204" charset="0"/>
              <a:ea typeface="+mn-ea"/>
              <a:cs typeface="+mn-cs"/>
            </a:endParaRPr>
          </a:p>
        </p:txBody>
      </p: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TextBox 8">
            <a:extLst>
              <a:ext uri="{FF2B5EF4-FFF2-40B4-BE49-F238E27FC236}">
                <a16:creationId xmlns:a16="http://schemas.microsoft.com/office/drawing/2014/main" id="{4A5C1B9A-07A7-90F9-ED42-0798B212D3A3}"/>
              </a:ext>
            </a:extLst>
          </p:cNvPr>
          <p:cNvSpPr txBox="1"/>
          <p:nvPr/>
        </p:nvSpPr>
        <p:spPr>
          <a:xfrm>
            <a:off x="1386496" y="2857500"/>
            <a:ext cx="10834454" cy="7017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of General Services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California Commission on Disability Access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R Street, Suite 310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Sacramento, CA 95811</a:t>
            </a:r>
          </a:p>
          <a:p>
            <a:pPr marL="0" indent="0">
              <a:buNone/>
            </a:pPr>
            <a:endParaRPr lang="en-US" sz="4800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48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Email: ccda@dgs.ca.gov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Phone: (916) 319-9974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eFax: (916) 376-4216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Website: https://www.dgs.ca.gov/CCDA</a:t>
            </a:r>
          </a:p>
          <a:p>
            <a:endParaRPr lang="en-US" sz="2400" b="0" i="0" dirty="0">
              <a:solidFill>
                <a:srgbClr val="000066"/>
              </a:solidFill>
              <a:effectLst/>
              <a:latin typeface="Lato" panose="020F050202020403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2E217-0634-F73F-71F3-3F9647DA9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28222" y="95631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800" smtClean="0">
                <a:solidFill>
                  <a:schemeClr val="bg1"/>
                </a:solidFill>
              </a:rPr>
              <a:pPr/>
              <a:t>29</a:t>
            </a:fld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58EA41-389B-9E82-3E98-64803DB35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909" y="684266"/>
            <a:ext cx="9975377" cy="17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03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5012A-6F98-A646-BE12-BE6215587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052" y="342818"/>
            <a:ext cx="10330250" cy="1234382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F0B62"/>
                </a:solidFill>
                <a:latin typeface="Barlow Bold"/>
              </a:rPr>
              <a:t>Q&amp;A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0A18E-A742-EB4E-A6B3-E695397B3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812" y="1936181"/>
            <a:ext cx="11841897" cy="5049215"/>
          </a:xfrm>
        </p:spPr>
        <p:txBody>
          <a:bodyPr>
            <a:normAutofit fontScale="92500" lnSpcReduction="20000"/>
          </a:bodyPr>
          <a:lstStyle/>
          <a:p>
            <a:pPr marL="685835" lvl="1" indent="0">
              <a:buNone/>
            </a:pPr>
            <a:r>
              <a:rPr lang="en-US" sz="4800" u="sng" dirty="0"/>
              <a:t>To Ask a Question:</a:t>
            </a:r>
            <a:endParaRPr lang="en-US" sz="4800" dirty="0"/>
          </a:p>
          <a:p>
            <a:pPr lvl="1"/>
            <a:r>
              <a:rPr lang="en-US" sz="4800" dirty="0"/>
              <a:t>Select “Q&amp;A” at the bottom of your screen</a:t>
            </a:r>
          </a:p>
          <a:p>
            <a:pPr lvl="1"/>
            <a:r>
              <a:rPr lang="en-US" sz="4800" dirty="0"/>
              <a:t>A box shown to </a:t>
            </a:r>
            <a:r>
              <a:rPr lang="en-US" sz="4800"/>
              <a:t>the right </a:t>
            </a:r>
            <a:r>
              <a:rPr lang="en-US" sz="4800" dirty="0"/>
              <a:t>will pop up, input your questions throughout the webinar</a:t>
            </a:r>
            <a:endParaRPr lang="en-US" sz="2700" dirty="0"/>
          </a:p>
          <a:p>
            <a:pPr marL="685835" lvl="1" indent="0">
              <a:buNone/>
            </a:pPr>
            <a:endParaRPr lang="en-US" sz="2700" dirty="0"/>
          </a:p>
          <a:p>
            <a:pPr marL="685835" lvl="1" indent="0">
              <a:buNone/>
            </a:pPr>
            <a:r>
              <a:rPr lang="en-US" sz="4800" u="sng" dirty="0"/>
              <a:t>Q&amp;A Session</a:t>
            </a:r>
            <a:r>
              <a:rPr lang="en-US" sz="4800" dirty="0"/>
              <a:t>:</a:t>
            </a:r>
          </a:p>
          <a:p>
            <a:pPr lvl="1"/>
            <a:r>
              <a:rPr lang="en-US" sz="4800" dirty="0"/>
              <a:t>Will be at the end of the presentation</a:t>
            </a:r>
          </a:p>
          <a:p>
            <a:pPr lvl="1"/>
            <a:r>
              <a:rPr lang="en-US" sz="4800" dirty="0"/>
              <a:t>Selected questions will be answered</a:t>
            </a:r>
          </a:p>
          <a:p>
            <a:pPr marL="685835" lvl="1" indent="0">
              <a:buNone/>
            </a:pPr>
            <a:endParaRPr lang="en-US" sz="4800" dirty="0"/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31E84075-95F8-88FE-6ABA-9F8D6B0DF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" y="0"/>
            <a:ext cx="928811" cy="10287000"/>
            <a:chOff x="0" y="0"/>
            <a:chExt cx="244625" cy="2709333"/>
          </a:xfrm>
        </p:grpSpPr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3A093BD9-13D5-97A0-9CC7-E149F0942241}"/>
                </a:ext>
              </a:extLst>
            </p:cNvPr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547ED4AC-2C3D-6378-1179-FBF94B0C187B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C59F84-FCA4-05F0-8088-508140343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640CD7-74B8-8750-C965-346783A67F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" t="1670" r="1288" b="1066"/>
          <a:stretch/>
        </p:blipFill>
        <p:spPr>
          <a:xfrm>
            <a:off x="13184659" y="864974"/>
            <a:ext cx="4201298" cy="6474941"/>
          </a:xfrm>
          <a:prstGeom prst="rect">
            <a:avLst/>
          </a:prstGeom>
          <a:ln w="127000" cap="sq">
            <a:solidFill>
              <a:srgbClr val="00206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C45115-7908-6762-D75F-9301726D1F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465"/>
          <a:stretch/>
        </p:blipFill>
        <p:spPr>
          <a:xfrm>
            <a:off x="1543052" y="8268398"/>
            <a:ext cx="16347182" cy="95467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E4C44DD-7A70-3D6D-A234-8B77BE5A9690}"/>
              </a:ext>
            </a:extLst>
          </p:cNvPr>
          <p:cNvSpPr/>
          <p:nvPr/>
        </p:nvSpPr>
        <p:spPr>
          <a:xfrm>
            <a:off x="6312755" y="8350820"/>
            <a:ext cx="1074011" cy="8822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063416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813815" y="0"/>
            <a:ext cx="5640872" cy="10287000"/>
            <a:chOff x="0" y="0"/>
            <a:chExt cx="1485662" cy="2709333"/>
          </a:xfrm>
          <a:solidFill>
            <a:srgbClr val="050232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1485662" cy="2709333"/>
            </a:xfrm>
            <a:custGeom>
              <a:avLst/>
              <a:gdLst/>
              <a:ahLst/>
              <a:cxnLst/>
              <a:rect l="l" t="t" r="r" b="b"/>
              <a:pathLst>
                <a:path w="1485662" h="2709333">
                  <a:moveTo>
                    <a:pt x="0" y="0"/>
                  </a:moveTo>
                  <a:lnTo>
                    <a:pt x="1485662" y="0"/>
                  </a:lnTo>
                  <a:lnTo>
                    <a:pt x="1485662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7" name="Title 26">
            <a:extLst>
              <a:ext uri="{FF2B5EF4-FFF2-40B4-BE49-F238E27FC236}">
                <a16:creationId xmlns:a16="http://schemas.microsoft.com/office/drawing/2014/main" id="{3227A97A-CECB-1EAB-96E0-46EA41359F4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271500" y="952500"/>
            <a:ext cx="4561293" cy="686341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Bold" panose="020B0604020202020204" charset="0"/>
                <a:ea typeface="+mn-ea"/>
                <a:cs typeface="+mn-cs"/>
              </a:rPr>
              <a:t>Stay Connected with Pacific ADA Center!</a:t>
            </a: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Bold" panose="020B0604020202020204" charset="0"/>
                <a:ea typeface="+mn-ea"/>
                <a:cs typeface="+mn-cs"/>
              </a:rPr>
            </a:b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Bold" panose="020B0604020202020204" charset="0"/>
                <a:ea typeface="+mn-ea"/>
                <a:cs typeface="+mn-cs"/>
              </a:rPr>
            </a:b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Bold" panose="020B0604020202020204" charset="0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Bold" panose="020B0604020202020204" charset="0"/>
                <a:ea typeface="+mn-ea"/>
                <a:cs typeface="+mn-cs"/>
              </a:rPr>
              <a:t>Subscribe to our newsletter: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Bold" panose="020B0604020202020204" charset="0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Bold" panose="020B0604020202020204" charset="0"/>
                <a:ea typeface="+mn-ea"/>
                <a:cs typeface="+mn-cs"/>
              </a:rPr>
              <a:t>www.adapacific.org</a:t>
            </a:r>
          </a:p>
        </p:txBody>
      </p:sp>
      <p:pic>
        <p:nvPicPr>
          <p:cNvPr id="25" name="Picture 24" descr="Pacific ADA Center logo: Pacific Center in white font on medium blue rounded edge rectangle a blue circle in the middle of the two words has a light blue wave at the top and the letters ada in blue with white vertical parallelograms behind them.">
            <a:extLst>
              <a:ext uri="{FF2B5EF4-FFF2-40B4-BE49-F238E27FC236}">
                <a16:creationId xmlns:a16="http://schemas.microsoft.com/office/drawing/2014/main" id="{932E7C24-331E-7E93-03FE-4BFF8D0F8B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3589" y="647701"/>
            <a:ext cx="8070048" cy="2819400"/>
          </a:xfrm>
          <a:prstGeom prst="rect">
            <a:avLst/>
          </a:prstGeom>
        </p:spPr>
      </p:pic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TextBox 8">
            <a:extLst>
              <a:ext uri="{FF2B5EF4-FFF2-40B4-BE49-F238E27FC236}">
                <a16:creationId xmlns:a16="http://schemas.microsoft.com/office/drawing/2014/main" id="{4A5C1B9A-07A7-90F9-ED42-0798B212D3A3}"/>
              </a:ext>
            </a:extLst>
          </p:cNvPr>
          <p:cNvSpPr txBox="1"/>
          <p:nvPr/>
        </p:nvSpPr>
        <p:spPr>
          <a:xfrm>
            <a:off x="1386496" y="3543300"/>
            <a:ext cx="10881704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800" b="0" i="0" u="none" strike="noStrike" dirty="0">
                <a:solidFill>
                  <a:srgbClr val="000066"/>
                </a:solidFill>
                <a:effectLst/>
              </a:rPr>
              <a:t>Pacific ADA Center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000066"/>
                </a:solidFill>
              </a:rPr>
              <a:t>P.O. Box 665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800" b="0" i="0" u="none" strike="noStrike" dirty="0">
                <a:solidFill>
                  <a:srgbClr val="000066"/>
                </a:solidFill>
                <a:effectLst/>
              </a:rPr>
              <a:t>Concord, CA </a:t>
            </a:r>
            <a:r>
              <a:rPr lang="en-US" sz="4800" dirty="0">
                <a:effectLst/>
                <a:ea typeface="Calibri" panose="020F0502020204030204" pitchFamily="34" charset="0"/>
              </a:rPr>
              <a:t>94522</a:t>
            </a:r>
            <a:endParaRPr lang="en-US" sz="4800" b="0" i="0" u="none" strike="noStrike" dirty="0">
              <a:solidFill>
                <a:srgbClr val="000066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4800" dirty="0">
              <a:solidFill>
                <a:srgbClr val="000066"/>
              </a:solidFill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800" b="0" i="0" u="none" strike="noStrike" dirty="0">
                <a:solidFill>
                  <a:srgbClr val="000066"/>
                </a:solidFill>
                <a:effectLst/>
              </a:rPr>
              <a:t>Phone: (800) 949-4232 (Voice/Relay)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4800" b="0" i="0" u="none" strike="noStrike" dirty="0">
              <a:solidFill>
                <a:srgbClr val="000066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800" b="0" i="0" u="none" strike="noStrike" dirty="0">
                <a:solidFill>
                  <a:srgbClr val="000066"/>
                </a:solidFill>
                <a:effectLst/>
              </a:rPr>
              <a:t>Email: adatech@adapacific.org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4800" b="0" i="0" u="none" strike="noStrike" dirty="0">
              <a:solidFill>
                <a:srgbClr val="000066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000066"/>
                </a:solidFill>
              </a:rPr>
              <a:t>Website: https://adapacific.org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2E217-0634-F73F-71F3-3F9647DA9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28222" y="95631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800" smtClean="0">
                <a:solidFill>
                  <a:schemeClr val="bg1"/>
                </a:solidFill>
              </a:rPr>
              <a:pPr/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56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5012A-6F98-A646-BE12-BE6215587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67687"/>
            <a:ext cx="8229600" cy="1143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en-US" sz="6000" dirty="0">
                <a:solidFill>
                  <a:srgbClr val="0F0B62"/>
                </a:solidFill>
                <a:latin typeface="Barlow Bold"/>
                <a:sym typeface="Calibri"/>
              </a:rPr>
              <a:t>Zoom Viewing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0A18E-A742-EB4E-A6B3-E695397B3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1" y="1995053"/>
            <a:ext cx="11850833" cy="72677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b="1" dirty="0"/>
              <a:t>View options:</a:t>
            </a:r>
          </a:p>
          <a:p>
            <a:pPr lvl="1"/>
            <a:r>
              <a:rPr lang="en-US" sz="4200" dirty="0"/>
              <a:t>Upper right-hand corner, select “View” for  “Speaker” or “Gallery” views and with screen share: Standard and Side-by-side options.</a:t>
            </a:r>
          </a:p>
          <a:p>
            <a:pPr marL="685800" lvl="1" indent="0">
              <a:buNone/>
            </a:pPr>
            <a:endParaRPr lang="en-US" sz="4200" dirty="0"/>
          </a:p>
          <a:p>
            <a:pPr lvl="1"/>
            <a:r>
              <a:rPr lang="en-US" sz="4200" dirty="0"/>
              <a:t>During PowerPoint: “View Options” menu at top of screen to adjust zoom ratio and other features.  </a:t>
            </a:r>
          </a:p>
          <a:p>
            <a:pPr marL="685800" lvl="1" indent="0">
              <a:buNone/>
            </a:pPr>
            <a:endParaRPr lang="en-US" sz="4200" dirty="0"/>
          </a:p>
          <a:p>
            <a:pPr lvl="1"/>
            <a:r>
              <a:rPr lang="en-US" sz="4200" dirty="0"/>
              <a:t>During PowerPoint: use the slider between the shared screen and participants and slide to your preference.</a:t>
            </a:r>
          </a:p>
          <a:p>
            <a:endParaRPr lang="en-US" dirty="0"/>
          </a:p>
        </p:txBody>
      </p:sp>
      <p:pic>
        <p:nvPicPr>
          <p:cNvPr id="4" name="Picture 3" descr="Zoom viewing options menu with side-by-side Speaker option checked">
            <a:extLst>
              <a:ext uri="{FF2B5EF4-FFF2-40B4-BE49-F238E27FC236}">
                <a16:creationId xmlns:a16="http://schemas.microsoft.com/office/drawing/2014/main" id="{9325E7B0-47DA-4D49-898F-3782E57001C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12"/>
          <a:stretch/>
        </p:blipFill>
        <p:spPr>
          <a:xfrm>
            <a:off x="13485248" y="1510687"/>
            <a:ext cx="3670143" cy="296260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E339A1A-FE21-427D-BE0D-E7BA08CF3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757815" y="1522099"/>
            <a:ext cx="1397577" cy="81585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B965F8-2CC3-4B7D-9384-A156AF4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809"/>
          <a:stretch/>
        </p:blipFill>
        <p:spPr>
          <a:xfrm>
            <a:off x="13528965" y="4993727"/>
            <a:ext cx="3626427" cy="2804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796C26-832E-4999-8B62-0F0A5A54F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0940" y="7033902"/>
            <a:ext cx="285750" cy="2228850"/>
          </a:xfrm>
          <a:prstGeom prst="rect">
            <a:avLst/>
          </a:prstGeom>
        </p:spPr>
      </p:pic>
      <p:grpSp>
        <p:nvGrpSpPr>
          <p:cNvPr id="6" name="Group 9">
            <a:extLst>
              <a:ext uri="{FF2B5EF4-FFF2-40B4-BE49-F238E27FC236}">
                <a16:creationId xmlns:a16="http://schemas.microsoft.com/office/drawing/2014/main" id="{09D73845-24EC-8F5A-EEB5-780E4AD7C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39C4DC1-F4C9-E414-09C6-D5F753037218}"/>
                </a:ext>
              </a:extLst>
            </p:cNvPr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E7BB90B8-0A18-E61B-542E-FDC92443CAE4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27F4A7D-583A-1EC9-F926-3D6E9C82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35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9033F-650B-D744-93C8-DE5B5A57C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051" y="327719"/>
            <a:ext cx="8229600" cy="1143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en-US" sz="6000" dirty="0">
                <a:solidFill>
                  <a:srgbClr val="0F0B62"/>
                </a:solidFill>
                <a:latin typeface="Barlow Bold"/>
              </a:rPr>
              <a:t>Zoom Live Captions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EE3F0-9B45-7C44-8343-230D32150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523290"/>
            <a:ext cx="9828753" cy="7216023"/>
          </a:xfrm>
        </p:spPr>
        <p:txBody>
          <a:bodyPr>
            <a:normAutofit/>
          </a:bodyPr>
          <a:lstStyle/>
          <a:p>
            <a:r>
              <a:rPr lang="en-US" sz="4200" dirty="0"/>
              <a:t>Turn on captions by selecting the CC icon (show captions) on the menu bar.</a:t>
            </a:r>
          </a:p>
          <a:p>
            <a:r>
              <a:rPr lang="en-US" sz="4200" dirty="0"/>
              <a:t>Change the size of captions by selecting the up arrow next to the CC and choose the “Caption settings”.</a:t>
            </a:r>
          </a:p>
          <a:p>
            <a:r>
              <a:rPr lang="en-US" sz="4200" dirty="0"/>
              <a:t>Move captions by hovering over captions and dragging them to the preferred location.</a:t>
            </a:r>
          </a:p>
          <a:p>
            <a:r>
              <a:rPr lang="en-US" sz="4200" dirty="0"/>
              <a:t>Turn off captions by selecting the CC icon (hide captions) on the menu bar.</a:t>
            </a:r>
          </a:p>
        </p:txBody>
      </p:sp>
      <p:pic>
        <p:nvPicPr>
          <p:cNvPr id="9" name="Picture 8" descr="Setting font size options window for captions and chat display.">
            <a:extLst>
              <a:ext uri="{FF2B5EF4-FFF2-40B4-BE49-F238E27FC236}">
                <a16:creationId xmlns:a16="http://schemas.microsoft.com/office/drawing/2014/main" id="{B1C6E453-64E7-5380-E40A-3B5A38E8B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638" y="5786793"/>
            <a:ext cx="6858000" cy="381851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12" name="Group 11" descr="Show captions icon with sub menu to change caption settings.">
            <a:extLst>
              <a:ext uri="{FF2B5EF4-FFF2-40B4-BE49-F238E27FC236}">
                <a16:creationId xmlns:a16="http://schemas.microsoft.com/office/drawing/2014/main" id="{368D383B-FA67-06D9-B49C-32ED2E7F2FE9}"/>
              </a:ext>
            </a:extLst>
          </p:cNvPr>
          <p:cNvGrpSpPr/>
          <p:nvPr/>
        </p:nvGrpSpPr>
        <p:grpSpPr>
          <a:xfrm>
            <a:off x="12931902" y="2686371"/>
            <a:ext cx="4743450" cy="2563314"/>
            <a:chOff x="8573675" y="1964650"/>
            <a:chExt cx="3162300" cy="1708876"/>
          </a:xfrm>
        </p:grpSpPr>
        <p:pic>
          <p:nvPicPr>
            <p:cNvPr id="6" name="Picture 5" descr="Submenu of  captions button to turn on autocaptions. ">
              <a:extLst>
                <a:ext uri="{FF2B5EF4-FFF2-40B4-BE49-F238E27FC236}">
                  <a16:creationId xmlns:a16="http://schemas.microsoft.com/office/drawing/2014/main" id="{0A1A8BB6-C0BC-E681-D456-0A32E1E07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3675" y="1964650"/>
              <a:ext cx="3162300" cy="16192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EDD7571-892F-5688-5371-E811FA822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32064" y="2982964"/>
              <a:ext cx="933450" cy="571500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D860487-A4C7-AFBF-D63F-E77A37AD3E36}"/>
                </a:ext>
              </a:extLst>
            </p:cNvPr>
            <p:cNvSpPr/>
            <p:nvPr/>
          </p:nvSpPr>
          <p:spPr>
            <a:xfrm>
              <a:off x="8612284" y="2863901"/>
              <a:ext cx="1044702" cy="809625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9">
            <a:extLst>
              <a:ext uri="{FF2B5EF4-FFF2-40B4-BE49-F238E27FC236}">
                <a16:creationId xmlns:a16="http://schemas.microsoft.com/office/drawing/2014/main" id="{1FD280EC-280C-A9AE-55F4-5F3D8B5D1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F5C19695-DDFF-8FD1-B8B3-5803DC8A559C}"/>
                </a:ext>
              </a:extLst>
            </p:cNvPr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9973B618-CE87-082A-623A-A54E45CBAE1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3788356-DC95-C2C3-F2D2-3091D719F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22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2"/>
          <p:cNvSpPr>
            <a:spLocks noGrp="1" noChangeArrowheads="1"/>
          </p:cNvSpPr>
          <p:nvPr>
            <p:ph type="title"/>
          </p:nvPr>
        </p:nvSpPr>
        <p:spPr>
          <a:xfrm>
            <a:off x="1334425" y="973953"/>
            <a:ext cx="15619149" cy="2349602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0F0B62"/>
                </a:solidFill>
                <a:latin typeface="Barlow Bold"/>
              </a:rPr>
              <a:t>What the Pacific ADA Center Offers</a:t>
            </a:r>
          </a:p>
        </p:txBody>
      </p:sp>
      <p:sp>
        <p:nvSpPr>
          <p:cNvPr id="13315" name="Content Placeholder 3"/>
          <p:cNvSpPr>
            <a:spLocks noGrp="1" noChangeArrowheads="1"/>
          </p:cNvSpPr>
          <p:nvPr>
            <p:ph sz="half" idx="1"/>
          </p:nvPr>
        </p:nvSpPr>
        <p:spPr>
          <a:xfrm>
            <a:off x="1752600" y="3565671"/>
            <a:ext cx="7772400" cy="5868926"/>
          </a:xfrm>
        </p:spPr>
        <p:txBody>
          <a:bodyPr/>
          <a:lstStyle/>
          <a:p>
            <a:r>
              <a:rPr lang="en-US" sz="4800" dirty="0"/>
              <a:t>Technical Assistance</a:t>
            </a:r>
          </a:p>
          <a:p>
            <a:r>
              <a:rPr lang="en-US" sz="4800" dirty="0"/>
              <a:t>Trainings</a:t>
            </a:r>
          </a:p>
          <a:p>
            <a:r>
              <a:rPr lang="en-US" sz="4800" dirty="0"/>
              <a:t>Webinars</a:t>
            </a:r>
          </a:p>
          <a:p>
            <a:r>
              <a:rPr lang="en-US" sz="4800" dirty="0"/>
              <a:t>Materials</a:t>
            </a:r>
          </a:p>
          <a:p>
            <a:r>
              <a:rPr lang="en-US" sz="4800" dirty="0"/>
              <a:t>Conferences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pic>
        <p:nvPicPr>
          <p:cNvPr id="6" name="Picture 5" descr="Disability symbols in white on a blue background - clockwise - International Symbol of Accessibility, TTY, Assistive Listening System, Volume Control Phone, Sign Language Interpreter, Blind Person Walking with a White Cane, Braille, Closed Captioning">
            <a:extLst>
              <a:ext uri="{FF2B5EF4-FFF2-40B4-BE49-F238E27FC236}">
                <a16:creationId xmlns:a16="http://schemas.microsoft.com/office/drawing/2014/main" id="{92E109B6-9681-40F7-8024-02B798C83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744200" y="3565671"/>
            <a:ext cx="4372851" cy="437285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5F2D78-44AE-D243-BBD6-A1C2FF6BB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33556" y="9689678"/>
            <a:ext cx="1968038" cy="547688"/>
          </a:xfrm>
        </p:spPr>
        <p:txBody>
          <a:bodyPr/>
          <a:lstStyle/>
          <a:p>
            <a:fld id="{2D9FA996-AC72-4988-962F-7B7DF281ABF5}" type="slidenum">
              <a:rPr lang="en-US" sz="2700"/>
              <a:t>6</a:t>
            </a:fld>
            <a:endParaRPr lang="en-US" sz="2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A07F61-5DF0-4C8B-AA9B-72AFDD138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716" y="186431"/>
            <a:ext cx="2769903" cy="1575044"/>
          </a:xfrm>
          <a:prstGeom prst="rect">
            <a:avLst/>
          </a:prstGeom>
        </p:spPr>
      </p:pic>
      <p:grpSp>
        <p:nvGrpSpPr>
          <p:cNvPr id="5" name="Group 9">
            <a:extLst>
              <a:ext uri="{FF2B5EF4-FFF2-40B4-BE49-F238E27FC236}">
                <a16:creationId xmlns:a16="http://schemas.microsoft.com/office/drawing/2014/main" id="{9A448D58-7184-99A4-419A-AE09882B6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3A220C29-0356-A7D9-391A-5A695ED51188}"/>
                </a:ext>
              </a:extLst>
            </p:cNvPr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74AC361F-21B9-B181-B3FE-B0E5664B8B3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08584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2"/>
          <p:cNvSpPr>
            <a:spLocks noGrp="1" noChangeArrowheads="1"/>
          </p:cNvSpPr>
          <p:nvPr>
            <p:ph type="title"/>
          </p:nvPr>
        </p:nvSpPr>
        <p:spPr>
          <a:xfrm>
            <a:off x="1525122" y="1754602"/>
            <a:ext cx="15619149" cy="2349602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0F0B62"/>
                </a:solidFill>
                <a:latin typeface="Barlow Bold"/>
              </a:rPr>
              <a:t>What the California Commission on </a:t>
            </a:r>
            <a:br>
              <a:rPr lang="en-US" sz="6000" dirty="0">
                <a:solidFill>
                  <a:srgbClr val="0F0B62"/>
                </a:solidFill>
                <a:latin typeface="Barlow Bold"/>
              </a:rPr>
            </a:br>
            <a:r>
              <a:rPr lang="en-US" sz="6000" dirty="0">
                <a:solidFill>
                  <a:srgbClr val="0F0B62"/>
                </a:solidFill>
                <a:latin typeface="Barlow Bold"/>
              </a:rPr>
              <a:t>Disability Access Offers</a:t>
            </a:r>
          </a:p>
        </p:txBody>
      </p:sp>
      <p:sp>
        <p:nvSpPr>
          <p:cNvPr id="13315" name="Content Placeholder 3"/>
          <p:cNvSpPr>
            <a:spLocks noGrp="1" noChangeArrowheads="1"/>
          </p:cNvSpPr>
          <p:nvPr>
            <p:ph sz="half" idx="1"/>
          </p:nvPr>
        </p:nvSpPr>
        <p:spPr>
          <a:xfrm>
            <a:off x="1562296" y="4054612"/>
            <a:ext cx="16139298" cy="5635066"/>
          </a:xfrm>
        </p:spPr>
        <p:txBody>
          <a:bodyPr>
            <a:normAutofit/>
          </a:bodyPr>
          <a:lstStyle/>
          <a:p>
            <a:r>
              <a:rPr lang="en-US" sz="5400" dirty="0"/>
              <a:t>Small Business Education and Outreach </a:t>
            </a:r>
          </a:p>
          <a:p>
            <a:r>
              <a:rPr lang="en-US" sz="5400" dirty="0"/>
              <a:t>Technical Materials and Trainings</a:t>
            </a:r>
          </a:p>
          <a:p>
            <a:r>
              <a:rPr lang="en-US" sz="5400" dirty="0"/>
              <a:t>Listening Forums and Webinars</a:t>
            </a:r>
          </a:p>
          <a:p>
            <a:r>
              <a:rPr lang="en-US" sz="5400" dirty="0"/>
              <a:t>Disability Access Litigation Data Tracking</a:t>
            </a:r>
          </a:p>
          <a:p>
            <a:r>
              <a:rPr lang="en-US" sz="5400" dirty="0"/>
              <a:t>Annual Report to State Legislature </a:t>
            </a:r>
          </a:p>
          <a:p>
            <a:endParaRPr lang="en-US" sz="5400" dirty="0"/>
          </a:p>
          <a:p>
            <a:endParaRPr lang="en-US" sz="5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5F2D78-44AE-D243-BBD6-A1C2FF6BB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33556" y="9689678"/>
            <a:ext cx="1968038" cy="547688"/>
          </a:xfrm>
        </p:spPr>
        <p:txBody>
          <a:bodyPr/>
          <a:lstStyle/>
          <a:p>
            <a:fld id="{2D9FA996-AC72-4988-962F-7B7DF281ABF5}" type="slidenum">
              <a:rPr lang="en-US" sz="2700"/>
              <a:t>7</a:t>
            </a:fld>
            <a:endParaRPr lang="en-US" sz="2700" dirty="0"/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9A448D58-7184-99A4-419A-AE09882B6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3A220C29-0356-A7D9-391A-5A695ED51188}"/>
                </a:ext>
              </a:extLst>
            </p:cNvPr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74AC361F-21B9-B181-B3FE-B0E5664B8B3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F140D28-17D5-F43F-2439-394F227A5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217" y="321978"/>
            <a:ext cx="875347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63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7F63515-23D8-25E1-7F54-BF691013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762" y="495300"/>
            <a:ext cx="15117638" cy="1731065"/>
          </a:xfrm>
        </p:spPr>
        <p:txBody>
          <a:bodyPr>
            <a:normAutofit/>
          </a:bodyPr>
          <a:lstStyle/>
          <a:p>
            <a:r>
              <a:rPr lang="en-US" sz="6700" dirty="0">
                <a:solidFill>
                  <a:srgbClr val="0F0B62"/>
                </a:solidFill>
                <a:latin typeface="Barlow Bold"/>
              </a:rPr>
              <a:t>Types of Disabilities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DDCC6A8-D307-D210-A61D-73A2AB52E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17762" y="2095500"/>
            <a:ext cx="16313025" cy="7515225"/>
          </a:xfrm>
        </p:spPr>
        <p:txBody>
          <a:bodyPr>
            <a:normAutofit/>
          </a:bodyPr>
          <a:lstStyle/>
          <a:p>
            <a:r>
              <a:rPr lang="en-US" sz="4800" dirty="0"/>
              <a:t>People have many types of disabilities – not all are physical.</a:t>
            </a:r>
          </a:p>
          <a:p>
            <a:r>
              <a:rPr lang="en-US" sz="4800" dirty="0"/>
              <a:t>Some disabilities are obvious, and some are not.</a:t>
            </a:r>
          </a:p>
          <a:p>
            <a:r>
              <a:rPr lang="en-US" sz="4800" dirty="0"/>
              <a:t>People with disabilities: </a:t>
            </a:r>
          </a:p>
          <a:p>
            <a:pPr lvl="1"/>
            <a:r>
              <a:rPr lang="en-US" sz="4400" dirty="0"/>
              <a:t>Are more likely to experience a lack of services and accessibility</a:t>
            </a:r>
          </a:p>
          <a:p>
            <a:pPr lvl="1"/>
            <a:r>
              <a:rPr lang="en-US" sz="4400" dirty="0"/>
              <a:t>Have $21 billion in discretionary income to spend </a:t>
            </a:r>
          </a:p>
          <a:p>
            <a:pPr marL="457200" lvl="1" indent="0">
              <a:buNone/>
            </a:pPr>
            <a:r>
              <a:rPr lang="en-US" sz="3200" dirty="0"/>
              <a:t>	(Yin, </a:t>
            </a:r>
            <a:r>
              <a:rPr lang="en-US" sz="3200" dirty="0" err="1"/>
              <a:t>Shaewitz</a:t>
            </a:r>
            <a:r>
              <a:rPr lang="en-US" sz="3200" dirty="0"/>
              <a:t>, Overton &amp; Smith, 2018)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C34161-B531-26B7-D04C-38F991438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601" y="8315380"/>
            <a:ext cx="3648994" cy="14611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6B3B8-C29D-4E6F-1898-BBC6F0B8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7187" y="961072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700" smtClean="0"/>
              <a:pPr/>
              <a:t>8</a:t>
            </a:fld>
            <a:endParaRPr lang="en-US" sz="2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3D8243-FCBF-DDF7-4EFE-B6F0AC27F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1" y="8037821"/>
            <a:ext cx="8754615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45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28811" cy="10287000"/>
            <a:chOff x="0" y="0"/>
            <a:chExt cx="244625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4625" cy="2709333"/>
            </a:xfrm>
            <a:custGeom>
              <a:avLst/>
              <a:gdLst/>
              <a:ahLst/>
              <a:cxnLst/>
              <a:rect l="l" t="t" r="r" b="b"/>
              <a:pathLst>
                <a:path w="244625" h="2709333">
                  <a:moveTo>
                    <a:pt x="0" y="0"/>
                  </a:moveTo>
                  <a:lnTo>
                    <a:pt x="244625" y="0"/>
                  </a:lnTo>
                  <a:lnTo>
                    <a:pt x="2446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2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7F63515-23D8-25E1-7F54-BF691013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762" y="495300"/>
            <a:ext cx="15117638" cy="1731065"/>
          </a:xfrm>
        </p:spPr>
        <p:txBody>
          <a:bodyPr>
            <a:normAutofit/>
          </a:bodyPr>
          <a:lstStyle/>
          <a:p>
            <a:r>
              <a:rPr lang="en-US" sz="6700" dirty="0">
                <a:solidFill>
                  <a:srgbClr val="0F0B62"/>
                </a:solidFill>
                <a:latin typeface="Barlow Bold"/>
              </a:rPr>
              <a:t>Disability &amp; Intersectionality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DDCC6A8-D307-D210-A61D-73A2AB52E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1703" y="2247900"/>
            <a:ext cx="15117638" cy="7543800"/>
          </a:xfrm>
        </p:spPr>
        <p:txBody>
          <a:bodyPr>
            <a:normAutofit/>
          </a:bodyPr>
          <a:lstStyle/>
          <a:p>
            <a:r>
              <a:rPr lang="en-US" sz="4800" dirty="0"/>
              <a:t>People with disabilities are:</a:t>
            </a:r>
          </a:p>
          <a:p>
            <a:pPr lvl="1"/>
            <a:r>
              <a:rPr lang="en-US" sz="4400" dirty="0"/>
              <a:t>All races and ethnicities</a:t>
            </a:r>
          </a:p>
          <a:p>
            <a:pPr lvl="1"/>
            <a:r>
              <a:rPr lang="en-US" sz="4400" dirty="0"/>
              <a:t>All gender identities</a:t>
            </a:r>
          </a:p>
          <a:p>
            <a:pPr lvl="1"/>
            <a:r>
              <a:rPr lang="en-US" sz="4400" dirty="0"/>
              <a:t>All ages</a:t>
            </a:r>
          </a:p>
          <a:p>
            <a:pPr lvl="1"/>
            <a:r>
              <a:rPr lang="en-US" sz="4400" dirty="0"/>
              <a:t>All national origins</a:t>
            </a:r>
          </a:p>
          <a:p>
            <a:pPr marL="0" indent="0">
              <a:buNone/>
            </a:pPr>
            <a:endParaRPr lang="en-US" sz="4800" dirty="0"/>
          </a:p>
          <a:p>
            <a:r>
              <a:rPr lang="en-US" sz="4800" dirty="0"/>
              <a:t>Disability is the only minority you can join!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C34161-B531-26B7-D04C-38F991438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601" y="8315380"/>
            <a:ext cx="3648994" cy="14611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6B3B8-C29D-4E6F-1898-BBC6F0B8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7187" y="961072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700" smtClean="0"/>
              <a:pPr/>
              <a:t>9</a:t>
            </a:fld>
            <a:endParaRPr lang="en-US" sz="2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3D8243-FCBF-DDF7-4EFE-B6F0AC27F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1" y="8037821"/>
            <a:ext cx="8754615" cy="1572904"/>
          </a:xfrm>
          <a:prstGeom prst="rect">
            <a:avLst/>
          </a:prstGeom>
        </p:spPr>
      </p:pic>
      <p:pic>
        <p:nvPicPr>
          <p:cNvPr id="3" name="Picture 2" descr="Two people talk over a laptop. One person uses a wheelchair, and the other wears a headscarf.">
            <a:extLst>
              <a:ext uri="{FF2B5EF4-FFF2-40B4-BE49-F238E27FC236}">
                <a16:creationId xmlns:a16="http://schemas.microsoft.com/office/drawing/2014/main" id="{E6C02090-33AC-26A5-1752-9B6CC9739C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0" y="2619782"/>
            <a:ext cx="6413429" cy="428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69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7252</TotalTime>
  <Words>1433</Words>
  <Application>Microsoft Office PowerPoint</Application>
  <PresentationFormat>Custom</PresentationFormat>
  <Paragraphs>270</Paragraphs>
  <Slides>30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Lato</vt:lpstr>
      <vt:lpstr>Calibri</vt:lpstr>
      <vt:lpstr>Barlow Bold</vt:lpstr>
      <vt:lpstr>Arial</vt:lpstr>
      <vt:lpstr>Office Theme</vt:lpstr>
      <vt:lpstr>ADA Opportunities for Small Businesses:  Accessibility &amp; Customer Service  October 2, 2023</vt:lpstr>
      <vt:lpstr>Housekeeping: Zoom</vt:lpstr>
      <vt:lpstr>Q&amp;A Session</vt:lpstr>
      <vt:lpstr>Zoom Viewing Options</vt:lpstr>
      <vt:lpstr>Zoom Live Captions</vt:lpstr>
      <vt:lpstr>What the Pacific ADA Center Offers</vt:lpstr>
      <vt:lpstr>What the California Commission on  Disability Access Offers</vt:lpstr>
      <vt:lpstr>Types of Disabilities</vt:lpstr>
      <vt:lpstr>Disability &amp; Intersectionality</vt:lpstr>
      <vt:lpstr>Use Inclusive &amp; Respectful Language</vt:lpstr>
      <vt:lpstr>Terms to Avoid</vt:lpstr>
      <vt:lpstr>Provide Assistance When Asked</vt:lpstr>
      <vt:lpstr>The Americans with Disabilities Act</vt:lpstr>
      <vt:lpstr>PowerPoint Presentation</vt:lpstr>
      <vt:lpstr>What is a disability?</vt:lpstr>
      <vt:lpstr>Americans with Disabilities Act Titles</vt:lpstr>
      <vt:lpstr>What ADA Title III Covers Small Businesses Serving the Public</vt:lpstr>
      <vt:lpstr>Effective Communication: Communication Disabilities</vt:lpstr>
      <vt:lpstr>Effective Communication: Vision Disabilities</vt:lpstr>
      <vt:lpstr>Effective Communication: Hearing Disabilities</vt:lpstr>
      <vt:lpstr>Accessibility for People with Mobility Disabilities</vt:lpstr>
      <vt:lpstr>Service Animals: The Basics</vt:lpstr>
      <vt:lpstr>Service Animals: Two Questions  Government or Businesses Can Ask</vt:lpstr>
      <vt:lpstr>Service Animal Training &amp; Proof</vt:lpstr>
      <vt:lpstr>Planning for the Accessibility of  Your Business</vt:lpstr>
      <vt:lpstr>Questions</vt:lpstr>
      <vt:lpstr>Resources I</vt:lpstr>
      <vt:lpstr>Resources II</vt:lpstr>
      <vt:lpstr>Stay Connected with the California Commission on Disability Access  </vt:lpstr>
      <vt:lpstr>Stay Connected with Pacific ADA Center!   Subscribe to our newsletter: www.adapacific.org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Blank Company Profile Business Presentation in Green Grey Simple Corporate Light Style</dc:title>
  <dc:creator>Jgarrett</dc:creator>
  <cp:lastModifiedBy>Strother, Presley@DGS</cp:lastModifiedBy>
  <cp:revision>17</cp:revision>
  <dcterms:created xsi:type="dcterms:W3CDTF">2006-08-16T00:00:00Z</dcterms:created>
  <dcterms:modified xsi:type="dcterms:W3CDTF">2023-09-27T18:03:32Z</dcterms:modified>
  <dc:identifier>DAFhreb9qO4</dc:identifier>
</cp:coreProperties>
</file>