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28"/>
  </p:notesMasterIdLst>
  <p:handoutMasterIdLst>
    <p:handoutMasterId r:id="rId29"/>
  </p:handoutMasterIdLst>
  <p:sldIdLst>
    <p:sldId id="256" r:id="rId2"/>
    <p:sldId id="349" r:id="rId3"/>
    <p:sldId id="350" r:id="rId4"/>
    <p:sldId id="361" r:id="rId5"/>
    <p:sldId id="1877" r:id="rId6"/>
    <p:sldId id="291" r:id="rId7"/>
    <p:sldId id="314" r:id="rId8"/>
    <p:sldId id="353" r:id="rId9"/>
    <p:sldId id="337" r:id="rId10"/>
    <p:sldId id="1845" r:id="rId11"/>
    <p:sldId id="345" r:id="rId12"/>
    <p:sldId id="326" r:id="rId13"/>
    <p:sldId id="1884" r:id="rId14"/>
    <p:sldId id="317" r:id="rId15"/>
    <p:sldId id="346" r:id="rId16"/>
    <p:sldId id="1887" r:id="rId17"/>
    <p:sldId id="1890" r:id="rId18"/>
    <p:sldId id="1888" r:id="rId19"/>
    <p:sldId id="650" r:id="rId20"/>
    <p:sldId id="1885" r:id="rId21"/>
    <p:sldId id="333" r:id="rId22"/>
    <p:sldId id="1889" r:id="rId23"/>
    <p:sldId id="355" r:id="rId24"/>
    <p:sldId id="1883" r:id="rId25"/>
    <p:sldId id="309" r:id="rId26"/>
    <p:sldId id="18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D1E103-0C2B-4F04-80E9-74D57467274C}">
          <p14:sldIdLst>
            <p14:sldId id="256"/>
            <p14:sldId id="349"/>
            <p14:sldId id="350"/>
            <p14:sldId id="361"/>
          </p14:sldIdLst>
        </p14:section>
        <p14:section name="Disability Discrimination, laws, rights" id="{325DAC44-8FF3-46AE-85F9-FDFB922BEAD8}">
          <p14:sldIdLst>
            <p14:sldId id="1877"/>
            <p14:sldId id="291"/>
            <p14:sldId id="314"/>
            <p14:sldId id="353"/>
            <p14:sldId id="337"/>
            <p14:sldId id="1845"/>
          </p14:sldIdLst>
        </p14:section>
        <p14:section name="Attitudinal Barriers (ableism)" id="{AF46DF82-51E4-424E-AFC2-47B7CD2997C5}">
          <p14:sldIdLst>
            <p14:sldId id="345"/>
            <p14:sldId id="326"/>
            <p14:sldId id="1884"/>
            <p14:sldId id="317"/>
            <p14:sldId id="346"/>
            <p14:sldId id="1887"/>
            <p14:sldId id="1890"/>
            <p14:sldId id="1888"/>
            <p14:sldId id="650"/>
            <p14:sldId id="1885"/>
            <p14:sldId id="333"/>
            <p14:sldId id="1889"/>
            <p14:sldId id="355"/>
          </p14:sldIdLst>
        </p14:section>
        <p14:section name="Closing" id="{CEE7440B-6DB1-4C31-8464-CD0050F77169}">
          <p14:sldIdLst>
            <p14:sldId id="1883"/>
            <p14:sldId id="309"/>
            <p14:sldId id="18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1698" autoAdjust="0"/>
  </p:normalViewPr>
  <p:slideViewPr>
    <p:cSldViewPr>
      <p:cViewPr varScale="1">
        <p:scale>
          <a:sx n="29" d="100"/>
          <a:sy n="29" d="100"/>
        </p:scale>
        <p:origin x="728"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491D63-F19E-4975-B09E-CC535EFA55E2}" type="datetimeFigureOut">
              <a:rPr lang="en-US" smtClean="0"/>
              <a:t>7/12/2022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58F5A-EBC0-4C65-B358-623DF9C60B47}" type="slidenum">
              <a:rPr lang="en-US" smtClean="0"/>
              <a:t>‹#›</a:t>
            </a:fld>
            <a:endParaRPr lang="en-US"/>
          </a:p>
        </p:txBody>
      </p:sp>
    </p:spTree>
    <p:extLst>
      <p:ext uri="{BB962C8B-B14F-4D97-AF65-F5344CB8AC3E}">
        <p14:creationId xmlns:p14="http://schemas.microsoft.com/office/powerpoint/2010/main" val="260839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2EBBB-0D10-4A06-B9F9-F3667B9C5B97}" type="datetimeFigureOut">
              <a:rPr lang="en-US" smtClean="0"/>
              <a:pPr/>
              <a:t>7/12/2022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0B52D-FD93-4650-8201-EB82F0B96897}" type="slidenum">
              <a:rPr lang="en-US" smtClean="0"/>
              <a:pPr/>
              <a:t>‹#›</a:t>
            </a:fld>
            <a:endParaRPr lang="en-US"/>
          </a:p>
        </p:txBody>
      </p:sp>
    </p:spTree>
    <p:extLst>
      <p:ext uri="{BB962C8B-B14F-4D97-AF65-F5344CB8AC3E}">
        <p14:creationId xmlns:p14="http://schemas.microsoft.com/office/powerpoint/2010/main" val="385107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akparent.org/blog/capacity-or-deficit-examination-lens-educators-use-view-student-disabi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accessliving.org/newsroom/blog/ableism-101/</a:t>
            </a:r>
          </a:p>
        </p:txBody>
      </p:sp>
      <p:sp>
        <p:nvSpPr>
          <p:cNvPr id="4" name="Slide Number Placeholder 3"/>
          <p:cNvSpPr>
            <a:spLocks noGrp="1"/>
          </p:cNvSpPr>
          <p:nvPr>
            <p:ph type="sldNum" sz="quarter" idx="5"/>
          </p:nvPr>
        </p:nvSpPr>
        <p:spPr/>
        <p:txBody>
          <a:bodyPr/>
          <a:lstStyle/>
          <a:p>
            <a:fld id="{5690B52D-FD93-4650-8201-EB82F0B96897}" type="slidenum">
              <a:rPr lang="en-US" smtClean="0"/>
              <a:pPr/>
              <a:t>13</a:t>
            </a:fld>
            <a:endParaRPr lang="en-US"/>
          </a:p>
        </p:txBody>
      </p:sp>
    </p:spTree>
    <p:extLst>
      <p:ext uri="{BB962C8B-B14F-4D97-AF65-F5344CB8AC3E}">
        <p14:creationId xmlns:p14="http://schemas.microsoft.com/office/powerpoint/2010/main" val="276810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first thing you need to do is examine your own biases. How are you viewing people with disabilities? Do you only see people from a medical model, focused on the “can’t” or can you make internal shifts to how you view disability, focusing on strengths and opportunities?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turns out, people are more than their disability.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Capacity or Deficit? Examining the Lens Educators Use to View Student Disability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https://www.peakparent.org/blog/capacity-or-deficit-examination-lens-educators-use-view-student-disability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By Emily A. </a:t>
            </a:r>
            <a:r>
              <a:rPr lang="en-US" dirty="0" err="1"/>
              <a:t>Nusbaum</a:t>
            </a:r>
            <a:r>
              <a:rPr lang="en-US" dirty="0"/>
              <a:t>, University of Colorado at Colorado Springs, Julie Maier, San Francisco State University, and Jeanne M. Rodriguez, California State University, East Bay. </a:t>
            </a:r>
            <a:r>
              <a:rPr lang="en-US" b="1" dirty="0"/>
              <a:t>U</a:t>
            </a:r>
            <a:r>
              <a:rPr lang="en-US" b="1" dirty="0">
                <a:effectLst/>
              </a:rPr>
              <a:t>sing a capacity-building lens, the basic premise is that the student possesses an innate ability and desire to express, grow, and learn in unique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3BF92D-2072-4284-A03E-CB50F036F16A}" type="slidenum">
              <a:rPr lang="en-US" smtClean="0"/>
              <a:t>14</a:t>
            </a:fld>
            <a:endParaRPr lang="en-US"/>
          </a:p>
        </p:txBody>
      </p:sp>
    </p:spTree>
    <p:extLst>
      <p:ext uri="{BB962C8B-B14F-4D97-AF65-F5344CB8AC3E}">
        <p14:creationId xmlns:p14="http://schemas.microsoft.com/office/powerpoint/2010/main" val="385324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15</a:t>
            </a:fld>
            <a:endParaRPr lang="en-US"/>
          </a:p>
        </p:txBody>
      </p:sp>
    </p:spTree>
    <p:extLst>
      <p:ext uri="{BB962C8B-B14F-4D97-AF65-F5344CB8AC3E}">
        <p14:creationId xmlns:p14="http://schemas.microsoft.com/office/powerpoint/2010/main" val="329643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Coined in 1989 by professor </a:t>
            </a:r>
            <a:r>
              <a:rPr lang="en-US" sz="1200" dirty="0" err="1"/>
              <a:t>Kimberlé</a:t>
            </a:r>
            <a:r>
              <a:rPr lang="en-US" sz="1200" dirty="0"/>
              <a:t> Crenshaw to describe how race, class, gender, and other individual characteristics “intersect” with one another and overlap.</a:t>
            </a:r>
          </a:p>
        </p:txBody>
      </p:sp>
      <p:sp>
        <p:nvSpPr>
          <p:cNvPr id="4" name="Slide Number Placeholder 3"/>
          <p:cNvSpPr>
            <a:spLocks noGrp="1"/>
          </p:cNvSpPr>
          <p:nvPr>
            <p:ph type="sldNum" sz="quarter" idx="5"/>
          </p:nvPr>
        </p:nvSpPr>
        <p:spPr/>
        <p:txBody>
          <a:bodyPr/>
          <a:lstStyle/>
          <a:p>
            <a:fld id="{5690B52D-FD93-4650-8201-EB82F0B96897}" type="slidenum">
              <a:rPr lang="en-US" smtClean="0"/>
              <a:pPr/>
              <a:t>16</a:t>
            </a:fld>
            <a:endParaRPr lang="en-US"/>
          </a:p>
        </p:txBody>
      </p:sp>
    </p:spTree>
    <p:extLst>
      <p:ext uri="{BB962C8B-B14F-4D97-AF65-F5344CB8AC3E}">
        <p14:creationId xmlns:p14="http://schemas.microsoft.com/office/powerpoint/2010/main" val="66728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17</a:t>
            </a:fld>
            <a:endParaRPr lang="en-US"/>
          </a:p>
        </p:txBody>
      </p:sp>
    </p:spTree>
    <p:extLst>
      <p:ext uri="{BB962C8B-B14F-4D97-AF65-F5344CB8AC3E}">
        <p14:creationId xmlns:p14="http://schemas.microsoft.com/office/powerpoint/2010/main" val="423090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18</a:t>
            </a:fld>
            <a:endParaRPr lang="en-US"/>
          </a:p>
        </p:txBody>
      </p:sp>
    </p:spTree>
    <p:extLst>
      <p:ext uri="{BB962C8B-B14F-4D97-AF65-F5344CB8AC3E}">
        <p14:creationId xmlns:p14="http://schemas.microsoft.com/office/powerpoint/2010/main" val="71885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2CD7-8714-4D7C-9614-7862516DC04C}" type="slidenum">
              <a:rPr lang="en-US" smtClean="0"/>
              <a:t>19</a:t>
            </a:fld>
            <a:endParaRPr lang="en-US" dirty="0"/>
          </a:p>
        </p:txBody>
      </p:sp>
    </p:spTree>
    <p:extLst>
      <p:ext uri="{BB962C8B-B14F-4D97-AF65-F5344CB8AC3E}">
        <p14:creationId xmlns:p14="http://schemas.microsoft.com/office/powerpoint/2010/main" val="389948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Microaggression: indirect, subtle, or unintentional discrimination against members of a marginalized group. (accidentally being a jerk</a:t>
            </a:r>
            <a:r>
              <a:rPr lang="en-US" sz="1200" b="0" i="0" kern="1200" baseline="0" dirty="0">
                <a:solidFill>
                  <a:schemeClr val="tx1"/>
                </a:solidFill>
                <a:effectLst/>
                <a:latin typeface="+mn-lt"/>
                <a:ea typeface="+mn-ea"/>
                <a:cs typeface="+mn-cs"/>
              </a:rPr>
              <a:t> – intent versus impact)</a:t>
            </a:r>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20</a:t>
            </a:fld>
            <a:endParaRPr lang="en-US"/>
          </a:p>
        </p:txBody>
      </p:sp>
    </p:spTree>
    <p:extLst>
      <p:ext uri="{BB962C8B-B14F-4D97-AF65-F5344CB8AC3E}">
        <p14:creationId xmlns:p14="http://schemas.microsoft.com/office/powerpoint/2010/main" val="395573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https://youtu.be/Gv1aDEFlXq8?list=PLbFKGFkIKL21ureNznAlzeQmeB4zECsOc</a:t>
            </a:r>
          </a:p>
          <a:p>
            <a:endParaRPr lang="en-US"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21</a:t>
            </a:fld>
            <a:endParaRPr lang="en-US"/>
          </a:p>
        </p:txBody>
      </p:sp>
    </p:spTree>
    <p:extLst>
      <p:ext uri="{BB962C8B-B14F-4D97-AF65-F5344CB8AC3E}">
        <p14:creationId xmlns:p14="http://schemas.microsoft.com/office/powerpoint/2010/main" val="1125627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22</a:t>
            </a:fld>
            <a:endParaRPr lang="en-US"/>
          </a:p>
        </p:txBody>
      </p:sp>
    </p:spTree>
    <p:extLst>
      <p:ext uri="{BB962C8B-B14F-4D97-AF65-F5344CB8AC3E}">
        <p14:creationId xmlns:p14="http://schemas.microsoft.com/office/powerpoint/2010/main" val="136928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3</a:t>
            </a:fld>
            <a:endParaRPr lang="en-US"/>
          </a:p>
        </p:txBody>
      </p:sp>
    </p:spTree>
    <p:extLst>
      <p:ext uri="{BB962C8B-B14F-4D97-AF65-F5344CB8AC3E}">
        <p14:creationId xmlns:p14="http://schemas.microsoft.com/office/powerpoint/2010/main" val="242003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not a seat at the table, bring a folding chair” Shirley</a:t>
            </a:r>
            <a:r>
              <a:rPr lang="en-US" baseline="0" dirty="0"/>
              <a:t> Chisholm</a:t>
            </a:r>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23</a:t>
            </a:fld>
            <a:endParaRPr lang="en-US"/>
          </a:p>
        </p:txBody>
      </p:sp>
    </p:spTree>
    <p:extLst>
      <p:ext uri="{BB962C8B-B14F-4D97-AF65-F5344CB8AC3E}">
        <p14:creationId xmlns:p14="http://schemas.microsoft.com/office/powerpoint/2010/main" val="229812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24</a:t>
            </a:fld>
            <a:endParaRPr lang="en-US"/>
          </a:p>
        </p:txBody>
      </p:sp>
    </p:spTree>
    <p:extLst>
      <p:ext uri="{BB962C8B-B14F-4D97-AF65-F5344CB8AC3E}">
        <p14:creationId xmlns:p14="http://schemas.microsoft.com/office/powerpoint/2010/main" val="199576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26</a:t>
            </a:fld>
            <a:endParaRPr lang="en-US"/>
          </a:p>
        </p:txBody>
      </p:sp>
    </p:spTree>
    <p:extLst>
      <p:ext uri="{BB962C8B-B14F-4D97-AF65-F5344CB8AC3E}">
        <p14:creationId xmlns:p14="http://schemas.microsoft.com/office/powerpoint/2010/main" val="64958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0B52D-FD93-4650-8201-EB82F0B96897}" type="slidenum">
              <a:rPr lang="en-US" smtClean="0"/>
              <a:pPr/>
              <a:t>5</a:t>
            </a:fld>
            <a:endParaRPr lang="en-US"/>
          </a:p>
        </p:txBody>
      </p:sp>
    </p:spTree>
    <p:extLst>
      <p:ext uri="{BB962C8B-B14F-4D97-AF65-F5344CB8AC3E}">
        <p14:creationId xmlns:p14="http://schemas.microsoft.com/office/powerpoint/2010/main" val="69464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Disability discrimination can come in many different forms. Today we’re going to talk a bit about attitudinal barriers and ways that each of us can make small shifts to address our own internal biases and improve outcomes for people with disabilities. </a:t>
            </a:r>
          </a:p>
        </p:txBody>
      </p:sp>
      <p:sp>
        <p:nvSpPr>
          <p:cNvPr id="4" name="Slide Number Placeholder 3"/>
          <p:cNvSpPr>
            <a:spLocks noGrp="1"/>
          </p:cNvSpPr>
          <p:nvPr>
            <p:ph type="sldNum" sz="quarter" idx="10"/>
          </p:nvPr>
        </p:nvSpPr>
        <p:spPr/>
        <p:txBody>
          <a:bodyPr/>
          <a:lstStyle/>
          <a:p>
            <a:fld id="{5690B52D-FD93-4650-8201-EB82F0B96897}" type="slidenum">
              <a:rPr lang="en-US" smtClean="0"/>
              <a:pPr/>
              <a:t>7</a:t>
            </a:fld>
            <a:endParaRPr lang="en-US"/>
          </a:p>
        </p:txBody>
      </p:sp>
    </p:spTree>
    <p:extLst>
      <p:ext uri="{BB962C8B-B14F-4D97-AF65-F5344CB8AC3E}">
        <p14:creationId xmlns:p14="http://schemas.microsoft.com/office/powerpoint/2010/main" val="110805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not going to go into the law, but want to show the context that there are many disability rights laws on the books now, but we are still battling when it comes to attitudinal barriers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https://www.ada.gov/cguide.htm </a:t>
            </a:r>
          </a:p>
          <a:p>
            <a:endParaRPr lang="en-US"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9</a:t>
            </a:fld>
            <a:endParaRPr lang="en-US"/>
          </a:p>
        </p:txBody>
      </p:sp>
    </p:spTree>
    <p:extLst>
      <p:ext uri="{BB962C8B-B14F-4D97-AF65-F5344CB8AC3E}">
        <p14:creationId xmlns:p14="http://schemas.microsoft.com/office/powerpoint/2010/main" val="394603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0B52D-FD93-4650-8201-EB82F0B96897}" type="slidenum">
              <a:rPr lang="en-US" smtClean="0"/>
              <a:pPr/>
              <a:t>11</a:t>
            </a:fld>
            <a:endParaRPr lang="en-US"/>
          </a:p>
        </p:txBody>
      </p:sp>
    </p:spTree>
    <p:extLst>
      <p:ext uri="{BB962C8B-B14F-4D97-AF65-F5344CB8AC3E}">
        <p14:creationId xmlns:p14="http://schemas.microsoft.com/office/powerpoint/2010/main" val="120228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Or put more succinctly by the great Ed Roberts….</a:t>
            </a:r>
          </a:p>
        </p:txBody>
      </p:sp>
      <p:sp>
        <p:nvSpPr>
          <p:cNvPr id="4" name="Slide Number Placeholder 3"/>
          <p:cNvSpPr>
            <a:spLocks noGrp="1"/>
          </p:cNvSpPr>
          <p:nvPr>
            <p:ph type="sldNum" sz="quarter" idx="10"/>
          </p:nvPr>
        </p:nvSpPr>
        <p:spPr/>
        <p:txBody>
          <a:bodyPr/>
          <a:lstStyle/>
          <a:p>
            <a:fld id="{5690B52D-FD93-4650-8201-EB82F0B9689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66F-5D9F-F07A-0A1B-FE48C682D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295F28-4639-69C0-ADC4-F2707F4D2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47400-6D7A-7054-21E1-8E567010A7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501BAB-941F-315B-3497-99A00A69B3C4}"/>
              </a:ext>
            </a:extLst>
          </p:cNvPr>
          <p:cNvSpPr>
            <a:spLocks noGrp="1"/>
          </p:cNvSpPr>
          <p:nvPr>
            <p:ph type="ftr" sz="quarter" idx="11"/>
          </p:nvPr>
        </p:nvSpPr>
        <p:spPr/>
        <p:txBody>
          <a:bodyPr/>
          <a:lstStyle/>
          <a:p>
            <a:r>
              <a:rPr lang="en-US"/>
              <a:t>2020 City of Fresno</a:t>
            </a:r>
          </a:p>
        </p:txBody>
      </p:sp>
      <p:sp>
        <p:nvSpPr>
          <p:cNvPr id="6" name="Slide Number Placeholder 5">
            <a:extLst>
              <a:ext uri="{FF2B5EF4-FFF2-40B4-BE49-F238E27FC236}">
                <a16:creationId xmlns:a16="http://schemas.microsoft.com/office/drawing/2014/main" id="{7BA74DB6-CFFB-B7D8-AAD2-CBF1C22C3731}"/>
              </a:ext>
            </a:extLst>
          </p:cNvPr>
          <p:cNvSpPr>
            <a:spLocks noGrp="1"/>
          </p:cNvSpPr>
          <p:nvPr>
            <p:ph type="sldNum" sz="quarter" idx="12"/>
          </p:nvPr>
        </p:nvSpPr>
        <p:spPr/>
        <p:txBody>
          <a:bodyPr/>
          <a:lstStyle/>
          <a:p>
            <a:fld id="{F99DDB60-068D-445B-A242-10EFAB671B93}" type="slidenum">
              <a:rPr lang="en-US" smtClean="0"/>
              <a:pPr/>
              <a:t>‹#›</a:t>
            </a:fld>
            <a:endParaRPr lang="en-US"/>
          </a:p>
        </p:txBody>
      </p:sp>
    </p:spTree>
    <p:extLst>
      <p:ext uri="{BB962C8B-B14F-4D97-AF65-F5344CB8AC3E}">
        <p14:creationId xmlns:p14="http://schemas.microsoft.com/office/powerpoint/2010/main" val="106324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BF56-5720-F835-3484-61DF44864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0E19D9-89BC-9EF2-797E-D76386E7A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CA5E1-BDBE-8CBB-48D7-1AE25B9139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8DDF2B-2069-CF9C-8EC9-90A6ECCB9DED}"/>
              </a:ext>
            </a:extLst>
          </p:cNvPr>
          <p:cNvSpPr>
            <a:spLocks noGrp="1"/>
          </p:cNvSpPr>
          <p:nvPr>
            <p:ph type="ftr" sz="quarter" idx="11"/>
          </p:nvPr>
        </p:nvSpPr>
        <p:spPr/>
        <p:txBody>
          <a:bodyPr/>
          <a:lstStyle/>
          <a:p>
            <a:r>
              <a:rPr lang="en-US"/>
              <a:t>2020 City of Fresno</a:t>
            </a:r>
          </a:p>
        </p:txBody>
      </p:sp>
      <p:sp>
        <p:nvSpPr>
          <p:cNvPr id="6" name="Slide Number Placeholder 5">
            <a:extLst>
              <a:ext uri="{FF2B5EF4-FFF2-40B4-BE49-F238E27FC236}">
                <a16:creationId xmlns:a16="http://schemas.microsoft.com/office/drawing/2014/main" id="{A70D3C7C-8122-9D61-D1BF-CDB78374AEDC}"/>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307993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5D13A-B524-9218-90EE-553528A205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D96C79-51A8-7670-583C-59B1DB0E41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C6120-97D9-8851-DD5F-E498ABE4AE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ACC7E9-8FB1-52CD-2846-D410D7FA83FA}"/>
              </a:ext>
            </a:extLst>
          </p:cNvPr>
          <p:cNvSpPr>
            <a:spLocks noGrp="1"/>
          </p:cNvSpPr>
          <p:nvPr>
            <p:ph type="ftr" sz="quarter" idx="11"/>
          </p:nvPr>
        </p:nvSpPr>
        <p:spPr/>
        <p:txBody>
          <a:bodyPr/>
          <a:lstStyle/>
          <a:p>
            <a:r>
              <a:rPr lang="en-US"/>
              <a:t>2020 City of Fresno</a:t>
            </a:r>
          </a:p>
        </p:txBody>
      </p:sp>
      <p:sp>
        <p:nvSpPr>
          <p:cNvPr id="6" name="Slide Number Placeholder 5">
            <a:extLst>
              <a:ext uri="{FF2B5EF4-FFF2-40B4-BE49-F238E27FC236}">
                <a16:creationId xmlns:a16="http://schemas.microsoft.com/office/drawing/2014/main" id="{E399E06E-BF4F-9B6F-8153-EE69CC6912BA}"/>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241979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27913" y="0"/>
            <a:ext cx="4764087" cy="6858000"/>
          </a:xfrm>
          <a:prstGeom prst="rect">
            <a:avLst/>
          </a:prstGeom>
        </p:spPr>
      </p:pic>
    </p:spTree>
    <p:extLst>
      <p:ext uri="{BB962C8B-B14F-4D97-AF65-F5344CB8AC3E}">
        <p14:creationId xmlns:p14="http://schemas.microsoft.com/office/powerpoint/2010/main" val="1544139065"/>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236" y="0"/>
            <a:ext cx="4749282" cy="6858000"/>
          </a:xfrm>
          <a:prstGeom prst="rect">
            <a:avLst/>
          </a:prstGeom>
        </p:spPr>
      </p:pic>
    </p:spTree>
    <p:extLst>
      <p:ext uri="{BB962C8B-B14F-4D97-AF65-F5344CB8AC3E}">
        <p14:creationId xmlns:p14="http://schemas.microsoft.com/office/powerpoint/2010/main" val="3479124122"/>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b="0">
                <a:solidFill>
                  <a:schemeClr val="bg1"/>
                </a:solidFill>
              </a:defRPr>
            </a:lvl2pPr>
            <a:lvl3pPr marL="914400" indent="0">
              <a:buNone/>
              <a:defRPr/>
            </a:lvl3pPr>
          </a:lstStyle>
          <a:p>
            <a:pPr lvl="0"/>
            <a:r>
              <a:rPr lang="en-US" dirty="0"/>
              <a:t>Insert subtitle here</a:t>
            </a:r>
          </a:p>
          <a:p>
            <a:pPr lvl="1"/>
            <a:r>
              <a:rPr lang="en-US" dirty="0"/>
              <a:t>Insert content here </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990252"/>
            <a:ext cx="12192000" cy="867748"/>
          </a:xfrm>
          <a:prstGeom prst="rect">
            <a:avLst/>
          </a:prstGeom>
        </p:spPr>
      </p:pic>
    </p:spTree>
    <p:extLst>
      <p:ext uri="{BB962C8B-B14F-4D97-AF65-F5344CB8AC3E}">
        <p14:creationId xmlns:p14="http://schemas.microsoft.com/office/powerpoint/2010/main" val="395502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007362052"/>
      </p:ext>
    </p:extLst>
  </p:cSld>
  <p:clrMapOvr>
    <a:masterClrMapping/>
  </p:clrMapOvr>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112"/>
          <a:stretch/>
        </p:blipFill>
        <p:spPr>
          <a:xfrm>
            <a:off x="-130629" y="5986623"/>
            <a:ext cx="12322629" cy="871377"/>
          </a:xfrm>
          <a:prstGeom prst="rect">
            <a:avLst/>
          </a:prstGeom>
        </p:spPr>
      </p:pic>
    </p:spTree>
    <p:extLst>
      <p:ext uri="{BB962C8B-B14F-4D97-AF65-F5344CB8AC3E}">
        <p14:creationId xmlns:p14="http://schemas.microsoft.com/office/powerpoint/2010/main" val="226623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5"/>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980922"/>
            <a:ext cx="12192000" cy="877078"/>
          </a:xfrm>
          <a:prstGeom prst="rect">
            <a:avLst/>
          </a:prstGeom>
        </p:spPr>
      </p:pic>
    </p:spTree>
    <p:extLst>
      <p:ext uri="{BB962C8B-B14F-4D97-AF65-F5344CB8AC3E}">
        <p14:creationId xmlns:p14="http://schemas.microsoft.com/office/powerpoint/2010/main" val="1844454177"/>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6480628" y="715960"/>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6480628" y="2096619"/>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3376386" y="1470136"/>
            <a:ext cx="2815771" cy="32766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980922"/>
            <a:ext cx="12192000" cy="877078"/>
          </a:xfrm>
          <a:prstGeom prst="rect">
            <a:avLst/>
          </a:prstGeom>
        </p:spPr>
      </p:pic>
      <p:sp>
        <p:nvSpPr>
          <p:cNvPr id="7" name="Picture Placeholder 13">
            <a:extLst>
              <a:ext uri="{FF2B5EF4-FFF2-40B4-BE49-F238E27FC236}">
                <a16:creationId xmlns:a16="http://schemas.microsoft.com/office/drawing/2014/main" id="{80467D8C-6689-41CE-BF25-1F0DE1E5DAB2}"/>
              </a:ext>
            </a:extLst>
          </p:cNvPr>
          <p:cNvSpPr>
            <a:spLocks noGrp="1"/>
          </p:cNvSpPr>
          <p:nvPr>
            <p:ph type="pic" sz="quarter" idx="15"/>
          </p:nvPr>
        </p:nvSpPr>
        <p:spPr>
          <a:xfrm>
            <a:off x="272144" y="1470136"/>
            <a:ext cx="2815771" cy="32766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Tree>
    <p:extLst>
      <p:ext uri="{BB962C8B-B14F-4D97-AF65-F5344CB8AC3E}">
        <p14:creationId xmlns:p14="http://schemas.microsoft.com/office/powerpoint/2010/main" val="654896309"/>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5999582"/>
            <a:ext cx="12192001" cy="858417"/>
          </a:xfrm>
          <a:prstGeom prst="rect">
            <a:avLst/>
          </a:prstGeom>
        </p:spPr>
      </p:pic>
    </p:spTree>
    <p:extLst>
      <p:ext uri="{BB962C8B-B14F-4D97-AF65-F5344CB8AC3E}">
        <p14:creationId xmlns:p14="http://schemas.microsoft.com/office/powerpoint/2010/main" val="114132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A1B4-0E56-B8A8-EB4A-9039739DF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BB6B4-F893-D004-9D44-4C786248A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4969F-61C4-05F1-5676-4163DE9350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A8CBA9-8BAE-824F-2F6A-F19954AEF63B}"/>
              </a:ext>
            </a:extLst>
          </p:cNvPr>
          <p:cNvSpPr>
            <a:spLocks noGrp="1"/>
          </p:cNvSpPr>
          <p:nvPr>
            <p:ph type="ftr" sz="quarter" idx="11"/>
          </p:nvPr>
        </p:nvSpPr>
        <p:spPr/>
        <p:txBody>
          <a:bodyPr/>
          <a:lstStyle/>
          <a:p>
            <a:r>
              <a:rPr lang="en-US"/>
              <a:t>2020 City of Fresno</a:t>
            </a:r>
          </a:p>
        </p:txBody>
      </p:sp>
      <p:sp>
        <p:nvSpPr>
          <p:cNvPr id="6" name="Slide Number Placeholder 5">
            <a:extLst>
              <a:ext uri="{FF2B5EF4-FFF2-40B4-BE49-F238E27FC236}">
                <a16:creationId xmlns:a16="http://schemas.microsoft.com/office/drawing/2014/main" id="{E160D47A-91E6-A966-5318-3D0EF0ABE6CF}"/>
              </a:ext>
            </a:extLst>
          </p:cNvPr>
          <p:cNvSpPr>
            <a:spLocks noGrp="1"/>
          </p:cNvSpPr>
          <p:nvPr>
            <p:ph type="sldNum" sz="quarter" idx="12"/>
          </p:nvPr>
        </p:nvSpPr>
        <p:spPr/>
        <p:txBody>
          <a:bodyPr/>
          <a:lstStyle/>
          <a:p>
            <a:fld id="{55A9D493-CA63-4EB3-940C-893B5265D933}" type="slidenum">
              <a:rPr lang="en-US" smtClean="0"/>
              <a:t>‹#›</a:t>
            </a:fld>
            <a:endParaRPr lang="en-US"/>
          </a:p>
        </p:txBody>
      </p:sp>
    </p:spTree>
    <p:extLst>
      <p:ext uri="{BB962C8B-B14F-4D97-AF65-F5344CB8AC3E}">
        <p14:creationId xmlns:p14="http://schemas.microsoft.com/office/powerpoint/2010/main" val="14736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409043536"/>
      </p:ext>
    </p:extLst>
  </p:cSld>
  <p:clrMapOvr>
    <a:masterClrMapping/>
  </p:clrMapOvr>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27913" y="0"/>
            <a:ext cx="4764087" cy="6858000"/>
          </a:xfrm>
          <a:prstGeom prst="rect">
            <a:avLst/>
          </a:prstGeom>
        </p:spPr>
      </p:pic>
    </p:spTree>
    <p:extLst>
      <p:ext uri="{BB962C8B-B14F-4D97-AF65-F5344CB8AC3E}">
        <p14:creationId xmlns:p14="http://schemas.microsoft.com/office/powerpoint/2010/main" val="3866445451"/>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5999582"/>
            <a:ext cx="12192001" cy="858417"/>
          </a:xfrm>
          <a:prstGeom prst="rect">
            <a:avLst/>
          </a:prstGeom>
        </p:spPr>
      </p:pic>
    </p:spTree>
    <p:extLst>
      <p:ext uri="{BB962C8B-B14F-4D97-AF65-F5344CB8AC3E}">
        <p14:creationId xmlns:p14="http://schemas.microsoft.com/office/powerpoint/2010/main" val="119536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verview">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24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0597343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112"/>
          <a:stretch/>
        </p:blipFill>
        <p:spPr>
          <a:xfrm>
            <a:off x="-130629" y="5986623"/>
            <a:ext cx="12322629" cy="871377"/>
          </a:xfrm>
          <a:prstGeom prst="rect">
            <a:avLst/>
          </a:prstGeom>
        </p:spPr>
      </p:pic>
    </p:spTree>
    <p:extLst>
      <p:ext uri="{BB962C8B-B14F-4D97-AF65-F5344CB8AC3E}">
        <p14:creationId xmlns:p14="http://schemas.microsoft.com/office/powerpoint/2010/main" val="372708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3406863581"/>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D417-79CD-B51F-4ACE-B87CACE80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53A0D8-4331-EADC-B0C7-C8CA4480F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B607C0-98DE-13D6-9488-CA127FD5D0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C9E2C2-4A99-4001-4953-5E5663634175}"/>
              </a:ext>
            </a:extLst>
          </p:cNvPr>
          <p:cNvSpPr>
            <a:spLocks noGrp="1"/>
          </p:cNvSpPr>
          <p:nvPr>
            <p:ph type="ftr" sz="quarter" idx="11"/>
          </p:nvPr>
        </p:nvSpPr>
        <p:spPr/>
        <p:txBody>
          <a:bodyPr/>
          <a:lstStyle/>
          <a:p>
            <a:r>
              <a:rPr lang="en-US"/>
              <a:t>2020 City of Fresno</a:t>
            </a:r>
          </a:p>
        </p:txBody>
      </p:sp>
      <p:sp>
        <p:nvSpPr>
          <p:cNvPr id="6" name="Slide Number Placeholder 5">
            <a:extLst>
              <a:ext uri="{FF2B5EF4-FFF2-40B4-BE49-F238E27FC236}">
                <a16:creationId xmlns:a16="http://schemas.microsoft.com/office/drawing/2014/main" id="{6B27CBE8-3D44-557F-EBA7-9046F4D1442A}"/>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39892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983F-6799-ADD2-1307-0115BF523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83894-4E27-A8AB-5F80-2443973AE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B6250-AB99-F877-394A-029882BAFF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388C78-5F8F-DC75-2601-765CB4364A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F24C5F-F302-19AE-D59B-E49320F7813A}"/>
              </a:ext>
            </a:extLst>
          </p:cNvPr>
          <p:cNvSpPr>
            <a:spLocks noGrp="1"/>
          </p:cNvSpPr>
          <p:nvPr>
            <p:ph type="ftr" sz="quarter" idx="11"/>
          </p:nvPr>
        </p:nvSpPr>
        <p:spPr/>
        <p:txBody>
          <a:bodyPr/>
          <a:lstStyle/>
          <a:p>
            <a:r>
              <a:rPr lang="en-US"/>
              <a:t>2020 City of Fresno</a:t>
            </a:r>
          </a:p>
        </p:txBody>
      </p:sp>
      <p:sp>
        <p:nvSpPr>
          <p:cNvPr id="7" name="Slide Number Placeholder 6">
            <a:extLst>
              <a:ext uri="{FF2B5EF4-FFF2-40B4-BE49-F238E27FC236}">
                <a16:creationId xmlns:a16="http://schemas.microsoft.com/office/drawing/2014/main" id="{37512E71-1177-DEC1-9BD6-9850764C80F4}"/>
              </a:ext>
            </a:extLst>
          </p:cNvPr>
          <p:cNvSpPr>
            <a:spLocks noGrp="1"/>
          </p:cNvSpPr>
          <p:nvPr>
            <p:ph type="sldNum" sz="quarter" idx="12"/>
          </p:nvPr>
        </p:nvSpPr>
        <p:spPr/>
        <p:txBody>
          <a:bodyPr/>
          <a:lstStyle/>
          <a:p>
            <a:fld id="{55A9D493-CA63-4EB3-940C-893B5265D933}" type="slidenum">
              <a:rPr lang="en-US" smtClean="0"/>
              <a:t>‹#›</a:t>
            </a:fld>
            <a:endParaRPr lang="en-US"/>
          </a:p>
        </p:txBody>
      </p:sp>
    </p:spTree>
    <p:extLst>
      <p:ext uri="{BB962C8B-B14F-4D97-AF65-F5344CB8AC3E}">
        <p14:creationId xmlns:p14="http://schemas.microsoft.com/office/powerpoint/2010/main" val="317326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8A91-5D5C-F7CD-E40F-EF4EFB4C51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B13177-5C81-1444-3074-81E35CBA3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F7420-C011-7CAC-AA1B-A0E111972D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D4055-BAF1-C63F-9DBF-FDD14E62E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D23BF-37C1-EAED-91D1-E065649C2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7345AF-59A9-7B8B-225F-5815DCD91FC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8DF6C0F-CE88-ED3A-497B-AEB894B54EBE}"/>
              </a:ext>
            </a:extLst>
          </p:cNvPr>
          <p:cNvSpPr>
            <a:spLocks noGrp="1"/>
          </p:cNvSpPr>
          <p:nvPr>
            <p:ph type="ftr" sz="quarter" idx="11"/>
          </p:nvPr>
        </p:nvSpPr>
        <p:spPr/>
        <p:txBody>
          <a:bodyPr/>
          <a:lstStyle/>
          <a:p>
            <a:r>
              <a:rPr lang="en-US"/>
              <a:t>2020 City of Fresno</a:t>
            </a:r>
          </a:p>
        </p:txBody>
      </p:sp>
      <p:sp>
        <p:nvSpPr>
          <p:cNvPr id="9" name="Slide Number Placeholder 8">
            <a:extLst>
              <a:ext uri="{FF2B5EF4-FFF2-40B4-BE49-F238E27FC236}">
                <a16:creationId xmlns:a16="http://schemas.microsoft.com/office/drawing/2014/main" id="{61C09E77-0236-8ADF-9A86-37A85F6DAC24}"/>
              </a:ext>
            </a:extLst>
          </p:cNvPr>
          <p:cNvSpPr>
            <a:spLocks noGrp="1"/>
          </p:cNvSpPr>
          <p:nvPr>
            <p:ph type="sldNum" sz="quarter" idx="12"/>
          </p:nvPr>
        </p:nvSpPr>
        <p:spPr/>
        <p:txBody>
          <a:bodyPr/>
          <a:lstStyle/>
          <a:p>
            <a:fld id="{F99DDB60-068D-445B-A242-10EFAB671B93}" type="slidenum">
              <a:rPr lang="en-US" smtClean="0"/>
              <a:pPr/>
              <a:t>‹#›</a:t>
            </a:fld>
            <a:endParaRPr lang="en-US"/>
          </a:p>
        </p:txBody>
      </p:sp>
    </p:spTree>
    <p:extLst>
      <p:ext uri="{BB962C8B-B14F-4D97-AF65-F5344CB8AC3E}">
        <p14:creationId xmlns:p14="http://schemas.microsoft.com/office/powerpoint/2010/main" val="389994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F108-0E0A-012C-9C94-D7853E612C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1EE78-47B5-3E03-4D4F-09E7AE92B6D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F66C352-2254-61C5-8C6E-27E36DFF986B}"/>
              </a:ext>
            </a:extLst>
          </p:cNvPr>
          <p:cNvSpPr>
            <a:spLocks noGrp="1"/>
          </p:cNvSpPr>
          <p:nvPr>
            <p:ph type="ftr" sz="quarter" idx="11"/>
          </p:nvPr>
        </p:nvSpPr>
        <p:spPr/>
        <p:txBody>
          <a:bodyPr/>
          <a:lstStyle/>
          <a:p>
            <a:r>
              <a:rPr lang="en-US"/>
              <a:t>2020 City of Fresno</a:t>
            </a:r>
          </a:p>
        </p:txBody>
      </p:sp>
      <p:sp>
        <p:nvSpPr>
          <p:cNvPr id="5" name="Slide Number Placeholder 4">
            <a:extLst>
              <a:ext uri="{FF2B5EF4-FFF2-40B4-BE49-F238E27FC236}">
                <a16:creationId xmlns:a16="http://schemas.microsoft.com/office/drawing/2014/main" id="{89A617E4-F37E-5646-B4D6-1517AD5EFC40}"/>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421713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C54CFA-E227-2777-43C2-EDBF0611C15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A3275CD-E8A2-748B-24CC-C4C3C662FEA6}"/>
              </a:ext>
            </a:extLst>
          </p:cNvPr>
          <p:cNvSpPr>
            <a:spLocks noGrp="1"/>
          </p:cNvSpPr>
          <p:nvPr>
            <p:ph type="ftr" sz="quarter" idx="11"/>
          </p:nvPr>
        </p:nvSpPr>
        <p:spPr/>
        <p:txBody>
          <a:bodyPr/>
          <a:lstStyle/>
          <a:p>
            <a:r>
              <a:rPr lang="en-US"/>
              <a:t>2020 City of Fresno</a:t>
            </a:r>
          </a:p>
        </p:txBody>
      </p:sp>
      <p:sp>
        <p:nvSpPr>
          <p:cNvPr id="4" name="Slide Number Placeholder 3">
            <a:extLst>
              <a:ext uri="{FF2B5EF4-FFF2-40B4-BE49-F238E27FC236}">
                <a16:creationId xmlns:a16="http://schemas.microsoft.com/office/drawing/2014/main" id="{4BA2FA42-5C3F-A880-8215-7DE253BB5100}"/>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367270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D570-81FD-356E-CCE9-3ABDAD00D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73753A-D324-7B9C-C3AB-CCF7C2E4C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AEAC0-D74A-3186-CC91-B1FA7DB2E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A7EA4-8096-BD0C-A381-38A6AC55F45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0AA41A-A5F9-7823-FA11-A902BD5AB4ED}"/>
              </a:ext>
            </a:extLst>
          </p:cNvPr>
          <p:cNvSpPr>
            <a:spLocks noGrp="1"/>
          </p:cNvSpPr>
          <p:nvPr>
            <p:ph type="ftr" sz="quarter" idx="11"/>
          </p:nvPr>
        </p:nvSpPr>
        <p:spPr/>
        <p:txBody>
          <a:bodyPr/>
          <a:lstStyle/>
          <a:p>
            <a:r>
              <a:rPr lang="en-US"/>
              <a:t>2020 City of Fresno</a:t>
            </a:r>
          </a:p>
        </p:txBody>
      </p:sp>
      <p:sp>
        <p:nvSpPr>
          <p:cNvPr id="7" name="Slide Number Placeholder 6">
            <a:extLst>
              <a:ext uri="{FF2B5EF4-FFF2-40B4-BE49-F238E27FC236}">
                <a16:creationId xmlns:a16="http://schemas.microsoft.com/office/drawing/2014/main" id="{AC43D39E-AAEB-54B1-7C2C-FE1ECE51F3FD}"/>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374609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17BD-87C3-D91C-EDC0-887AFB2A8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6DACB3-B012-6F12-2B5E-159CF9761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444E83-3AD2-D168-1788-0F1420622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7939C-20AA-D7BC-044C-451658809E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FF599ED-00C5-6901-11F4-3F2D21B18EEC}"/>
              </a:ext>
            </a:extLst>
          </p:cNvPr>
          <p:cNvSpPr>
            <a:spLocks noGrp="1"/>
          </p:cNvSpPr>
          <p:nvPr>
            <p:ph type="ftr" sz="quarter" idx="11"/>
          </p:nvPr>
        </p:nvSpPr>
        <p:spPr/>
        <p:txBody>
          <a:bodyPr/>
          <a:lstStyle/>
          <a:p>
            <a:r>
              <a:rPr lang="en-US"/>
              <a:t>2020 City of Fresno</a:t>
            </a:r>
          </a:p>
        </p:txBody>
      </p:sp>
      <p:sp>
        <p:nvSpPr>
          <p:cNvPr id="7" name="Slide Number Placeholder 6">
            <a:extLst>
              <a:ext uri="{FF2B5EF4-FFF2-40B4-BE49-F238E27FC236}">
                <a16:creationId xmlns:a16="http://schemas.microsoft.com/office/drawing/2014/main" id="{12F0158B-A6F7-0C11-F895-29998DA06F05}"/>
              </a:ext>
            </a:extLst>
          </p:cNvPr>
          <p:cNvSpPr>
            <a:spLocks noGrp="1"/>
          </p:cNvSpPr>
          <p:nvPr>
            <p:ph type="sldNum" sz="quarter" idx="12"/>
          </p:nvPr>
        </p:nvSpPr>
        <p:spPr/>
        <p:txBody>
          <a:bodyPr/>
          <a:lstStyle/>
          <a:p>
            <a:fld id="{D75EE058-5CCB-4DC9-876D-1CB665F956BC}" type="slidenum">
              <a:rPr lang="en-US" smtClean="0"/>
              <a:t>‹#›</a:t>
            </a:fld>
            <a:endParaRPr lang="en-US"/>
          </a:p>
        </p:txBody>
      </p:sp>
    </p:spTree>
    <p:extLst>
      <p:ext uri="{BB962C8B-B14F-4D97-AF65-F5344CB8AC3E}">
        <p14:creationId xmlns:p14="http://schemas.microsoft.com/office/powerpoint/2010/main" val="313245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48D86-495B-CF12-2329-5C5E27714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EA69A0-2F70-0E9D-6BE5-55BA18EDD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F4163-BFE1-A659-0F48-DE92F30D6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46FB3E-9AA4-27AF-D824-B3B02FA70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2020 City of Fresno</a:t>
            </a:r>
          </a:p>
        </p:txBody>
      </p:sp>
      <p:sp>
        <p:nvSpPr>
          <p:cNvPr id="6" name="Slide Number Placeholder 5">
            <a:extLst>
              <a:ext uri="{FF2B5EF4-FFF2-40B4-BE49-F238E27FC236}">
                <a16:creationId xmlns:a16="http://schemas.microsoft.com/office/drawing/2014/main" id="{B626D79E-420B-11AC-9052-DC4DC7883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EE058-5CCB-4DC9-876D-1CB665F956BC}" type="slidenum">
              <a:rPr lang="en-US" smtClean="0"/>
              <a:t>‹#›</a:t>
            </a:fld>
            <a:endParaRPr lang="en-US"/>
          </a:p>
        </p:txBody>
      </p:sp>
    </p:spTree>
    <p:extLst>
      <p:ext uri="{BB962C8B-B14F-4D97-AF65-F5344CB8AC3E}">
        <p14:creationId xmlns:p14="http://schemas.microsoft.com/office/powerpoint/2010/main" val="2251345819"/>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3990" r:id="rId13"/>
    <p:sldLayoutId id="2147483993" r:id="rId14"/>
    <p:sldLayoutId id="2147483994" r:id="rId15"/>
    <p:sldLayoutId id="2147483995" r:id="rId16"/>
    <p:sldLayoutId id="2147483996" r:id="rId17"/>
    <p:sldLayoutId id="2147483997" r:id="rId18"/>
    <p:sldLayoutId id="2147483999" r:id="rId19"/>
    <p:sldLayoutId id="2147484000" r:id="rId20"/>
    <p:sldLayoutId id="2147483984" r:id="rId21"/>
    <p:sldLayoutId id="2147483985" r:id="rId22"/>
    <p:sldLayoutId id="2147483986" r:id="rId23"/>
    <p:sldLayoutId id="2147483987" r:id="rId24"/>
    <p:sldLayoutId id="2147483988"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rris@ricv.org"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hannon.Mulhall@fresno.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ccessliving.org/newsroom/blog/ableism-1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sabilityin.org/resource/disability-stock-phot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gettyimages.com/collections/thedisabilitycollection" TargetMode="External"/><Relationship Id="rId4" Type="http://schemas.openxmlformats.org/officeDocument/2006/relationships/hyperlink" Target="https://affecttheverb.com/colle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Gv1aDEFlXq8?list=PLbFKGFkIKL21ureNznAlzeQmeB4zECsO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hyperlink" Target="http://www.adapacific.org/" TargetMode="External"/><Relationship Id="rId2" Type="http://schemas.openxmlformats.org/officeDocument/2006/relationships/hyperlink" Target="http://www.ada.gov/" TargetMode="External"/><Relationship Id="rId1" Type="http://schemas.openxmlformats.org/officeDocument/2006/relationships/slideLayout" Target="../slideLayouts/slideLayout2.xml"/><Relationship Id="rId6" Type="http://schemas.openxmlformats.org/officeDocument/2006/relationships/hyperlink" Target="http://www.ricv.org/" TargetMode="External"/><Relationship Id="rId5" Type="http://schemas.openxmlformats.org/officeDocument/2006/relationships/hyperlink" Target="http://www.ccda.ca.gov/" TargetMode="External"/><Relationship Id="rId4" Type="http://schemas.openxmlformats.org/officeDocument/2006/relationships/hyperlink" Target="http://askjan.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harris@ricv.org" TargetMode="External"/><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hyperlink" Target="mailto:Shannon.Mulhall@fresn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da.gov/cguide.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208" y="1524000"/>
            <a:ext cx="11467991" cy="1960561"/>
          </a:xfrm>
        </p:spPr>
        <p:txBody>
          <a:bodyPr>
            <a:normAutofit/>
          </a:bodyPr>
          <a:lstStyle/>
          <a:p>
            <a:r>
              <a:rPr lang="en-US" dirty="0"/>
              <a:t>Nothing About Us Without Us:</a:t>
            </a:r>
            <a:br>
              <a:rPr lang="en-US" dirty="0"/>
            </a:br>
            <a:r>
              <a:rPr lang="en-US" dirty="0"/>
              <a:t>Disability Awareness &amp; Etiquette</a:t>
            </a:r>
          </a:p>
        </p:txBody>
      </p:sp>
      <p:sp>
        <p:nvSpPr>
          <p:cNvPr id="3" name="Subtitle 2"/>
          <p:cNvSpPr>
            <a:spLocks noGrp="1"/>
          </p:cNvSpPr>
          <p:nvPr>
            <p:ph type="subTitle" idx="1"/>
          </p:nvPr>
        </p:nvSpPr>
        <p:spPr>
          <a:xfrm>
            <a:off x="3025648" y="3670542"/>
            <a:ext cx="6400800" cy="2499826"/>
          </a:xfrm>
        </p:spPr>
        <p:txBody>
          <a:bodyPr>
            <a:normAutofit fontScale="70000" lnSpcReduction="20000"/>
          </a:bodyPr>
          <a:lstStyle/>
          <a:p>
            <a:r>
              <a:rPr lang="en-US" dirty="0"/>
              <a:t>Sarah Harris, Program Manager</a:t>
            </a:r>
          </a:p>
          <a:p>
            <a:r>
              <a:rPr lang="en-US" dirty="0"/>
              <a:t>Resources for Independence Central Valley (RICV)</a:t>
            </a:r>
          </a:p>
          <a:p>
            <a:r>
              <a:rPr lang="en-US" dirty="0">
                <a:hlinkClick r:id="rId3"/>
              </a:rPr>
              <a:t>Sharris@ricv.org</a:t>
            </a:r>
            <a:r>
              <a:rPr lang="en-US" dirty="0"/>
              <a:t> 559-221-2330</a:t>
            </a:r>
          </a:p>
          <a:p>
            <a:endParaRPr lang="en-US" dirty="0"/>
          </a:p>
          <a:p>
            <a:r>
              <a:rPr lang="en-US" dirty="0"/>
              <a:t>Shannon M. Mulhall, NIC, ADAC, </a:t>
            </a:r>
            <a:r>
              <a:rPr lang="en-US" dirty="0" err="1"/>
              <a:t>CASp</a:t>
            </a:r>
            <a:endParaRPr lang="en-US" dirty="0"/>
          </a:p>
          <a:p>
            <a:r>
              <a:rPr lang="en-US" dirty="0"/>
              <a:t>SR HR Analyst, Former ADA Coordinator, City of Fresno</a:t>
            </a:r>
          </a:p>
          <a:p>
            <a:r>
              <a:rPr lang="en-US" dirty="0"/>
              <a:t>Special Programs Chair, Certified Access Specialist Institute</a:t>
            </a:r>
          </a:p>
          <a:p>
            <a:r>
              <a:rPr lang="en-US" dirty="0">
                <a:hlinkClick r:id="rId4"/>
              </a:rPr>
              <a:t>Shannon.Mulhall@fresno.gov</a:t>
            </a:r>
            <a:endParaRPr lang="en-US" dirty="0"/>
          </a:p>
        </p:txBody>
      </p:sp>
      <p:pic>
        <p:nvPicPr>
          <p:cNvPr id="9" name="Picture 8" descr="CCDA logo">
            <a:extLst>
              <a:ext uri="{FF2B5EF4-FFF2-40B4-BE49-F238E27FC236}">
                <a16:creationId xmlns:a16="http://schemas.microsoft.com/office/drawing/2014/main" id="{7AF6E689-EF9F-1A08-DDE7-68335B9C2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552" y="365127"/>
            <a:ext cx="6660896" cy="1322897"/>
          </a:xfrm>
          <a:prstGeom prst="rect">
            <a:avLst/>
          </a:prstGeom>
        </p:spPr>
      </p:pic>
      <p:pic>
        <p:nvPicPr>
          <p:cNvPr id="5" name="Picture 4" descr="City of Fresno Logo"/>
          <p:cNvPicPr>
            <a:picLocks noChangeAspect="1"/>
          </p:cNvPicPr>
          <p:nvPr/>
        </p:nvPicPr>
        <p:blipFill>
          <a:blip r:embed="rId6" cstate="print"/>
          <a:stretch>
            <a:fillRect/>
          </a:stretch>
        </p:blipFill>
        <p:spPr>
          <a:xfrm>
            <a:off x="9182648" y="5956300"/>
            <a:ext cx="2590143" cy="639827"/>
          </a:xfrm>
          <a:prstGeom prst="rect">
            <a:avLst/>
          </a:prstGeom>
          <a:noFill/>
          <a:ln>
            <a:noFill/>
          </a:ln>
        </p:spPr>
      </p:pic>
      <p:pic>
        <p:nvPicPr>
          <p:cNvPr id="6" name="Picture 5" descr="RICV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209" y="4996350"/>
            <a:ext cx="1771541" cy="1725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Disability Rights Are Civil Rights</a:t>
            </a:r>
          </a:p>
        </p:txBody>
      </p:sp>
    </p:spTree>
    <p:extLst>
      <p:ext uri="{BB962C8B-B14F-4D97-AF65-F5344CB8AC3E}">
        <p14:creationId xmlns:p14="http://schemas.microsoft.com/office/powerpoint/2010/main" val="8035428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013168" y="1000008"/>
            <a:ext cx="8165663" cy="6248400"/>
          </a:xfrm>
        </p:spPr>
        <p:txBody>
          <a:bodyPr anchor="t">
            <a:normAutofit lnSpcReduction="10000"/>
          </a:bodyPr>
          <a:lstStyle/>
          <a:p>
            <a:pPr marL="0" indent="0" algn="ctr">
              <a:buNone/>
            </a:pPr>
            <a:r>
              <a:rPr lang="en-US" sz="4000" dirty="0"/>
              <a:t>“How we define, think about, and treat those who currently have marked disabilities is how we ourselves may well be perceived if and when we become less abled than we are now: by age, degeneration, or some sudden change in our physical or mental capacities.”</a:t>
            </a:r>
          </a:p>
          <a:p>
            <a:pPr marL="0" indent="0" algn="ctr">
              <a:buNone/>
            </a:pPr>
            <a:endParaRPr lang="en-US" sz="4000" dirty="0"/>
          </a:p>
          <a:p>
            <a:pPr marL="0" indent="0" algn="ctr">
              <a:buNone/>
            </a:pPr>
            <a:r>
              <a:rPr lang="en-US" sz="4000" dirty="0"/>
              <a:t>Sara Hendren</a:t>
            </a:r>
          </a:p>
        </p:txBody>
      </p:sp>
      <p:sp>
        <p:nvSpPr>
          <p:cNvPr id="2" name="Title 1">
            <a:extLst>
              <a:ext uri="{FF2B5EF4-FFF2-40B4-BE49-F238E27FC236}">
                <a16:creationId xmlns:a16="http://schemas.microsoft.com/office/drawing/2014/main" id="{FCD43D7C-C825-976C-19A9-96A782CEAA6D}"/>
              </a:ext>
            </a:extLst>
          </p:cNvPr>
          <p:cNvSpPr>
            <a:spLocks noGrp="1"/>
          </p:cNvSpPr>
          <p:nvPr>
            <p:ph type="title"/>
          </p:nvPr>
        </p:nvSpPr>
        <p:spPr>
          <a:xfrm>
            <a:off x="2590800" y="228600"/>
            <a:ext cx="7086600" cy="650130"/>
          </a:xfrm>
        </p:spPr>
        <p:txBody>
          <a:bodyPr>
            <a:normAutofit fontScale="90000"/>
          </a:bodyPr>
          <a:lstStyle/>
          <a:p>
            <a:r>
              <a:rPr lang="en-US" dirty="0">
                <a:solidFill>
                  <a:schemeClr val="bg1">
                    <a:lumMod val="65000"/>
                    <a:lumOff val="35000"/>
                  </a:schemeClr>
                </a:solidFill>
              </a:rPr>
              <a:t>Quote</a:t>
            </a:r>
            <a:r>
              <a:rPr lang="en-US" baseline="0" dirty="0">
                <a:solidFill>
                  <a:schemeClr val="bg1">
                    <a:lumMod val="65000"/>
                    <a:lumOff val="35000"/>
                  </a:schemeClr>
                </a:solidFill>
              </a:rPr>
              <a:t> 2</a:t>
            </a:r>
            <a:endParaRPr lang="en-US" dirty="0">
              <a:solidFill>
                <a:schemeClr val="bg1">
                  <a:lumMod val="65000"/>
                  <a:lumOff val="35000"/>
                </a:schemeClr>
              </a:solidFill>
            </a:endParaRPr>
          </a:p>
        </p:txBody>
      </p:sp>
    </p:spTree>
    <p:extLst>
      <p:ext uri="{BB962C8B-B14F-4D97-AF65-F5344CB8AC3E}">
        <p14:creationId xmlns:p14="http://schemas.microsoft.com/office/powerpoint/2010/main" val="23198120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362200" y="1295400"/>
            <a:ext cx="7860863" cy="6553200"/>
          </a:xfrm>
        </p:spPr>
        <p:txBody>
          <a:bodyPr anchor="t">
            <a:normAutofit/>
          </a:bodyPr>
          <a:lstStyle/>
          <a:p>
            <a:pPr algn="ctr">
              <a:buNone/>
            </a:pPr>
            <a:r>
              <a:rPr lang="en-US" sz="4800" dirty="0"/>
              <a:t>“Disability is just a part of life. Anyone can join our group at any point in life.”</a:t>
            </a:r>
          </a:p>
          <a:p>
            <a:pPr algn="ctr">
              <a:buNone/>
            </a:pPr>
            <a:endParaRPr lang="en-US" sz="4800" dirty="0"/>
          </a:p>
          <a:p>
            <a:pPr algn="ctr">
              <a:buNone/>
            </a:pPr>
            <a:r>
              <a:rPr lang="en-US" sz="4800" dirty="0"/>
              <a:t>Ed Roberts</a:t>
            </a:r>
          </a:p>
          <a:p>
            <a:pPr algn="ctr">
              <a:buNone/>
            </a:pPr>
            <a:r>
              <a:rPr lang="en-US" sz="4800" dirty="0"/>
              <a:t>“Father of the Independent Living Movement”</a:t>
            </a:r>
          </a:p>
        </p:txBody>
      </p:sp>
      <p:sp>
        <p:nvSpPr>
          <p:cNvPr id="2" name="Title 1">
            <a:extLst>
              <a:ext uri="{FF2B5EF4-FFF2-40B4-BE49-F238E27FC236}">
                <a16:creationId xmlns:a16="http://schemas.microsoft.com/office/drawing/2014/main" id="{995D89AD-878C-FFFE-D899-A58D208E0DD7}"/>
              </a:ext>
            </a:extLst>
          </p:cNvPr>
          <p:cNvSpPr>
            <a:spLocks noGrp="1"/>
          </p:cNvSpPr>
          <p:nvPr>
            <p:ph type="title"/>
          </p:nvPr>
        </p:nvSpPr>
        <p:spPr>
          <a:xfrm>
            <a:off x="4724400" y="110728"/>
            <a:ext cx="2286000" cy="1073944"/>
          </a:xfrm>
        </p:spPr>
        <p:txBody>
          <a:bodyPr/>
          <a:lstStyle/>
          <a:p>
            <a:r>
              <a:rPr lang="en-US" dirty="0">
                <a:solidFill>
                  <a:schemeClr val="bg1">
                    <a:lumMod val="65000"/>
                    <a:lumOff val="35000"/>
                  </a:schemeClr>
                </a:solidFill>
              </a:rPr>
              <a:t>Quote 3</a:t>
            </a:r>
          </a:p>
        </p:txBody>
      </p:sp>
    </p:spTree>
    <p:extLst>
      <p:ext uri="{BB962C8B-B14F-4D97-AF65-F5344CB8AC3E}">
        <p14:creationId xmlns:p14="http://schemas.microsoft.com/office/powerpoint/2010/main" val="13756546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BE65F-6726-EAA1-D439-17FDD842584F}"/>
              </a:ext>
            </a:extLst>
          </p:cNvPr>
          <p:cNvSpPr>
            <a:spLocks noGrp="1"/>
          </p:cNvSpPr>
          <p:nvPr>
            <p:ph type="title"/>
          </p:nvPr>
        </p:nvSpPr>
        <p:spPr>
          <a:xfrm>
            <a:off x="838200" y="365125"/>
            <a:ext cx="10515600" cy="1325563"/>
          </a:xfrm>
        </p:spPr>
        <p:txBody>
          <a:bodyPr>
            <a:normAutofit/>
          </a:bodyPr>
          <a:lstStyle/>
          <a:p>
            <a:r>
              <a:rPr lang="en-US" sz="5400" dirty="0"/>
              <a:t>Ableism</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69C56-0823-F6EA-021F-FF04FDA644F4}"/>
              </a:ext>
            </a:extLst>
          </p:cNvPr>
          <p:cNvSpPr>
            <a:spLocks noGrp="1"/>
          </p:cNvSpPr>
          <p:nvPr>
            <p:ph idx="1"/>
          </p:nvPr>
        </p:nvSpPr>
        <p:spPr>
          <a:xfrm>
            <a:off x="838200" y="1929384"/>
            <a:ext cx="10515600" cy="4251960"/>
          </a:xfrm>
        </p:spPr>
        <p:txBody>
          <a:bodyPr>
            <a:normAutofit/>
          </a:bodyPr>
          <a:lstStyle/>
          <a:p>
            <a:pPr marL="0" indent="0" algn="ctr">
              <a:buNone/>
            </a:pPr>
            <a:r>
              <a:rPr lang="en-US" sz="3200" dirty="0"/>
              <a:t>“Ableism is the discrimination of and social prejudice against people with disabilities based on the belief that typical abilities are superior. At its heart, ableism is rooted in the assumption that disabled people require ‘fixing’ and defines people by their disability. Like racism and sexism, ableism classifies entire groups of people as ‘less than,’ and includes harmful stereotypes, misconceptions, and generalizations of people with disabilities.”</a:t>
            </a:r>
          </a:p>
          <a:p>
            <a:pPr marL="0" indent="0" algn="ctr">
              <a:buNone/>
            </a:pPr>
            <a:r>
              <a:rPr lang="en-US" sz="3200" dirty="0">
                <a:hlinkClick r:id="rId3" action="ppaction://hlinkfile"/>
              </a:rPr>
              <a:t>Access Living, Center for Independent Living</a:t>
            </a:r>
            <a:endParaRPr lang="en-US" sz="3200" dirty="0"/>
          </a:p>
        </p:txBody>
      </p:sp>
    </p:spTree>
    <p:extLst>
      <p:ext uri="{BB962C8B-B14F-4D97-AF65-F5344CB8AC3E}">
        <p14:creationId xmlns:p14="http://schemas.microsoft.com/office/powerpoint/2010/main" val="113117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dirty="0"/>
              <a:t>Deficit Lens vs. Capacities Lens</a:t>
            </a:r>
          </a:p>
        </p:txBody>
      </p:sp>
      <p:pic>
        <p:nvPicPr>
          <p:cNvPr id="8" name="Picture 7" descr="close up image of an eye, with a heart shaped pupil"/>
          <p:cNvPicPr>
            <a:picLocks noChangeAspect="1"/>
          </p:cNvPicPr>
          <p:nvPr/>
        </p:nvPicPr>
        <p:blipFill rotWithShape="1">
          <a:blip r:embed="rId3">
            <a:extLst>
              <a:ext uri="{28A0092B-C50C-407E-A947-70E740481C1C}">
                <a14:useLocalDpi xmlns:a14="http://schemas.microsoft.com/office/drawing/2010/main" val="0"/>
              </a:ext>
            </a:extLst>
          </a:blip>
          <a:srcRect l="26795" r="280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en-US" sz="2200" u="sng"/>
              <a:t>Capacities:</a:t>
            </a:r>
          </a:p>
          <a:p>
            <a:r>
              <a:rPr lang="en-US" sz="2200"/>
              <a:t>Strengths</a:t>
            </a:r>
          </a:p>
          <a:p>
            <a:r>
              <a:rPr lang="en-US" sz="2200"/>
              <a:t>Abilities</a:t>
            </a:r>
          </a:p>
          <a:p>
            <a:r>
              <a:rPr lang="en-US" sz="2200"/>
              <a:t>Unique Skills</a:t>
            </a:r>
          </a:p>
          <a:p>
            <a:r>
              <a:rPr lang="en-US" sz="2200"/>
              <a:t>Interests</a:t>
            </a:r>
          </a:p>
          <a:p>
            <a:r>
              <a:rPr lang="en-US" sz="2200"/>
              <a:t>Perspectives</a:t>
            </a:r>
          </a:p>
          <a:p>
            <a:r>
              <a:rPr lang="en-US" sz="2200"/>
              <a:t>Growth Opportunities</a:t>
            </a:r>
          </a:p>
          <a:p>
            <a:r>
              <a:rPr lang="en-US" sz="2200"/>
              <a:t>Presumed Competence</a:t>
            </a:r>
          </a:p>
        </p:txBody>
      </p:sp>
    </p:spTree>
    <p:extLst>
      <p:ext uri="{BB962C8B-B14F-4D97-AF65-F5344CB8AC3E}">
        <p14:creationId xmlns:p14="http://schemas.microsoft.com/office/powerpoint/2010/main" val="132695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99288" y="548640"/>
            <a:ext cx="4248912" cy="5431536"/>
          </a:xfrm>
        </p:spPr>
        <p:txBody>
          <a:bodyPr>
            <a:normAutofit/>
          </a:bodyPr>
          <a:lstStyle/>
          <a:p>
            <a:r>
              <a:rPr lang="en-US" sz="5000" dirty="0"/>
              <a:t>Person First</a:t>
            </a:r>
            <a:br>
              <a:rPr lang="en-US" sz="5000" dirty="0"/>
            </a:br>
            <a:r>
              <a:rPr lang="en-US" sz="5000" b="1" dirty="0"/>
              <a:t>or </a:t>
            </a:r>
            <a:br>
              <a:rPr lang="en-US" sz="5000" b="1" dirty="0"/>
            </a:br>
            <a:r>
              <a:rPr lang="en-US" sz="5000" dirty="0"/>
              <a:t>Identity First?</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99499" y="548640"/>
            <a:ext cx="6774925" cy="5431536"/>
          </a:xfrm>
        </p:spPr>
        <p:txBody>
          <a:bodyPr anchor="ctr">
            <a:normAutofit/>
          </a:bodyPr>
          <a:lstStyle/>
          <a:p>
            <a:r>
              <a:rPr lang="en-US" sz="2200" b="1" dirty="0"/>
              <a:t>Person First: </a:t>
            </a:r>
            <a:r>
              <a:rPr lang="en-US" sz="2200" dirty="0"/>
              <a:t>disability is one aspect of identity; considered a neutral choice. Examples:</a:t>
            </a:r>
          </a:p>
          <a:p>
            <a:pPr lvl="1"/>
            <a:r>
              <a:rPr lang="en-US" sz="2200" i="1" dirty="0"/>
              <a:t>Person on the Autism Spectrum</a:t>
            </a:r>
          </a:p>
          <a:p>
            <a:pPr lvl="1"/>
            <a:r>
              <a:rPr lang="en-US" sz="2200" i="1" dirty="0"/>
              <a:t>Person with hearing loss</a:t>
            </a:r>
          </a:p>
          <a:p>
            <a:pPr lvl="1"/>
            <a:r>
              <a:rPr lang="en-US" sz="2200" i="1" dirty="0"/>
              <a:t>Person who uses a wheelchair</a:t>
            </a:r>
          </a:p>
          <a:p>
            <a:pPr lvl="1"/>
            <a:endParaRPr lang="en-US" sz="2200" dirty="0"/>
          </a:p>
          <a:p>
            <a:r>
              <a:rPr lang="en-US" sz="2200" b="1" dirty="0"/>
              <a:t>Identity First: </a:t>
            </a:r>
            <a:r>
              <a:rPr lang="en-US" sz="2200" dirty="0"/>
              <a:t>may integrate the disability experience, pride, and/or culture into their identity. Examples:</a:t>
            </a:r>
          </a:p>
          <a:p>
            <a:pPr lvl="1"/>
            <a:r>
              <a:rPr lang="en-US" sz="2200" i="1" dirty="0"/>
              <a:t>Autistic</a:t>
            </a:r>
          </a:p>
          <a:p>
            <a:pPr lvl="1"/>
            <a:r>
              <a:rPr lang="en-US" sz="2200" i="1" dirty="0"/>
              <a:t>Deaf</a:t>
            </a:r>
          </a:p>
          <a:p>
            <a:pPr lvl="1"/>
            <a:r>
              <a:rPr lang="en-US" sz="2200" i="1" dirty="0"/>
              <a:t>Wheelchair user</a:t>
            </a:r>
          </a:p>
        </p:txBody>
      </p:sp>
      <p:sp>
        <p:nvSpPr>
          <p:cNvPr id="15" name="TextBox 14">
            <a:extLst>
              <a:ext uri="{FF2B5EF4-FFF2-40B4-BE49-F238E27FC236}">
                <a16:creationId xmlns:a16="http://schemas.microsoft.com/office/drawing/2014/main" id="{1D65EE8D-602D-3DE9-55E8-395A124439DE}"/>
              </a:ext>
            </a:extLst>
          </p:cNvPr>
          <p:cNvSpPr txBox="1"/>
          <p:nvPr/>
        </p:nvSpPr>
        <p:spPr>
          <a:xfrm>
            <a:off x="838200" y="6233765"/>
            <a:ext cx="901293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Use the language people use for themselves.</a:t>
            </a:r>
          </a:p>
        </p:txBody>
      </p:sp>
    </p:spTree>
    <p:extLst>
      <p:ext uri="{BB962C8B-B14F-4D97-AF65-F5344CB8AC3E}">
        <p14:creationId xmlns:p14="http://schemas.microsoft.com/office/powerpoint/2010/main" val="394665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BE65F-6726-EAA1-D439-17FDD842584F}"/>
              </a:ext>
            </a:extLst>
          </p:cNvPr>
          <p:cNvSpPr>
            <a:spLocks noGrp="1"/>
          </p:cNvSpPr>
          <p:nvPr>
            <p:ph type="title"/>
          </p:nvPr>
        </p:nvSpPr>
        <p:spPr>
          <a:xfrm>
            <a:off x="838200" y="365125"/>
            <a:ext cx="10515600" cy="1325563"/>
          </a:xfrm>
        </p:spPr>
        <p:txBody>
          <a:bodyPr>
            <a:normAutofit/>
          </a:bodyPr>
          <a:lstStyle/>
          <a:p>
            <a:r>
              <a:rPr lang="en-US" sz="5400" dirty="0"/>
              <a:t>Intersectionality</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69C56-0823-F6EA-021F-FF04FDA644F4}"/>
              </a:ext>
            </a:extLst>
          </p:cNvPr>
          <p:cNvSpPr>
            <a:spLocks noGrp="1"/>
          </p:cNvSpPr>
          <p:nvPr>
            <p:ph idx="1"/>
          </p:nvPr>
        </p:nvSpPr>
        <p:spPr>
          <a:xfrm>
            <a:off x="552450" y="2145877"/>
            <a:ext cx="6060948" cy="4541434"/>
          </a:xfrm>
        </p:spPr>
        <p:txBody>
          <a:bodyPr>
            <a:normAutofit/>
          </a:bodyPr>
          <a:lstStyle/>
          <a:p>
            <a:pPr marL="0" indent="0" algn="ctr">
              <a:buNone/>
            </a:pPr>
            <a:r>
              <a:rPr lang="en-US" sz="3200" dirty="0"/>
              <a:t>“The interconnected nature of social categorizations such as race, class, and gender as they apply to a given individual or group, regarded as creating overlapping and interdependent systems of discrimination or disadvantage.”</a:t>
            </a:r>
          </a:p>
        </p:txBody>
      </p:sp>
      <p:pic>
        <p:nvPicPr>
          <p:cNvPr id="6" name="Graphic 5" descr="venn diagram showing how various identities may overlap, including disability, nationality, gender, racial identity, and sexuality. ">
            <a:extLst>
              <a:ext uri="{FF2B5EF4-FFF2-40B4-BE49-F238E27FC236}">
                <a16:creationId xmlns:a16="http://schemas.microsoft.com/office/drawing/2014/main" id="{2D588BE1-7EDE-73E5-9ED2-6C694B6B03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2800" y="2200738"/>
            <a:ext cx="4476750" cy="3710013"/>
          </a:xfrm>
          <a:prstGeom prst="rect">
            <a:avLst/>
          </a:prstGeom>
        </p:spPr>
      </p:pic>
    </p:spTree>
    <p:extLst>
      <p:ext uri="{BB962C8B-B14F-4D97-AF65-F5344CB8AC3E}">
        <p14:creationId xmlns:p14="http://schemas.microsoft.com/office/powerpoint/2010/main" val="280832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BE65F-6726-EAA1-D439-17FDD842584F}"/>
              </a:ext>
            </a:extLst>
          </p:cNvPr>
          <p:cNvSpPr>
            <a:spLocks noGrp="1"/>
          </p:cNvSpPr>
          <p:nvPr>
            <p:ph type="title"/>
          </p:nvPr>
        </p:nvSpPr>
        <p:spPr>
          <a:xfrm>
            <a:off x="838200" y="365125"/>
            <a:ext cx="10515600" cy="1325563"/>
          </a:xfrm>
        </p:spPr>
        <p:txBody>
          <a:bodyPr>
            <a:normAutofit/>
          </a:bodyPr>
          <a:lstStyle/>
          <a:p>
            <a:r>
              <a:rPr lang="en-US" sz="5400" dirty="0"/>
              <a:t>Written Communications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69C56-0823-F6EA-021F-FF04FDA644F4}"/>
              </a:ext>
            </a:extLst>
          </p:cNvPr>
          <p:cNvSpPr>
            <a:spLocks noGrp="1"/>
          </p:cNvSpPr>
          <p:nvPr>
            <p:ph idx="1"/>
          </p:nvPr>
        </p:nvSpPr>
        <p:spPr>
          <a:xfrm>
            <a:off x="552450" y="2145877"/>
            <a:ext cx="10572750" cy="4328710"/>
          </a:xfrm>
        </p:spPr>
        <p:txBody>
          <a:bodyPr numCol="2">
            <a:normAutofit fontScale="77500" lnSpcReduction="20000"/>
          </a:bodyPr>
          <a:lstStyle/>
          <a:p>
            <a:pPr marL="0" indent="0">
              <a:buNone/>
            </a:pPr>
            <a:r>
              <a:rPr lang="en-US" sz="3200" b="1" dirty="0"/>
              <a:t>Instead of:</a:t>
            </a:r>
          </a:p>
          <a:p>
            <a:r>
              <a:rPr lang="en-US" sz="3200" dirty="0"/>
              <a:t>Handicapped</a:t>
            </a:r>
          </a:p>
          <a:p>
            <a:r>
              <a:rPr lang="en-US" sz="3200" dirty="0"/>
              <a:t>Special Needs</a:t>
            </a:r>
          </a:p>
          <a:p>
            <a:r>
              <a:rPr lang="en-US" sz="3200" dirty="0"/>
              <a:t>Disabled people</a:t>
            </a:r>
          </a:p>
          <a:p>
            <a:r>
              <a:rPr lang="en-US" sz="3200" dirty="0"/>
              <a:t>Disability organizations</a:t>
            </a:r>
          </a:p>
          <a:p>
            <a:r>
              <a:rPr lang="en-US" sz="3200" dirty="0"/>
              <a:t>Seniors/Senior citizens</a:t>
            </a:r>
          </a:p>
          <a:p>
            <a:r>
              <a:rPr lang="en-US" sz="3200" dirty="0"/>
              <a:t>Hearing Impaired</a:t>
            </a:r>
          </a:p>
          <a:p>
            <a:r>
              <a:rPr lang="en-US" sz="3200" dirty="0"/>
              <a:t>Retarded</a:t>
            </a:r>
          </a:p>
          <a:p>
            <a:r>
              <a:rPr lang="en-US" sz="3200" dirty="0"/>
              <a:t>“Suffers from…”</a:t>
            </a:r>
          </a:p>
          <a:p>
            <a:pPr marL="0" indent="0">
              <a:buNone/>
            </a:pPr>
            <a:endParaRPr lang="en-US" sz="3200" dirty="0"/>
          </a:p>
          <a:p>
            <a:pPr marL="0" indent="0">
              <a:buNone/>
            </a:pPr>
            <a:endParaRPr lang="en-US" sz="3200" dirty="0"/>
          </a:p>
          <a:p>
            <a:pPr marL="0" indent="0">
              <a:buNone/>
            </a:pPr>
            <a:r>
              <a:rPr lang="en-US" sz="3200" b="1" dirty="0"/>
              <a:t>Use:</a:t>
            </a:r>
          </a:p>
          <a:p>
            <a:r>
              <a:rPr lang="en-US" sz="3200" dirty="0"/>
              <a:t>Disability</a:t>
            </a:r>
          </a:p>
          <a:p>
            <a:r>
              <a:rPr lang="en-US" sz="3200" dirty="0"/>
              <a:t>Accessible</a:t>
            </a:r>
          </a:p>
          <a:p>
            <a:r>
              <a:rPr lang="en-US" sz="3200" dirty="0"/>
              <a:t>People/Individuals with disabilities</a:t>
            </a:r>
          </a:p>
          <a:p>
            <a:r>
              <a:rPr lang="en-US" sz="3200" dirty="0"/>
              <a:t>Agencies serving people with disabilities</a:t>
            </a:r>
          </a:p>
          <a:p>
            <a:r>
              <a:rPr lang="en-US" sz="3200" dirty="0"/>
              <a:t>Older adults/aging population</a:t>
            </a:r>
          </a:p>
          <a:p>
            <a:r>
              <a:rPr lang="en-US" sz="3200" dirty="0"/>
              <a:t>D/deaf or hard of hearing</a:t>
            </a:r>
          </a:p>
          <a:p>
            <a:r>
              <a:rPr lang="en-US" sz="3200" dirty="0"/>
              <a:t>Intellectual/Developmental Disabilities</a:t>
            </a:r>
          </a:p>
          <a:p>
            <a:r>
              <a:rPr lang="en-US" sz="3200" dirty="0"/>
              <a:t>“Lives with…”</a:t>
            </a:r>
          </a:p>
          <a:p>
            <a:endParaRPr lang="en-US" sz="3200" dirty="0"/>
          </a:p>
        </p:txBody>
      </p:sp>
    </p:spTree>
    <p:extLst>
      <p:ext uri="{BB962C8B-B14F-4D97-AF65-F5344CB8AC3E}">
        <p14:creationId xmlns:p14="http://schemas.microsoft.com/office/powerpoint/2010/main" val="331078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3C89869-1671-E4FC-EA3D-3B575290A13F}"/>
              </a:ext>
            </a:extLst>
          </p:cNvPr>
          <p:cNvSpPr>
            <a:spLocks noGrp="1"/>
          </p:cNvSpPr>
          <p:nvPr>
            <p:ph type="title"/>
          </p:nvPr>
        </p:nvSpPr>
        <p:spPr>
          <a:xfrm>
            <a:off x="640080" y="325369"/>
            <a:ext cx="4368602" cy="1956841"/>
          </a:xfrm>
        </p:spPr>
        <p:txBody>
          <a:bodyPr anchor="b">
            <a:normAutofit/>
          </a:bodyPr>
          <a:lstStyle/>
          <a:p>
            <a:r>
              <a:rPr lang="en-US" sz="4600" dirty="0"/>
              <a:t>Visual/Graphic Representation</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645A504-3136-EA41-1309-3ACB17166253}"/>
              </a:ext>
            </a:extLst>
          </p:cNvPr>
          <p:cNvSpPr>
            <a:spLocks noGrp="1"/>
          </p:cNvSpPr>
          <p:nvPr>
            <p:ph idx="1"/>
          </p:nvPr>
        </p:nvSpPr>
        <p:spPr>
          <a:xfrm>
            <a:off x="152400" y="2872899"/>
            <a:ext cx="4953000" cy="3320668"/>
          </a:xfrm>
        </p:spPr>
        <p:txBody>
          <a:bodyPr>
            <a:normAutofit/>
          </a:bodyPr>
          <a:lstStyle/>
          <a:p>
            <a:pPr marL="0" indent="0">
              <a:buNone/>
            </a:pPr>
            <a:r>
              <a:rPr lang="en-US" sz="2200" dirty="0">
                <a:hlinkClick r:id="rId3"/>
              </a:rPr>
              <a:t>https://disabilityin.org/resource/disability-stock-photography/</a:t>
            </a:r>
            <a:endParaRPr lang="en-US" sz="2200" dirty="0"/>
          </a:p>
          <a:p>
            <a:pPr marL="0" indent="0">
              <a:buNone/>
            </a:pPr>
            <a:endParaRPr lang="en-US" sz="2200" dirty="0">
              <a:hlinkClick r:id="rId4"/>
            </a:endParaRPr>
          </a:p>
          <a:p>
            <a:pPr marL="0" indent="0">
              <a:buNone/>
            </a:pPr>
            <a:r>
              <a:rPr lang="en-US" sz="2200" dirty="0">
                <a:hlinkClick r:id="rId4"/>
              </a:rPr>
              <a:t>https://affecttheverb.com/collection/</a:t>
            </a:r>
            <a:endParaRPr lang="en-US" sz="2200" dirty="0"/>
          </a:p>
          <a:p>
            <a:pPr marL="0" indent="0">
              <a:buNone/>
            </a:pPr>
            <a:endParaRPr lang="en-US" sz="2200" dirty="0">
              <a:hlinkClick r:id="rId5"/>
            </a:endParaRPr>
          </a:p>
          <a:p>
            <a:pPr marL="0" indent="0">
              <a:buNone/>
            </a:pPr>
            <a:r>
              <a:rPr lang="en-US" sz="2200" dirty="0">
                <a:hlinkClick r:id="rId5"/>
              </a:rPr>
              <a:t>https://www.gettyimages.com/collections/thedisabilitycollection</a:t>
            </a:r>
            <a:endParaRPr lang="en-US" sz="2200" dirty="0"/>
          </a:p>
          <a:p>
            <a:pPr marL="0" indent="0">
              <a:buNone/>
            </a:pPr>
            <a:endParaRPr lang="en-US" sz="2200" dirty="0"/>
          </a:p>
        </p:txBody>
      </p:sp>
      <p:pic>
        <p:nvPicPr>
          <p:cNvPr id="9" name="Picture 8" descr="A woman sits in a chair with a refreshable braille reader on her lap and a service dog at her feet. ">
            <a:extLst>
              <a:ext uri="{FF2B5EF4-FFF2-40B4-BE49-F238E27FC236}">
                <a16:creationId xmlns:a16="http://schemas.microsoft.com/office/drawing/2014/main" id="{704FC027-E0F7-B2E1-6212-3B04E86782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204" t="208" b="-208"/>
          <a:stretch/>
        </p:blipFill>
        <p:spPr>
          <a:xfrm>
            <a:off x="5313225" y="14297"/>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649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dirty="0"/>
              <a:t>Simple Steps for Interactions</a:t>
            </a:r>
          </a:p>
        </p:txBody>
      </p:sp>
      <p:cxnSp>
        <p:nvCxnSpPr>
          <p:cNvPr id="25"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4"/>
            <a:ext cx="5440679" cy="3462228"/>
          </a:xfrm>
        </p:spPr>
        <p:txBody>
          <a:bodyPr numCol="2">
            <a:normAutofit/>
          </a:bodyPr>
          <a:lstStyle/>
          <a:p>
            <a:pPr marL="285750" indent="-285750">
              <a:buFont typeface="Arial" panose="020B0604020202020204" pitchFamily="34" charset="0"/>
              <a:buChar char="•"/>
            </a:pPr>
            <a:r>
              <a:rPr lang="en-US" sz="1800" dirty="0"/>
              <a:t>Work directly with the person</a:t>
            </a:r>
          </a:p>
          <a:p>
            <a:pPr marL="285750" indent="-285750">
              <a:buFont typeface="Arial" panose="020B0604020202020204" pitchFamily="34" charset="0"/>
              <a:buChar char="•"/>
            </a:pPr>
            <a:r>
              <a:rPr lang="en-US" sz="1800" dirty="0"/>
              <a:t>Give time and space</a:t>
            </a:r>
          </a:p>
          <a:p>
            <a:pPr marL="285750" indent="-285750">
              <a:buFont typeface="Arial" panose="020B0604020202020204" pitchFamily="34" charset="0"/>
              <a:buChar char="•"/>
            </a:pPr>
            <a:r>
              <a:rPr lang="en-US" sz="1800" dirty="0"/>
              <a:t>One step at a time</a:t>
            </a:r>
          </a:p>
          <a:p>
            <a:pPr marL="285750" indent="-285750">
              <a:buFont typeface="Arial" panose="020B0604020202020204" pitchFamily="34" charset="0"/>
              <a:buChar char="•"/>
            </a:pPr>
            <a:r>
              <a:rPr lang="en-US" sz="1800" dirty="0"/>
              <a:t>Plain language (no slang)</a:t>
            </a:r>
          </a:p>
          <a:p>
            <a:pPr marL="285750" indent="-285750">
              <a:buFont typeface="Arial" panose="020B0604020202020204" pitchFamily="34" charset="0"/>
              <a:buChar char="•"/>
            </a:pPr>
            <a:r>
              <a:rPr lang="en-US" sz="1800" dirty="0"/>
              <a:t>Use calm body language</a:t>
            </a:r>
          </a:p>
          <a:p>
            <a:pPr marL="285750" indent="-285750"/>
            <a:r>
              <a:rPr lang="en-US" sz="1800" dirty="0"/>
              <a:t>Age appropriate</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Touch only with consent</a:t>
            </a:r>
          </a:p>
          <a:p>
            <a:pPr marL="514350" lvl="1" indent="-285750"/>
            <a:r>
              <a:rPr lang="en-US" sz="1800" dirty="0"/>
              <a:t>Guiding people who are blind/visually impaired/vision loss</a:t>
            </a:r>
          </a:p>
          <a:p>
            <a:pPr marL="514350" lvl="1" indent="-285750"/>
            <a:r>
              <a:rPr lang="en-US" sz="1800" b="0" dirty="0"/>
              <a:t>Wheelchair as </a:t>
            </a:r>
            <a:r>
              <a:rPr lang="en-US" sz="1800" dirty="0"/>
              <a:t>extension of person</a:t>
            </a:r>
          </a:p>
          <a:p>
            <a:pPr marL="285750" indent="-285750">
              <a:buFont typeface="Arial" panose="020B0604020202020204" pitchFamily="34" charset="0"/>
              <a:buChar char="•"/>
            </a:pPr>
            <a:r>
              <a:rPr lang="en-US" sz="1800" dirty="0"/>
              <a:t>Seek resources to help you</a:t>
            </a:r>
          </a:p>
          <a:p>
            <a:pPr marL="285750" indent="-285750">
              <a:buFont typeface="Arial" panose="020B0604020202020204" pitchFamily="34" charset="0"/>
              <a:buChar char="•"/>
            </a:pPr>
            <a:endParaRPr lang="en-US" sz="1800" dirty="0"/>
          </a:p>
        </p:txBody>
      </p:sp>
      <p:pic>
        <p:nvPicPr>
          <p:cNvPr id="9" name="Picture 8" descr="A group of people sitting outside, with various disabiltiies">
            <a:extLst>
              <a:ext uri="{FF2B5EF4-FFF2-40B4-BE49-F238E27FC236}">
                <a16:creationId xmlns:a16="http://schemas.microsoft.com/office/drawing/2014/main" id="{3FE4F537-FDA3-469F-A9A2-FECEA70FAF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9505" t="1" r="7897" b="-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5" name="TextBox 14">
            <a:extLst>
              <a:ext uri="{FF2B5EF4-FFF2-40B4-BE49-F238E27FC236}">
                <a16:creationId xmlns:a16="http://schemas.microsoft.com/office/drawing/2014/main" id="{8FC43491-E1F8-0E07-74F6-D337109A3D4C}"/>
              </a:ext>
            </a:extLst>
          </p:cNvPr>
          <p:cNvSpPr txBox="1"/>
          <p:nvPr/>
        </p:nvSpPr>
        <p:spPr>
          <a:xfrm>
            <a:off x="462924" y="6295815"/>
            <a:ext cx="8572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rgbClr val="7030A0"/>
                </a:solidFill>
              </a:rPr>
              <a:t>Remember: People are unique, behaviors and needs vary.</a:t>
            </a:r>
          </a:p>
        </p:txBody>
      </p:sp>
    </p:spTree>
    <p:extLst>
      <p:ext uri="{BB962C8B-B14F-4D97-AF65-F5344CB8AC3E}">
        <p14:creationId xmlns:p14="http://schemas.microsoft.com/office/powerpoint/2010/main" val="151907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Sarah Harris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Resources for Independence Central Valley (RICV) Director of Programs</a:t>
            </a:r>
          </a:p>
          <a:p>
            <a:r>
              <a:rPr lang="en-US" sz="2200" dirty="0"/>
              <a:t>B.A. Advocate</a:t>
            </a:r>
          </a:p>
          <a:p>
            <a:r>
              <a:rPr lang="en-US" sz="2200" dirty="0"/>
              <a:t>California Council of the Blind</a:t>
            </a:r>
          </a:p>
        </p:txBody>
      </p:sp>
      <p:pic>
        <p:nvPicPr>
          <p:cNvPr id="9" name="Content Placeholder 8" descr="Sarah Harris and colleague (Chenier) in front of a FAX Bus"/>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31" t="25117" r="-532" b="109"/>
          <a:stretch/>
        </p:blipFill>
        <p:spPr>
          <a:xfrm>
            <a:off x="53894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3446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BD815-7F44-CFFD-7F76-F584D0E7EF12}"/>
              </a:ext>
            </a:extLst>
          </p:cNvPr>
          <p:cNvSpPr>
            <a:spLocks noGrp="1"/>
          </p:cNvSpPr>
          <p:nvPr>
            <p:ph type="title"/>
          </p:nvPr>
        </p:nvSpPr>
        <p:spPr>
          <a:xfrm>
            <a:off x="533400" y="548640"/>
            <a:ext cx="3908708" cy="5431536"/>
          </a:xfrm>
        </p:spPr>
        <p:txBody>
          <a:bodyPr>
            <a:normAutofit/>
          </a:bodyPr>
          <a:lstStyle/>
          <a:p>
            <a:r>
              <a:rPr lang="en-US" sz="3400" dirty="0"/>
              <a:t>Everyday Ableism &amp; Microaggressions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9D2067-B8AF-A5E4-2D04-7060FF8DE34F}"/>
              </a:ext>
            </a:extLst>
          </p:cNvPr>
          <p:cNvSpPr>
            <a:spLocks noGrp="1"/>
          </p:cNvSpPr>
          <p:nvPr>
            <p:ph idx="1"/>
          </p:nvPr>
        </p:nvSpPr>
        <p:spPr>
          <a:xfrm>
            <a:off x="5126418" y="552091"/>
            <a:ext cx="6224335" cy="5431536"/>
          </a:xfrm>
        </p:spPr>
        <p:txBody>
          <a:bodyPr anchor="ctr">
            <a:normAutofit/>
          </a:bodyPr>
          <a:lstStyle/>
          <a:p>
            <a:r>
              <a:rPr lang="en-US" sz="2200" dirty="0"/>
              <a:t>Choosing inaccessible venues/locations for events</a:t>
            </a:r>
          </a:p>
          <a:p>
            <a:r>
              <a:rPr lang="en-US" sz="2200" dirty="0"/>
              <a:t>Inaccessible meeting materials/documents</a:t>
            </a:r>
          </a:p>
          <a:p>
            <a:r>
              <a:rPr lang="en-US" sz="2200" dirty="0"/>
              <a:t>Framing disability as inspirational or tragic</a:t>
            </a:r>
          </a:p>
          <a:p>
            <a:r>
              <a:rPr lang="en-US" sz="2200" dirty="0"/>
              <a:t>Invasive questions/statements</a:t>
            </a:r>
          </a:p>
          <a:p>
            <a:pPr lvl="1"/>
            <a:r>
              <a:rPr lang="en-US" sz="2200" dirty="0"/>
              <a:t>“How disabled are you?”</a:t>
            </a:r>
          </a:p>
          <a:p>
            <a:pPr lvl="1"/>
            <a:r>
              <a:rPr lang="en-US" sz="2200" dirty="0"/>
              <a:t>“How did you become disabled?”</a:t>
            </a:r>
          </a:p>
          <a:p>
            <a:pPr lvl="1"/>
            <a:r>
              <a:rPr lang="en-US" sz="2200" dirty="0"/>
              <a:t>“I don’t even think of you as disabled”</a:t>
            </a:r>
          </a:p>
          <a:p>
            <a:r>
              <a:rPr lang="en-US" sz="2200" dirty="0"/>
              <a:t>Terms/phrases like: “retarded” “that’s so lame” “I’m super OCD” “the blind leading the blind”</a:t>
            </a:r>
          </a:p>
        </p:txBody>
      </p:sp>
    </p:spTree>
    <p:extLst>
      <p:ext uri="{BB962C8B-B14F-4D97-AF65-F5344CB8AC3E}">
        <p14:creationId xmlns:p14="http://schemas.microsoft.com/office/powerpoint/2010/main" val="168414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BEA7-5E19-3555-1282-FF7EE1B977D9}"/>
              </a:ext>
            </a:extLst>
          </p:cNvPr>
          <p:cNvSpPr>
            <a:spLocks noGrp="1"/>
          </p:cNvSpPr>
          <p:nvPr>
            <p:ph type="title"/>
          </p:nvPr>
        </p:nvSpPr>
        <p:spPr/>
        <p:txBody>
          <a:bodyPr/>
          <a:lstStyle/>
          <a:p>
            <a:r>
              <a:rPr lang="en-US" dirty="0">
                <a:hlinkClick r:id="rId3"/>
              </a:rPr>
              <a:t>DC Office of Disability Rights</a:t>
            </a:r>
            <a:endParaRPr lang="en-US" dirty="0"/>
          </a:p>
        </p:txBody>
      </p:sp>
      <p:pic>
        <p:nvPicPr>
          <p:cNvPr id="1026" name="Picture 2" descr="Screen shot of Disability Sensitivity Video." title="Screen shot of Disability Sensitivity Video.">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7" t="8100" b="9433"/>
          <a:stretch/>
        </p:blipFill>
        <p:spPr bwMode="auto">
          <a:xfrm>
            <a:off x="2029913" y="1690688"/>
            <a:ext cx="8132173" cy="423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8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BE65F-6726-EAA1-D439-17FDD842584F}"/>
              </a:ext>
            </a:extLst>
          </p:cNvPr>
          <p:cNvSpPr>
            <a:spLocks noGrp="1"/>
          </p:cNvSpPr>
          <p:nvPr>
            <p:ph type="title"/>
          </p:nvPr>
        </p:nvSpPr>
        <p:spPr>
          <a:xfrm>
            <a:off x="838200" y="365125"/>
            <a:ext cx="10515600" cy="1325563"/>
          </a:xfrm>
        </p:spPr>
        <p:txBody>
          <a:bodyPr>
            <a:normAutofit/>
          </a:bodyPr>
          <a:lstStyle/>
          <a:p>
            <a:r>
              <a:rPr lang="en-US" sz="5400" dirty="0"/>
              <a:t>We All Make Mistakes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69C56-0823-F6EA-021F-FF04FDA644F4}"/>
              </a:ext>
            </a:extLst>
          </p:cNvPr>
          <p:cNvSpPr>
            <a:spLocks noGrp="1"/>
          </p:cNvSpPr>
          <p:nvPr>
            <p:ph idx="1"/>
          </p:nvPr>
        </p:nvSpPr>
        <p:spPr>
          <a:xfrm>
            <a:off x="552450" y="2145877"/>
            <a:ext cx="10572750" cy="4541434"/>
          </a:xfrm>
        </p:spPr>
        <p:txBody>
          <a:bodyPr>
            <a:normAutofit/>
          </a:bodyPr>
          <a:lstStyle/>
          <a:p>
            <a:r>
              <a:rPr lang="en-US" sz="3200" dirty="0"/>
              <a:t>Own it – Apologize – Make it Right – Move On</a:t>
            </a:r>
          </a:p>
          <a:p>
            <a:r>
              <a:rPr lang="en-US" sz="3200" dirty="0"/>
              <a:t>Three Fs</a:t>
            </a:r>
          </a:p>
          <a:p>
            <a:r>
              <a:rPr lang="en-US" sz="3200" dirty="0"/>
              <a:t>It’s not personal, no need to defend</a:t>
            </a:r>
          </a:p>
          <a:p>
            <a:r>
              <a:rPr lang="en-US" sz="3200" dirty="0"/>
              <a:t>Reactions/Responses vary</a:t>
            </a:r>
          </a:p>
        </p:txBody>
      </p:sp>
    </p:spTree>
    <p:extLst>
      <p:ext uri="{BB962C8B-B14F-4D97-AF65-F5344CB8AC3E}">
        <p14:creationId xmlns:p14="http://schemas.microsoft.com/office/powerpoint/2010/main" val="366075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dirty="0"/>
              <a:t>What Can You Do?</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874776"/>
            <a:ext cx="6224335" cy="5105400"/>
          </a:xfrm>
        </p:spPr>
        <p:txBody>
          <a:bodyPr anchor="ctr">
            <a:normAutofit/>
          </a:bodyPr>
          <a:lstStyle/>
          <a:p>
            <a:r>
              <a:rPr lang="en-US" sz="2200" dirty="0"/>
              <a:t>Make room at the table</a:t>
            </a:r>
          </a:p>
          <a:p>
            <a:r>
              <a:rPr lang="en-US" sz="2200" dirty="0"/>
              <a:t>Invite new voices to contribute</a:t>
            </a:r>
          </a:p>
          <a:p>
            <a:r>
              <a:rPr lang="en-US" sz="2200" dirty="0"/>
              <a:t>Acknowledge disability without judgement</a:t>
            </a:r>
          </a:p>
          <a:p>
            <a:r>
              <a:rPr lang="en-US" sz="2200" dirty="0"/>
              <a:t>Avoid assumptions</a:t>
            </a:r>
          </a:p>
          <a:p>
            <a:r>
              <a:rPr lang="en-US" sz="2200" dirty="0"/>
              <a:t>Follow the person’s lead</a:t>
            </a:r>
          </a:p>
          <a:p>
            <a:r>
              <a:rPr lang="en-US" sz="2200" dirty="0"/>
              <a:t>Recognize that disability is just one aspect of a person’s identity</a:t>
            </a:r>
          </a:p>
        </p:txBody>
      </p:sp>
    </p:spTree>
    <p:extLst>
      <p:ext uri="{BB962C8B-B14F-4D97-AF65-F5344CB8AC3E}">
        <p14:creationId xmlns:p14="http://schemas.microsoft.com/office/powerpoint/2010/main" val="76604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man and a boy wearing earmuffs on a plane during a wings for autism travel training event">
            <a:extLst>
              <a:ext uri="{FF2B5EF4-FFF2-40B4-BE49-F238E27FC236}">
                <a16:creationId xmlns:a16="http://schemas.microsoft.com/office/drawing/2014/main" id="{276BBD56-CD72-473D-A5F0-F557A8E196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0" t="1786" r="5703" b="18902"/>
          <a:stretch/>
        </p:blipFill>
        <p:spPr>
          <a:xfrm>
            <a:off x="6096020" y="-16453"/>
            <a:ext cx="6095980" cy="3428990"/>
          </a:xfrm>
          <a:prstGeom prst="rect">
            <a:avLst/>
          </a:prstGeom>
        </p:spPr>
      </p:pic>
      <p:pic>
        <p:nvPicPr>
          <p:cNvPr id="11" name="Picture 10" descr="A professionally dressed woman using sign language sits in front of a computer">
            <a:extLst>
              <a:ext uri="{FF2B5EF4-FFF2-40B4-BE49-F238E27FC236}">
                <a16:creationId xmlns:a16="http://schemas.microsoft.com/office/drawing/2014/main" id="{3C4BC4E0-0AFD-4F3C-8A5D-547ECB807D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2110"/>
          <a:stretch/>
        </p:blipFill>
        <p:spPr>
          <a:xfrm>
            <a:off x="6096000" y="3429000"/>
            <a:ext cx="6096000" cy="3428990"/>
          </a:xfrm>
          <a:prstGeom prst="rect">
            <a:avLst/>
          </a:prstGeom>
        </p:spPr>
      </p:pic>
      <p:pic>
        <p:nvPicPr>
          <p:cNvPr id="6" name="Content Placeholder 10" descr="blind and visual impaired community members testing braille trash lids">
            <a:extLst>
              <a:ext uri="{FF2B5EF4-FFF2-40B4-BE49-F238E27FC236}">
                <a16:creationId xmlns:a16="http://schemas.microsoft.com/office/drawing/2014/main" id="{9A17916E-920D-4B3E-9D95-35003AB5BCA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8617" r="11637" b="25000"/>
          <a:stretch/>
        </p:blipFill>
        <p:spPr>
          <a:xfrm>
            <a:off x="-19180" y="3412547"/>
            <a:ext cx="6144222" cy="3461906"/>
          </a:xfrm>
          <a:prstGeom prst="rect">
            <a:avLst/>
          </a:prstGeom>
        </p:spPr>
      </p:pic>
      <p:pic>
        <p:nvPicPr>
          <p:cNvPr id="4" name="Picture 3" descr="Six disabled people of color smile and pose in front of a concrete wall. Five people stand in the back, with the Black woman in the center holding up a chalkboard sign reading &quot;disabled and here.&quot; A South Asian person in a wheelchair sits in front.">
            <a:extLst>
              <a:ext uri="{FF2B5EF4-FFF2-40B4-BE49-F238E27FC236}">
                <a16:creationId xmlns:a16="http://schemas.microsoft.com/office/drawing/2014/main" id="{F8A5D7AC-FA34-41F6-9172-E4EE7E3A4E7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6165" b="12900"/>
          <a:stretch/>
        </p:blipFill>
        <p:spPr>
          <a:xfrm>
            <a:off x="0" y="-16453"/>
            <a:ext cx="6096000" cy="3429000"/>
          </a:xfrm>
          <a:prstGeom prst="rect">
            <a:avLst/>
          </a:prstGeom>
        </p:spPr>
      </p:pic>
      <p:sp>
        <p:nvSpPr>
          <p:cNvPr id="29" name="Rectangle 2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ame 3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spcBef>
                <a:spcPct val="0"/>
              </a:spcBef>
            </a:pPr>
            <a:r>
              <a:rPr lang="en-US" sz="2800" kern="1200" dirty="0">
                <a:solidFill>
                  <a:srgbClr val="080808"/>
                </a:solidFill>
                <a:latin typeface="+mj-lt"/>
                <a:ea typeface="+mj-ea"/>
                <a:cs typeface="+mj-cs"/>
              </a:rPr>
              <a:t>It’s All </a:t>
            </a:r>
            <a:r>
              <a:rPr lang="en-US" sz="2800" dirty="0">
                <a:solidFill>
                  <a:srgbClr val="080808"/>
                </a:solidFill>
              </a:rPr>
              <a:t>A</a:t>
            </a:r>
            <a:r>
              <a:rPr lang="en-US" sz="2800" kern="1200" dirty="0">
                <a:solidFill>
                  <a:srgbClr val="080808"/>
                </a:solidFill>
                <a:latin typeface="+mj-lt"/>
                <a:ea typeface="+mj-ea"/>
                <a:cs typeface="+mj-cs"/>
              </a:rPr>
              <a:t>bout People</a:t>
            </a:r>
          </a:p>
        </p:txBody>
      </p:sp>
    </p:spTree>
    <p:extLst>
      <p:ext uri="{BB962C8B-B14F-4D97-AF65-F5344CB8AC3E}">
        <p14:creationId xmlns:p14="http://schemas.microsoft.com/office/powerpoint/2010/main" val="239593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981200" y="1600201"/>
            <a:ext cx="8382000" cy="4525963"/>
          </a:xfrm>
        </p:spPr>
        <p:txBody>
          <a:bodyPr/>
          <a:lstStyle/>
          <a:p>
            <a:r>
              <a:rPr lang="en-US" dirty="0"/>
              <a:t>ADA Website </a:t>
            </a:r>
            <a:r>
              <a:rPr lang="en-US" dirty="0">
                <a:hlinkClick r:id="rId2"/>
              </a:rPr>
              <a:t>www.ada.gov</a:t>
            </a:r>
            <a:r>
              <a:rPr lang="en-US" dirty="0"/>
              <a:t> </a:t>
            </a:r>
          </a:p>
          <a:p>
            <a:r>
              <a:rPr lang="en-US" dirty="0"/>
              <a:t>Pacific ADA Center </a:t>
            </a:r>
            <a:r>
              <a:rPr lang="en-US" dirty="0">
                <a:hlinkClick r:id="rId3"/>
              </a:rPr>
              <a:t>www.adapacific.org</a:t>
            </a:r>
            <a:endParaRPr lang="en-US" dirty="0"/>
          </a:p>
          <a:p>
            <a:r>
              <a:rPr lang="en-US" dirty="0"/>
              <a:t>Job Accommodation Network </a:t>
            </a:r>
            <a:r>
              <a:rPr lang="en-US" dirty="0">
                <a:hlinkClick r:id="rId4"/>
              </a:rPr>
              <a:t>http://askjan.org/</a:t>
            </a:r>
            <a:endParaRPr lang="en-US" dirty="0"/>
          </a:p>
          <a:p>
            <a:r>
              <a:rPr lang="en-US" dirty="0"/>
              <a:t>California Commission on Disability Access </a:t>
            </a:r>
            <a:r>
              <a:rPr lang="en-US" dirty="0">
                <a:hlinkClick r:id="rId5"/>
              </a:rPr>
              <a:t>www.ccda.ca.gov</a:t>
            </a:r>
            <a:endParaRPr lang="en-US" dirty="0"/>
          </a:p>
          <a:p>
            <a:r>
              <a:rPr lang="en-US" dirty="0"/>
              <a:t>Resources for Independence, Central Valley </a:t>
            </a:r>
            <a:r>
              <a:rPr lang="en-US" dirty="0">
                <a:hlinkClick r:id="rId6"/>
              </a:rPr>
              <a:t>www.ricv.org</a:t>
            </a:r>
            <a:r>
              <a:rPr lang="en-US" dirty="0"/>
              <a:t> </a:t>
            </a:r>
          </a:p>
        </p:txBody>
      </p:sp>
    </p:spTree>
    <p:extLst>
      <p:ext uri="{BB962C8B-B14F-4D97-AF65-F5344CB8AC3E}">
        <p14:creationId xmlns:p14="http://schemas.microsoft.com/office/powerpoint/2010/main" val="252396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208" y="1524000"/>
            <a:ext cx="11467991" cy="1960561"/>
          </a:xfrm>
        </p:spPr>
        <p:txBody>
          <a:bodyPr>
            <a:normAutofit/>
          </a:bodyPr>
          <a:lstStyle/>
          <a:p>
            <a:r>
              <a:rPr lang="en-US" dirty="0"/>
              <a:t>Nothing About Us Without Us:</a:t>
            </a:r>
            <a:br>
              <a:rPr lang="en-US" dirty="0"/>
            </a:br>
            <a:r>
              <a:rPr lang="en-US" dirty="0"/>
              <a:t>Disability Awareness &amp; Etiquette</a:t>
            </a:r>
          </a:p>
        </p:txBody>
      </p:sp>
      <p:sp>
        <p:nvSpPr>
          <p:cNvPr id="3" name="Subtitle 2"/>
          <p:cNvSpPr>
            <a:spLocks noGrp="1"/>
          </p:cNvSpPr>
          <p:nvPr>
            <p:ph type="subTitle" idx="1"/>
          </p:nvPr>
        </p:nvSpPr>
        <p:spPr>
          <a:xfrm>
            <a:off x="3025648" y="3670542"/>
            <a:ext cx="6400800" cy="2499826"/>
          </a:xfrm>
        </p:spPr>
        <p:txBody>
          <a:bodyPr>
            <a:normAutofit fontScale="70000" lnSpcReduction="20000"/>
          </a:bodyPr>
          <a:lstStyle/>
          <a:p>
            <a:r>
              <a:rPr lang="en-US" dirty="0"/>
              <a:t>Sarah Harris, Program Manager</a:t>
            </a:r>
          </a:p>
          <a:p>
            <a:r>
              <a:rPr lang="en-US" dirty="0"/>
              <a:t>Resources for Independence Central Valley</a:t>
            </a:r>
          </a:p>
          <a:p>
            <a:r>
              <a:rPr lang="en-US" dirty="0">
                <a:hlinkClick r:id="rId3"/>
              </a:rPr>
              <a:t>Sharris@ricv.org</a:t>
            </a:r>
            <a:r>
              <a:rPr lang="en-US" dirty="0"/>
              <a:t> 559-221-2330</a:t>
            </a:r>
          </a:p>
          <a:p>
            <a:endParaRPr lang="en-US" dirty="0"/>
          </a:p>
          <a:p>
            <a:r>
              <a:rPr lang="en-US" dirty="0"/>
              <a:t>Shannon M. Mulhall, NIC, ADAC, </a:t>
            </a:r>
            <a:r>
              <a:rPr lang="en-US" dirty="0" err="1"/>
              <a:t>CASp</a:t>
            </a:r>
            <a:endParaRPr lang="en-US" dirty="0"/>
          </a:p>
          <a:p>
            <a:r>
              <a:rPr lang="en-US" dirty="0"/>
              <a:t>SR HR Analyst, Former ADA Coordinator, City of Fresno</a:t>
            </a:r>
          </a:p>
          <a:p>
            <a:r>
              <a:rPr lang="en-US" dirty="0"/>
              <a:t>Special Programs Chair, Certified Access Specialist Institute</a:t>
            </a:r>
          </a:p>
          <a:p>
            <a:r>
              <a:rPr lang="en-US" dirty="0">
                <a:hlinkClick r:id="rId4"/>
              </a:rPr>
              <a:t>Shannon.Mulhall@fresno.gov</a:t>
            </a:r>
            <a:endParaRPr lang="en-US" dirty="0"/>
          </a:p>
        </p:txBody>
      </p:sp>
      <p:pic>
        <p:nvPicPr>
          <p:cNvPr id="9" name="Picture 8" descr="CCDA logo">
            <a:extLst>
              <a:ext uri="{FF2B5EF4-FFF2-40B4-BE49-F238E27FC236}">
                <a16:creationId xmlns:a16="http://schemas.microsoft.com/office/drawing/2014/main" id="{7AF6E689-EF9F-1A08-DDE7-68335B9C2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552" y="365127"/>
            <a:ext cx="6660896" cy="1322897"/>
          </a:xfrm>
          <a:prstGeom prst="rect">
            <a:avLst/>
          </a:prstGeom>
        </p:spPr>
      </p:pic>
      <p:pic>
        <p:nvPicPr>
          <p:cNvPr id="6" name="Picture 5" descr="RICV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209" y="4996350"/>
            <a:ext cx="1771541" cy="1725126"/>
          </a:xfrm>
          <a:prstGeom prst="rect">
            <a:avLst/>
          </a:prstGeom>
        </p:spPr>
      </p:pic>
      <p:pic>
        <p:nvPicPr>
          <p:cNvPr id="5" name="Picture 4" descr="City of Fresno Logo"/>
          <p:cNvPicPr>
            <a:picLocks noChangeAspect="1"/>
          </p:cNvPicPr>
          <p:nvPr/>
        </p:nvPicPr>
        <p:blipFill>
          <a:blip r:embed="rId7" cstate="print"/>
          <a:stretch>
            <a:fillRect/>
          </a:stretch>
        </p:blipFill>
        <p:spPr>
          <a:xfrm>
            <a:off x="9182648" y="5956300"/>
            <a:ext cx="2590143" cy="639827"/>
          </a:xfrm>
          <a:prstGeom prst="rect">
            <a:avLst/>
          </a:prstGeom>
          <a:noFill/>
          <a:ln>
            <a:noFill/>
          </a:ln>
        </p:spPr>
      </p:pic>
    </p:spTree>
    <p:extLst>
      <p:ext uri="{BB962C8B-B14F-4D97-AF65-F5344CB8AC3E}">
        <p14:creationId xmlns:p14="http://schemas.microsoft.com/office/powerpoint/2010/main" val="44205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Shannon M. Mulhall</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a:xfrm>
            <a:off x="438712" y="2909771"/>
            <a:ext cx="4922520" cy="3320668"/>
          </a:xfrm>
        </p:spPr>
        <p:txBody>
          <a:bodyPr vert="horz" lIns="91440" tIns="45720" rIns="91440" bIns="45720" rtlCol="0">
            <a:normAutofit/>
          </a:bodyPr>
          <a:lstStyle/>
          <a:p>
            <a:r>
              <a:rPr lang="en-US" sz="2200" dirty="0"/>
              <a:t>ADA Nerd &amp; life-long learner</a:t>
            </a:r>
          </a:p>
          <a:p>
            <a:r>
              <a:rPr lang="en-US" sz="2200" dirty="0"/>
              <a:t>Certified Access Specialist (CASp)</a:t>
            </a:r>
          </a:p>
          <a:p>
            <a:r>
              <a:rPr lang="en-US" sz="2200" dirty="0"/>
              <a:t>Certified ADA Coordinator (ADAC)</a:t>
            </a:r>
          </a:p>
          <a:p>
            <a:r>
              <a:rPr lang="en-US" sz="2200" dirty="0"/>
              <a:t>Certified ASL interpreter (NIC)</a:t>
            </a:r>
          </a:p>
          <a:p>
            <a:r>
              <a:rPr lang="en-US" sz="2200" dirty="0"/>
              <a:t>Special Programs Chair, Certified Access Specialist Institute (CASI)</a:t>
            </a:r>
          </a:p>
          <a:p>
            <a:endParaRPr lang="en-US" sz="2200" dirty="0"/>
          </a:p>
        </p:txBody>
      </p:sp>
      <p:pic>
        <p:nvPicPr>
          <p:cNvPr id="10" name="Content Placeholder 6" descr="Shannon Mulhall with Police Officers and Persons served by The Arc in front of the Arc center. "/>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314" r="214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652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D0D92CE-96BE-EDB4-C9CB-CD2A4AB56F7D}"/>
              </a:ext>
            </a:extLst>
          </p:cNvPr>
          <p:cNvSpPr>
            <a:spLocks noGrp="1"/>
          </p:cNvSpPr>
          <p:nvPr>
            <p:ph type="title"/>
          </p:nvPr>
        </p:nvSpPr>
        <p:spPr>
          <a:xfrm>
            <a:off x="841248" y="548640"/>
            <a:ext cx="3600860" cy="5431536"/>
          </a:xfrm>
        </p:spPr>
        <p:txBody>
          <a:bodyPr>
            <a:normAutofit/>
          </a:bodyPr>
          <a:lstStyle/>
          <a:p>
            <a:r>
              <a:rPr lang="en-US" sz="5400" dirty="0"/>
              <a:t>Topics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B49238BF-2478-BCC9-A8CA-F54776A7BABF}"/>
              </a:ext>
            </a:extLst>
          </p:cNvPr>
          <p:cNvSpPr>
            <a:spLocks noGrp="1"/>
          </p:cNvSpPr>
          <p:nvPr>
            <p:ph idx="1"/>
          </p:nvPr>
        </p:nvSpPr>
        <p:spPr>
          <a:xfrm>
            <a:off x="5126418" y="552091"/>
            <a:ext cx="6224335" cy="5431536"/>
          </a:xfrm>
        </p:spPr>
        <p:txBody>
          <a:bodyPr anchor="ctr">
            <a:normAutofit/>
          </a:bodyPr>
          <a:lstStyle/>
          <a:p>
            <a:r>
              <a:rPr lang="en-US" sz="2200" dirty="0"/>
              <a:t>Disability Discrimination -  Attitudinal Barriers</a:t>
            </a:r>
          </a:p>
          <a:p>
            <a:r>
              <a:rPr lang="en-US" sz="2200" dirty="0"/>
              <a:t>How we:</a:t>
            </a:r>
          </a:p>
          <a:p>
            <a:pPr lvl="1"/>
            <a:r>
              <a:rPr lang="en-US" sz="2200" dirty="0"/>
              <a:t>Interact with people with disabilities</a:t>
            </a:r>
          </a:p>
          <a:p>
            <a:pPr lvl="1"/>
            <a:r>
              <a:rPr lang="en-US" sz="2200" dirty="0"/>
              <a:t>Talk about disability</a:t>
            </a:r>
          </a:p>
          <a:p>
            <a:pPr lvl="1"/>
            <a:r>
              <a:rPr lang="en-US" sz="2200" dirty="0"/>
              <a:t>Write about disability</a:t>
            </a:r>
          </a:p>
          <a:p>
            <a:pPr lvl="1"/>
            <a:r>
              <a:rPr lang="en-US" sz="2200" dirty="0"/>
              <a:t>Recover when we mess up</a:t>
            </a:r>
          </a:p>
        </p:txBody>
      </p:sp>
    </p:spTree>
    <p:extLst>
      <p:ext uri="{BB962C8B-B14F-4D97-AF65-F5344CB8AC3E}">
        <p14:creationId xmlns:p14="http://schemas.microsoft.com/office/powerpoint/2010/main" val="410027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man and a boy wearing earmuffs on a plane during a wings for autism travel training event">
            <a:extLst>
              <a:ext uri="{FF2B5EF4-FFF2-40B4-BE49-F238E27FC236}">
                <a16:creationId xmlns:a16="http://schemas.microsoft.com/office/drawing/2014/main" id="{276BBD56-CD72-473D-A5F0-F557A8E196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0" t="1786" r="5703" b="18902"/>
          <a:stretch/>
        </p:blipFill>
        <p:spPr>
          <a:xfrm>
            <a:off x="6096020" y="-16453"/>
            <a:ext cx="6095980" cy="3428990"/>
          </a:xfrm>
          <a:prstGeom prst="rect">
            <a:avLst/>
          </a:prstGeom>
        </p:spPr>
      </p:pic>
      <p:pic>
        <p:nvPicPr>
          <p:cNvPr id="11" name="Picture 10" descr="A professionally dressed woman using sign language sits in front of a computer">
            <a:extLst>
              <a:ext uri="{FF2B5EF4-FFF2-40B4-BE49-F238E27FC236}">
                <a16:creationId xmlns:a16="http://schemas.microsoft.com/office/drawing/2014/main" id="{3C4BC4E0-0AFD-4F3C-8A5D-547ECB807D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2110"/>
          <a:stretch/>
        </p:blipFill>
        <p:spPr>
          <a:xfrm>
            <a:off x="6096000" y="3412537"/>
            <a:ext cx="6096000" cy="3461906"/>
          </a:xfrm>
          <a:prstGeom prst="rect">
            <a:avLst/>
          </a:prstGeom>
        </p:spPr>
      </p:pic>
      <p:pic>
        <p:nvPicPr>
          <p:cNvPr id="6" name="Content Placeholder 10" descr="blind and visual impaired community members testing braille trash lids">
            <a:extLst>
              <a:ext uri="{FF2B5EF4-FFF2-40B4-BE49-F238E27FC236}">
                <a16:creationId xmlns:a16="http://schemas.microsoft.com/office/drawing/2014/main" id="{9A17916E-920D-4B3E-9D95-35003AB5BCA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8617" r="11637" b="25000"/>
          <a:stretch/>
        </p:blipFill>
        <p:spPr>
          <a:xfrm>
            <a:off x="-19180" y="3412547"/>
            <a:ext cx="6144222" cy="3461906"/>
          </a:xfrm>
          <a:prstGeom prst="rect">
            <a:avLst/>
          </a:prstGeom>
        </p:spPr>
      </p:pic>
      <p:pic>
        <p:nvPicPr>
          <p:cNvPr id="4" name="Picture 3" descr="Six disabled people of color smile and pose in front of a concrete wall. Five people stand in the back, with the Black woman in the center holding up a chalkboard sign reading &quot;disabled and here.&quot; A South Asian person in a wheelchair sits in front.">
            <a:extLst>
              <a:ext uri="{FF2B5EF4-FFF2-40B4-BE49-F238E27FC236}">
                <a16:creationId xmlns:a16="http://schemas.microsoft.com/office/drawing/2014/main" id="{F8A5D7AC-FA34-41F6-9172-E4EE7E3A4E7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6165" b="12900"/>
          <a:stretch/>
        </p:blipFill>
        <p:spPr>
          <a:xfrm>
            <a:off x="0" y="-16453"/>
            <a:ext cx="6096000" cy="3429000"/>
          </a:xfrm>
          <a:prstGeom prst="rect">
            <a:avLst/>
          </a:prstGeom>
        </p:spPr>
      </p:pic>
      <p:sp>
        <p:nvSpPr>
          <p:cNvPr id="29" name="Rectangle 2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ame 3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spcBef>
                <a:spcPct val="0"/>
              </a:spcBef>
            </a:pPr>
            <a:r>
              <a:rPr lang="en-US" sz="2800" kern="1200" dirty="0">
                <a:solidFill>
                  <a:srgbClr val="080808"/>
                </a:solidFill>
                <a:latin typeface="+mj-lt"/>
                <a:ea typeface="+mj-ea"/>
                <a:cs typeface="+mj-cs"/>
              </a:rPr>
              <a:t>People First</a:t>
            </a:r>
          </a:p>
        </p:txBody>
      </p:sp>
    </p:spTree>
    <p:extLst>
      <p:ext uri="{BB962C8B-B14F-4D97-AF65-F5344CB8AC3E}">
        <p14:creationId xmlns:p14="http://schemas.microsoft.com/office/powerpoint/2010/main" val="154483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165568" y="791718"/>
            <a:ext cx="7860863" cy="6066282"/>
          </a:xfrm>
        </p:spPr>
        <p:txBody>
          <a:bodyPr anchor="t">
            <a:normAutofit/>
          </a:bodyPr>
          <a:lstStyle/>
          <a:p>
            <a:pPr algn="ctr">
              <a:buNone/>
            </a:pPr>
            <a:r>
              <a:rPr lang="en-US" sz="4400" dirty="0"/>
              <a:t>“Disability and aging extends across race, ethnicity, level of education and socioeconomic status. All of us have experienced the effects of disability or the aging process.”</a:t>
            </a:r>
          </a:p>
          <a:p>
            <a:pPr algn="ctr">
              <a:buNone/>
            </a:pPr>
            <a:endParaRPr lang="en-US" sz="4400" dirty="0"/>
          </a:p>
          <a:p>
            <a:pPr algn="ctr">
              <a:buNone/>
            </a:pPr>
            <a:r>
              <a:rPr lang="en-US" sz="4400" dirty="0"/>
              <a:t>Lex Frieden</a:t>
            </a:r>
          </a:p>
        </p:txBody>
      </p:sp>
      <p:sp>
        <p:nvSpPr>
          <p:cNvPr id="4" name="Title 3">
            <a:extLst>
              <a:ext uri="{FF2B5EF4-FFF2-40B4-BE49-F238E27FC236}">
                <a16:creationId xmlns:a16="http://schemas.microsoft.com/office/drawing/2014/main" id="{FFA971CD-0805-DFC9-E3F8-ADCE170A7D8F}"/>
              </a:ext>
            </a:extLst>
          </p:cNvPr>
          <p:cNvSpPr>
            <a:spLocks noGrp="1"/>
          </p:cNvSpPr>
          <p:nvPr>
            <p:ph type="title"/>
          </p:nvPr>
        </p:nvSpPr>
        <p:spPr>
          <a:xfrm>
            <a:off x="4114800" y="-250709"/>
            <a:ext cx="10515600" cy="1325563"/>
          </a:xfrm>
        </p:spPr>
        <p:txBody>
          <a:bodyPr/>
          <a:lstStyle/>
          <a:p>
            <a:r>
              <a:rPr lang="en-US" dirty="0">
                <a:solidFill>
                  <a:schemeClr val="bg1">
                    <a:lumMod val="65000"/>
                    <a:lumOff val="35000"/>
                  </a:schemeClr>
                </a:solidFill>
              </a:rPr>
              <a:t>Quote</a:t>
            </a:r>
            <a:r>
              <a:rPr lang="en-US" baseline="0" dirty="0">
                <a:solidFill>
                  <a:schemeClr val="bg1">
                    <a:lumMod val="65000"/>
                    <a:lumOff val="35000"/>
                  </a:schemeClr>
                </a:solidFill>
              </a:rPr>
              <a:t> 1</a:t>
            </a:r>
            <a:endParaRPr lang="en-US" dirty="0">
              <a:solidFill>
                <a:schemeClr val="bg1">
                  <a:lumMod val="65000"/>
                  <a:lumOff val="35000"/>
                </a:schemeClr>
              </a:solidFill>
            </a:endParaRPr>
          </a:p>
        </p:txBody>
      </p:sp>
    </p:spTree>
    <p:extLst>
      <p:ext uri="{BB962C8B-B14F-4D97-AF65-F5344CB8AC3E}">
        <p14:creationId xmlns:p14="http://schemas.microsoft.com/office/powerpoint/2010/main" val="42276184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1248" y="548640"/>
            <a:ext cx="3600860" cy="5431536"/>
          </a:xfrm>
        </p:spPr>
        <p:txBody>
          <a:bodyPr>
            <a:normAutofit/>
          </a:bodyPr>
          <a:lstStyle/>
          <a:p>
            <a:r>
              <a:rPr lang="en-US" sz="4200" dirty="0"/>
              <a:t>Disability Discrimination Looks Like:</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5126418" y="552091"/>
            <a:ext cx="6224335" cy="5431536"/>
          </a:xfrm>
        </p:spPr>
        <p:txBody>
          <a:bodyPr anchor="ctr">
            <a:normAutofit/>
          </a:bodyPr>
          <a:lstStyle/>
          <a:p>
            <a:pPr>
              <a:buClr>
                <a:schemeClr val="tx1"/>
              </a:buClr>
            </a:pPr>
            <a:r>
              <a:rPr lang="en-US" sz="2200" dirty="0"/>
              <a:t>Outright or intentional exclusion</a:t>
            </a:r>
          </a:p>
          <a:p>
            <a:pPr>
              <a:buClr>
                <a:schemeClr val="tx1"/>
              </a:buClr>
            </a:pPr>
            <a:r>
              <a:rPr lang="en-US" sz="2200" dirty="0"/>
              <a:t>Isolation or segregation</a:t>
            </a:r>
          </a:p>
          <a:p>
            <a:pPr>
              <a:buClr>
                <a:schemeClr val="tx1"/>
              </a:buClr>
            </a:pPr>
            <a:r>
              <a:rPr lang="en-US" sz="2200" dirty="0"/>
              <a:t>Architectural, transportation, and communication barriers</a:t>
            </a:r>
          </a:p>
          <a:p>
            <a:pPr>
              <a:buClr>
                <a:schemeClr val="tx1"/>
              </a:buClr>
            </a:pPr>
            <a:r>
              <a:rPr lang="en-US" sz="2200" dirty="0"/>
              <a:t>Exclusionary qualification standards or criteria</a:t>
            </a:r>
          </a:p>
          <a:p>
            <a:pPr>
              <a:buClr>
                <a:schemeClr val="tx1"/>
              </a:buClr>
            </a:pPr>
            <a:r>
              <a:rPr lang="en-US" sz="2200" dirty="0"/>
              <a:t>Overprotective rules and policies</a:t>
            </a:r>
          </a:p>
          <a:p>
            <a:pPr>
              <a:buClr>
                <a:schemeClr val="tx1"/>
              </a:buClr>
            </a:pPr>
            <a:r>
              <a:rPr lang="en-US" sz="2200" b="1" dirty="0"/>
              <a:t>Attitudinal barriers (Ableism)</a:t>
            </a:r>
          </a:p>
        </p:txBody>
      </p:sp>
    </p:spTree>
    <p:extLst>
      <p:ext uri="{BB962C8B-B14F-4D97-AF65-F5344CB8AC3E}">
        <p14:creationId xmlns:p14="http://schemas.microsoft.com/office/powerpoint/2010/main" val="181461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Independent Living Movement</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r>
              <a:rPr lang="en-US" sz="2200"/>
              <a:t>Advocacy</a:t>
            </a:r>
          </a:p>
          <a:p>
            <a:r>
              <a:rPr lang="en-US" sz="2200"/>
              <a:t>Inclusion</a:t>
            </a:r>
          </a:p>
          <a:p>
            <a:r>
              <a:rPr lang="en-US" sz="2200"/>
              <a:t>Autonomy</a:t>
            </a:r>
          </a:p>
          <a:p>
            <a:r>
              <a:rPr lang="en-US" sz="2200"/>
              <a:t>Independence</a:t>
            </a:r>
          </a:p>
          <a:p>
            <a:r>
              <a:rPr lang="en-US" sz="2200"/>
              <a:t>Equity</a:t>
            </a:r>
          </a:p>
        </p:txBody>
      </p:sp>
      <p:pic>
        <p:nvPicPr>
          <p:cNvPr id="5" name="Content Placeholder 6" descr="Disability Rights March. Advocates with a wide range of disabilities block traffic, Holding a sign &quot;Injustice anywhere is a threat to Justice Everywhere&quot; Martin Luther King Jr. "/>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682" r="216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975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hlinkClick r:id="rId3"/>
              </a:rPr>
              <a:t>Disability Rights Laws</a:t>
            </a:r>
            <a:endParaRPr lang="en-US" sz="54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3"/>
            <a:ext cx="10515600" cy="4421993"/>
          </a:xfrm>
        </p:spPr>
        <p:txBody>
          <a:bodyPr numCol="2">
            <a:normAutofit fontScale="92500" lnSpcReduction="10000"/>
          </a:bodyPr>
          <a:lstStyle/>
          <a:p>
            <a:r>
              <a:rPr lang="en-US" sz="3200" dirty="0"/>
              <a:t>Americans with Disabilities Act</a:t>
            </a:r>
          </a:p>
          <a:p>
            <a:r>
              <a:rPr lang="en-US" sz="3200" dirty="0"/>
              <a:t>Telecommunications Act</a:t>
            </a:r>
          </a:p>
          <a:p>
            <a:r>
              <a:rPr lang="en-US" sz="3200" dirty="0"/>
              <a:t>Fair Housing Act</a:t>
            </a:r>
          </a:p>
          <a:p>
            <a:r>
              <a:rPr lang="en-US" sz="3200" dirty="0"/>
              <a:t>Air Carrier Access Act</a:t>
            </a:r>
          </a:p>
          <a:p>
            <a:r>
              <a:rPr lang="en-US" sz="3200" dirty="0"/>
              <a:t>Voting Accessibility for the Elderly and Handicapped Act</a:t>
            </a:r>
          </a:p>
          <a:p>
            <a:r>
              <a:rPr lang="en-US" sz="3200" dirty="0"/>
              <a:t>National Voter Registration Act</a:t>
            </a:r>
            <a:br>
              <a:rPr lang="en-US" sz="3200" dirty="0"/>
            </a:br>
            <a:r>
              <a:rPr lang="en-US" sz="3200" dirty="0"/>
              <a:t>Civil Rights of Institutionalized Persons Act</a:t>
            </a:r>
          </a:p>
          <a:p>
            <a:r>
              <a:rPr lang="en-US" sz="3200" dirty="0"/>
              <a:t>Individuals with Disabilities Education Act</a:t>
            </a:r>
          </a:p>
          <a:p>
            <a:r>
              <a:rPr lang="en-US" sz="3200" dirty="0"/>
              <a:t>Rehabilitation Act</a:t>
            </a:r>
          </a:p>
          <a:p>
            <a:r>
              <a:rPr lang="en-US" sz="3200" dirty="0"/>
              <a:t>Architectural Barriers Act</a:t>
            </a:r>
          </a:p>
          <a:p>
            <a:r>
              <a:rPr lang="en-US" sz="3200" dirty="0"/>
              <a:t>CA Disabled Persons Act</a:t>
            </a:r>
          </a:p>
          <a:p>
            <a:r>
              <a:rPr lang="en-US" sz="3200" dirty="0"/>
              <a:t>CA </a:t>
            </a:r>
            <a:r>
              <a:rPr lang="en-US" sz="3200" dirty="0" err="1"/>
              <a:t>Lanterman</a:t>
            </a:r>
            <a:r>
              <a:rPr lang="en-US" sz="3200" dirty="0"/>
              <a:t> Act</a:t>
            </a:r>
          </a:p>
        </p:txBody>
      </p:sp>
    </p:spTree>
    <p:extLst>
      <p:ext uri="{BB962C8B-B14F-4D97-AF65-F5344CB8AC3E}">
        <p14:creationId xmlns:p14="http://schemas.microsoft.com/office/powerpoint/2010/main" val="1728404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2933</TotalTime>
  <Words>1373</Words>
  <Application>Microsoft Office PowerPoint</Application>
  <PresentationFormat>Widescreen</PresentationFormat>
  <Paragraphs>209</Paragraphs>
  <Slides>26</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Nothing About Us Without Us: Disability Awareness &amp; Etiquette</vt:lpstr>
      <vt:lpstr>Sarah Harris</vt:lpstr>
      <vt:lpstr>Shannon M. Mulhall</vt:lpstr>
      <vt:lpstr>Topics</vt:lpstr>
      <vt:lpstr>People First</vt:lpstr>
      <vt:lpstr>Quote 1</vt:lpstr>
      <vt:lpstr>Disability Discrimination Looks Like:</vt:lpstr>
      <vt:lpstr>Independent Living Movement</vt:lpstr>
      <vt:lpstr>Disability Rights Laws</vt:lpstr>
      <vt:lpstr>Disability Rights Are Civil Rights</vt:lpstr>
      <vt:lpstr>Quote 2</vt:lpstr>
      <vt:lpstr>Quote 3</vt:lpstr>
      <vt:lpstr>Ableism</vt:lpstr>
      <vt:lpstr>Deficit Lens vs. Capacities Lens</vt:lpstr>
      <vt:lpstr>Person First or  Identity First?</vt:lpstr>
      <vt:lpstr>Intersectionality</vt:lpstr>
      <vt:lpstr>Written Communications</vt:lpstr>
      <vt:lpstr>Visual/Graphic Representation</vt:lpstr>
      <vt:lpstr>Simple Steps for Interactions</vt:lpstr>
      <vt:lpstr>Everyday Ableism &amp; Microaggressions</vt:lpstr>
      <vt:lpstr>DC Office of Disability Rights</vt:lpstr>
      <vt:lpstr>We All Make Mistakes</vt:lpstr>
      <vt:lpstr>What Can You Do?</vt:lpstr>
      <vt:lpstr>It’s All About People</vt:lpstr>
      <vt:lpstr>Resources</vt:lpstr>
      <vt:lpstr>Nothing About Us Without Us: Disability Awareness &amp; Etiquette</vt:lpstr>
    </vt:vector>
  </TitlesOfParts>
  <Company>City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ShannonMS</dc:creator>
  <cp:lastModifiedBy>Strother, Presley@DGS</cp:lastModifiedBy>
  <cp:revision>206</cp:revision>
  <dcterms:created xsi:type="dcterms:W3CDTF">2013-06-04T16:10:37Z</dcterms:created>
  <dcterms:modified xsi:type="dcterms:W3CDTF">2022-07-12T18:16:29Z</dcterms:modified>
</cp:coreProperties>
</file>