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77" r:id="rId4"/>
    <p:sldId id="257" r:id="rId5"/>
    <p:sldId id="258" r:id="rId6"/>
    <p:sldId id="278" r:id="rId7"/>
    <p:sldId id="265" r:id="rId8"/>
    <p:sldId id="266" r:id="rId9"/>
    <p:sldId id="267" r:id="rId10"/>
    <p:sldId id="276" r:id="rId11"/>
    <p:sldId id="269" r:id="rId12"/>
    <p:sldId id="270" r:id="rId13"/>
    <p:sldId id="271" r:id="rId14"/>
    <p:sldId id="272" r:id="rId15"/>
    <p:sldId id="273" r:id="rId16"/>
    <p:sldId id="274" r:id="rId17"/>
    <p:sldId id="275" r:id="rId18"/>
    <p:sldId id="259" r:id="rId19"/>
    <p:sldId id="260" r:id="rId20"/>
    <p:sldId id="261" r:id="rId21"/>
    <p:sldId id="262" r:id="rId22"/>
    <p:sldId id="263" r:id="rId23"/>
    <p:sldId id="26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4" autoAdjust="0"/>
  </p:normalViewPr>
  <p:slideViewPr>
    <p:cSldViewPr snapToGrid="0">
      <p:cViewPr varScale="1">
        <p:scale>
          <a:sx n="109" d="100"/>
          <a:sy n="109" d="100"/>
        </p:scale>
        <p:origin x="6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latin typeface="Arial" panose="020B0604020202020204" pitchFamily="34" charset="0"/>
                <a:cs typeface="Arial" panose="020B0604020202020204" pitchFamily="34" charset="0"/>
              </a:rPr>
              <a:t>148 Total</a:t>
            </a:r>
            <a:r>
              <a:rPr lang="en-US" baseline="0" dirty="0">
                <a:latin typeface="Arial" panose="020B0604020202020204" pitchFamily="34" charset="0"/>
                <a:cs typeface="Arial" panose="020B0604020202020204" pitchFamily="34" charset="0"/>
              </a:rPr>
              <a:t> Participants</a:t>
            </a:r>
            <a:endParaRPr lang="en-US" dirty="0">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dPt>
            <c:idx val="0"/>
            <c:bubble3D val="0"/>
            <c:spPr>
              <a:solidFill>
                <a:srgbClr val="002060"/>
              </a:solidFill>
              <a:ln w="19050">
                <a:solidFill>
                  <a:schemeClr val="lt1"/>
                </a:solidFill>
              </a:ln>
              <a:effectLst/>
            </c:spPr>
            <c:extLst>
              <c:ext xmlns:c16="http://schemas.microsoft.com/office/drawing/2014/chart" uri="{C3380CC4-5D6E-409C-BE32-E72D297353CC}">
                <c16:uniqueId val="{00000001-AB01-4FCA-8BBF-6EFF5E7DFE95}"/>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val>
            <c:numRef>
              <c:f>Sheet1!$A$3</c:f>
              <c:numCache>
                <c:formatCode>0%</c:formatCode>
                <c:ptCount val="1"/>
                <c:pt idx="0">
                  <c:v>0.74</c:v>
                </c:pt>
              </c:numCache>
            </c:numRef>
          </c:val>
          <c:extLst>
            <c:ext xmlns:c16="http://schemas.microsoft.com/office/drawing/2014/chart" uri="{C3380CC4-5D6E-409C-BE32-E72D297353CC}">
              <c16:uniqueId val="{00000002-AB01-4FCA-8BBF-6EFF5E7DFE9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latin typeface="Arial" panose="020B0604020202020204" pitchFamily="34" charset="0"/>
                <a:cs typeface="Arial" panose="020B0604020202020204" pitchFamily="34" charset="0"/>
              </a:rPr>
              <a:t>Survey Response Rate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dPt>
            <c:idx val="0"/>
            <c:bubble3D val="0"/>
            <c:spPr>
              <a:solidFill>
                <a:schemeClr val="tx1"/>
              </a:solidFill>
              <a:ln w="19050">
                <a:solidFill>
                  <a:schemeClr val="lt1"/>
                </a:solidFill>
              </a:ln>
              <a:effectLst/>
            </c:spPr>
            <c:extLst>
              <c:ext xmlns:c16="http://schemas.microsoft.com/office/drawing/2014/chart" uri="{C3380CC4-5D6E-409C-BE32-E72D297353CC}">
                <c16:uniqueId val="{00000001-8AC9-4C6F-9893-0166EA6A7B5F}"/>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3-8AC9-4C6F-9893-0166EA6A7B5F}"/>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Sheet1!$A$1:$B$1</c:f>
              <c:strCache>
                <c:ptCount val="2"/>
                <c:pt idx="0">
                  <c:v>Respondents</c:v>
                </c:pt>
                <c:pt idx="1">
                  <c:v>Non-respondents</c:v>
                </c:pt>
              </c:strCache>
            </c:strRef>
          </c:cat>
          <c:val>
            <c:numRef>
              <c:f>Sheet1!$A$2:$B$2</c:f>
              <c:numCache>
                <c:formatCode>0%</c:formatCode>
                <c:ptCount val="2"/>
                <c:pt idx="0">
                  <c:v>0.26</c:v>
                </c:pt>
                <c:pt idx="1">
                  <c:v>0.74</c:v>
                </c:pt>
              </c:numCache>
            </c:numRef>
          </c:val>
          <c:extLst>
            <c:ext xmlns:c16="http://schemas.microsoft.com/office/drawing/2014/chart" uri="{C3380CC4-5D6E-409C-BE32-E72D297353CC}">
              <c16:uniqueId val="{00000004-8AC9-4C6F-9893-0166EA6A7B5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1/13/2020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1/13/2020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1/13/2020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dgs.ca.gov/CCDA#@ViewBag.JumpTo" TargetMode="External"/><Relationship Id="rId2" Type="http://schemas.openxmlformats.org/officeDocument/2006/relationships/hyperlink" Target="mailto:CCDA@dgs.ca.gov" TargetMode="External"/><Relationship Id="rId1" Type="http://schemas.openxmlformats.org/officeDocument/2006/relationships/slideLayout" Target="../slideLayouts/slideLayout4.xml"/><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6" y="2145070"/>
            <a:ext cx="8361229" cy="2098226"/>
          </a:xfrm>
        </p:spPr>
        <p:txBody>
          <a:bodyPr/>
          <a:lstStyle/>
          <a:p>
            <a:r>
              <a:rPr lang="en-US" dirty="0" smtClean="0">
                <a:latin typeface="Arial" panose="020B0604020202020204" pitchFamily="34" charset="0"/>
                <a:cs typeface="Arial" panose="020B0604020202020204" pitchFamily="34" charset="0"/>
              </a:rPr>
              <a:t>Ada Coordination Survey Results</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679905" y="4322039"/>
            <a:ext cx="6831673" cy="1086237"/>
          </a:xfrm>
        </p:spPr>
        <p:txBody>
          <a:bodyPr>
            <a:normAutofit fontScale="92500" lnSpcReduction="10000"/>
          </a:bodyPr>
          <a:lstStyle/>
          <a:p>
            <a:r>
              <a:rPr lang="en-US" dirty="0" smtClean="0">
                <a:latin typeface="Arial" panose="020B0604020202020204" pitchFamily="34" charset="0"/>
                <a:cs typeface="Arial" panose="020B0604020202020204" pitchFamily="34" charset="0"/>
              </a:rPr>
              <a:t>CCDA</a:t>
            </a:r>
          </a:p>
          <a:p>
            <a:r>
              <a:rPr lang="en-US" dirty="0" smtClean="0">
                <a:latin typeface="Arial" panose="020B0604020202020204" pitchFamily="34" charset="0"/>
                <a:cs typeface="Arial" panose="020B0604020202020204" pitchFamily="34" charset="0"/>
              </a:rPr>
              <a:t>Legislative Committee Meeting</a:t>
            </a:r>
          </a:p>
          <a:p>
            <a:r>
              <a:rPr lang="en-US" dirty="0" smtClean="0">
                <a:latin typeface="Arial" panose="020B0604020202020204" pitchFamily="34" charset="0"/>
                <a:cs typeface="Arial" panose="020B0604020202020204" pitchFamily="34" charset="0"/>
              </a:rPr>
              <a:t>January 15, 2020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6311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#3A</a:t>
            </a:r>
            <a:endParaRPr lang="en-US" dirty="0">
              <a:latin typeface="Arial" panose="020B0604020202020204" pitchFamily="34" charset="0"/>
              <a:cs typeface="Arial" panose="020B0604020202020204" pitchFamily="34" charset="0"/>
            </a:endParaRPr>
          </a:p>
        </p:txBody>
      </p:sp>
      <p:sp>
        <p:nvSpPr>
          <p:cNvPr id="9" name="Content Placeholder 8"/>
          <p:cNvSpPr>
            <a:spLocks noGrp="1"/>
          </p:cNvSpPr>
          <p:nvPr>
            <p:ph sz="half" idx="1"/>
          </p:nvPr>
        </p:nvSpPr>
        <p:spPr>
          <a:xfrm>
            <a:off x="1283465" y="2708282"/>
            <a:ext cx="5030838" cy="3235318"/>
          </a:xfrm>
        </p:spPr>
        <p:txBody>
          <a:bodyPr>
            <a:normAutofit/>
          </a:bodyPr>
          <a:lstStyle/>
          <a:p>
            <a:pPr marL="0" indent="0">
              <a:buNone/>
            </a:pPr>
            <a:r>
              <a:rPr lang="en-US" sz="2400" i="1" dirty="0" smtClean="0">
                <a:latin typeface="Arial" panose="020B0604020202020204" pitchFamily="34" charset="0"/>
                <a:cs typeface="Arial" panose="020B0604020202020204" pitchFamily="34" charset="0"/>
              </a:rPr>
              <a:t>IF yes to Question #3, how familiar are you with the process of responding to ADA complaints?</a:t>
            </a:r>
            <a:endParaRPr lang="en-US" sz="2400" i="1" dirty="0">
              <a:latin typeface="Arial" panose="020B0604020202020204" pitchFamily="34" charset="0"/>
              <a:cs typeface="Arial" panose="020B0604020202020204" pitchFamily="34" charset="0"/>
            </a:endParaRPr>
          </a:p>
        </p:txBody>
      </p:sp>
      <p:pic>
        <p:nvPicPr>
          <p:cNvPr id="11" name="Content Placeholder 10" descr="45.83% - 11 people are very familiar&#10;41.67% - 10 people are somewhat familiar&#10;12.50% - 3 people are slightly familiar&#10;0% - 0 people not familiar at all" title="Graph for Responding to ADA complaints"/>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24625" y="2708282"/>
            <a:ext cx="4448175" cy="2736836"/>
          </a:xfrm>
          <a:prstGeom prst="rect">
            <a:avLst/>
          </a:prstGeom>
        </p:spPr>
      </p:pic>
    </p:spTree>
    <p:extLst>
      <p:ext uri="{BB962C8B-B14F-4D97-AF65-F5344CB8AC3E}">
        <p14:creationId xmlns:p14="http://schemas.microsoft.com/office/powerpoint/2010/main" val="1982937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#4</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Are you aware of the existence within your agency/department/unit of a Self-Evaluation of its current services, policies, and practices, and the effects thereof, to determine necessary modifications to achieve program accessibility?</a:t>
            </a:r>
          </a:p>
          <a:p>
            <a:pPr marL="0" indent="0">
              <a:buNone/>
            </a:pPr>
            <a:endParaRPr lang="en-US" dirty="0">
              <a:latin typeface="Arial" panose="020B0604020202020204" pitchFamily="34" charset="0"/>
              <a:cs typeface="Arial" panose="020B0604020202020204" pitchFamily="34" charset="0"/>
            </a:endParaRPr>
          </a:p>
        </p:txBody>
      </p:sp>
      <p:pic>
        <p:nvPicPr>
          <p:cNvPr id="7" name="Content Placeholder 6" descr="42.86% showing Yes for a total 15 people&#10;31.43% showing No for a total 11 people&#10;25.71% showing Unsure for a total of 9 people&#10;Total 100% 35 People" title="Knowledge of the existence to self-evaluatio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05394" y="2171701"/>
            <a:ext cx="4722934" cy="3019580"/>
          </a:xfrm>
        </p:spPr>
      </p:pic>
    </p:spTree>
    <p:extLst>
      <p:ext uri="{BB962C8B-B14F-4D97-AF65-F5344CB8AC3E}">
        <p14:creationId xmlns:p14="http://schemas.microsoft.com/office/powerpoint/2010/main" val="154389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Questions </a:t>
            </a:r>
            <a:r>
              <a:rPr lang="en-US" dirty="0" smtClean="0">
                <a:latin typeface="Arial" panose="020B0604020202020204" pitchFamily="34" charset="0"/>
                <a:cs typeface="Arial" panose="020B0604020202020204" pitchFamily="34" charset="0"/>
              </a:rPr>
              <a:t>#5</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Are you aware of the existence within your agency/department/unit the implementation of a Transition </a:t>
            </a:r>
            <a:r>
              <a:rPr lang="en-US" sz="2400" i="1" dirty="0" smtClean="0">
                <a:latin typeface="Arial" panose="020B0604020202020204" pitchFamily="34" charset="0"/>
                <a:cs typeface="Arial" panose="020B0604020202020204" pitchFamily="34" charset="0"/>
              </a:rPr>
              <a:t>Plan?</a:t>
            </a:r>
            <a:endParaRPr lang="en-US" sz="2400"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pic>
        <p:nvPicPr>
          <p:cNvPr id="5" name="Content Placeholder 4" descr="34.29% Have a Transition Plan&#10;31.43% Have no Transition Plan&#10;34.29% are unsure if they have a Transition Plan" title="Graph Showing Transition Plan Awareness"/>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19386" y="2171700"/>
            <a:ext cx="6050688" cy="3557071"/>
          </a:xfrm>
        </p:spPr>
      </p:pic>
    </p:spTree>
    <p:extLst>
      <p:ext uri="{BB962C8B-B14F-4D97-AF65-F5344CB8AC3E}">
        <p14:creationId xmlns:p14="http://schemas.microsoft.com/office/powerpoint/2010/main" val="12125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Questions </a:t>
            </a:r>
            <a:r>
              <a:rPr lang="en-US" dirty="0" smtClean="0">
                <a:latin typeface="Arial" panose="020B0604020202020204" pitchFamily="34" charset="0"/>
                <a:cs typeface="Arial" panose="020B0604020202020204" pitchFamily="34" charset="0"/>
              </a:rPr>
              <a:t>#6</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371599" y="2171700"/>
            <a:ext cx="3249828" cy="3808970"/>
          </a:xfrm>
        </p:spPr>
        <p:txBody>
          <a:bodyPr>
            <a:normAutofit/>
          </a:bodyPr>
          <a:lstStyle/>
          <a:p>
            <a:pPr mar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What type of tools/policies/training would you recommend to better prepare future ADA Coordinators?</a:t>
            </a:r>
            <a:r>
              <a:rPr lang="en-US" sz="2400" i="1" dirty="0" smtClean="0">
                <a:latin typeface="Arial" panose="020B0604020202020204" pitchFamily="34" charset="0"/>
                <a:cs typeface="Arial" panose="020B0604020202020204" pitchFamily="34" charset="0"/>
              </a:rPr>
              <a:t> </a:t>
            </a:r>
            <a:endParaRPr lang="en-US" sz="2400" i="1" dirty="0">
              <a:latin typeface="Arial" panose="020B0604020202020204" pitchFamily="34" charset="0"/>
              <a:cs typeface="Arial" panose="020B0604020202020204" pitchFamily="34" charset="0"/>
            </a:endParaRPr>
          </a:p>
        </p:txBody>
      </p:sp>
      <p:pic>
        <p:nvPicPr>
          <p:cNvPr id="5" name="Content Placeholder 4" descr="4.11% Other&#10;38.36% Periodic Traning updates to keep skills/knowledge/training up to date&#10;16.44% Standardized requirement of skills/ knowledge/ traning before becoming an ADA Coordinator&#10;41.10% State-level ADA Coordinator Reference Center/Guide" title="Graph of Role ADA Coordinator Benefit Form"/>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37474" y="2171700"/>
            <a:ext cx="7295030" cy="3369784"/>
          </a:xfrm>
        </p:spPr>
      </p:pic>
    </p:spTree>
    <p:extLst>
      <p:ext uri="{BB962C8B-B14F-4D97-AF65-F5344CB8AC3E}">
        <p14:creationId xmlns:p14="http://schemas.microsoft.com/office/powerpoint/2010/main" val="653742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#7</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176870" y="1428750"/>
            <a:ext cx="4890298" cy="4811412"/>
          </a:xfrm>
        </p:spPr>
        <p:txBody>
          <a:bodyPr>
            <a:noAutofit/>
          </a:bodyPr>
          <a:lstStyle/>
          <a:p>
            <a:pPr marL="0" lvl="0" indent="0">
              <a:buNone/>
            </a:pPr>
            <a:r>
              <a:rPr lang="en-US" sz="2200" i="1" dirty="0" smtClean="0">
                <a:latin typeface="Arial" panose="020B0604020202020204" pitchFamily="34" charset="0"/>
                <a:cs typeface="Arial" panose="020B0604020202020204" pitchFamily="34" charset="0"/>
              </a:rPr>
              <a:t>Question: </a:t>
            </a:r>
            <a:r>
              <a:rPr lang="en-US" sz="2200" i="1" dirty="0">
                <a:latin typeface="Arial" panose="020B0604020202020204" pitchFamily="34" charset="0"/>
                <a:cs typeface="Arial" panose="020B0604020202020204" pitchFamily="34" charset="0"/>
              </a:rPr>
              <a:t>In your opinion, would your role as an ADA coordinator benefit from (choose all that apply): </a:t>
            </a:r>
          </a:p>
          <a:p>
            <a:pPr lvl="1"/>
            <a:r>
              <a:rPr lang="en-US" sz="2200" dirty="0">
                <a:latin typeface="Arial" panose="020B0604020202020204" pitchFamily="34" charset="0"/>
                <a:cs typeface="Arial" panose="020B0604020202020204" pitchFamily="34" charset="0"/>
              </a:rPr>
              <a:t>A State-level Ada Coordinator Reference center/guide</a:t>
            </a:r>
          </a:p>
          <a:p>
            <a:pPr lvl="1"/>
            <a:r>
              <a:rPr lang="en-US" sz="2200" dirty="0">
                <a:latin typeface="Arial" panose="020B0604020202020204" pitchFamily="34" charset="0"/>
                <a:cs typeface="Arial" panose="020B0604020202020204" pitchFamily="34" charset="0"/>
              </a:rPr>
              <a:t>a standardized requirement of skills/knowledge/training before becoming an ADA Coordinator</a:t>
            </a:r>
          </a:p>
          <a:p>
            <a:pPr lvl="1"/>
            <a:r>
              <a:rPr lang="en-US" sz="2200" dirty="0">
                <a:latin typeface="Arial" panose="020B0604020202020204" pitchFamily="34" charset="0"/>
                <a:cs typeface="Arial" panose="020B0604020202020204" pitchFamily="34" charset="0"/>
              </a:rPr>
              <a:t>Periodic training updates to keep skills/knowledge/training up to date</a:t>
            </a:r>
          </a:p>
          <a:p>
            <a:pPr lvl="1"/>
            <a:r>
              <a:rPr lang="en-US" sz="2200" dirty="0">
                <a:latin typeface="Arial" panose="020B0604020202020204" pitchFamily="34" charset="0"/>
                <a:cs typeface="Arial" panose="020B0604020202020204" pitchFamily="34" charset="0"/>
              </a:rPr>
              <a:t>Other</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pic>
        <p:nvPicPr>
          <p:cNvPr id="5" name="Content Placeholder 12" descr="Showing a Representation of a group of words from text and pulls out the most used words." title="Word Cloud"/>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74052" y="1598059"/>
            <a:ext cx="5175581" cy="3553816"/>
          </a:xfrm>
          <a:solidFill>
            <a:schemeClr val="bg1"/>
          </a:solidFill>
        </p:spPr>
      </p:pic>
    </p:spTree>
    <p:extLst>
      <p:ext uri="{BB962C8B-B14F-4D97-AF65-F5344CB8AC3E}">
        <p14:creationId xmlns:p14="http://schemas.microsoft.com/office/powerpoint/2010/main" val="2353400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Arial" panose="020B0604020202020204" pitchFamily="34" charset="0"/>
                <a:cs typeface="Arial" panose="020B0604020202020204" pitchFamily="34" charset="0"/>
              </a:rPr>
              <a:t>Question #8</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lstStyle/>
          <a:p>
            <a:pPr marL="0" lvl="0" indent="0">
              <a:buNone/>
            </a:pPr>
            <a:r>
              <a:rPr lang="en-US" sz="2400" i="1" dirty="0" smtClean="0">
                <a:latin typeface="Arial" panose="020B0604020202020204" pitchFamily="34" charset="0"/>
                <a:cs typeface="Arial" panose="020B0604020202020204" pitchFamily="34" charset="0"/>
              </a:rPr>
              <a:t>Question: Number </a:t>
            </a:r>
            <a:r>
              <a:rPr lang="en-US" sz="2400" i="1" dirty="0">
                <a:latin typeface="Arial" panose="020B0604020202020204" pitchFamily="34" charset="0"/>
                <a:cs typeface="Arial" panose="020B0604020202020204" pitchFamily="34" charset="0"/>
              </a:rPr>
              <a:t>of Years as an ADA Coordinator:</a:t>
            </a:r>
          </a:p>
          <a:p>
            <a:pPr lvl="1"/>
            <a:r>
              <a:rPr lang="en-US" sz="2400" dirty="0">
                <a:latin typeface="Arial" panose="020B0604020202020204" pitchFamily="34" charset="0"/>
                <a:cs typeface="Arial" panose="020B0604020202020204" pitchFamily="34" charset="0"/>
              </a:rPr>
              <a:t>0-1yr</a:t>
            </a:r>
          </a:p>
          <a:p>
            <a:pPr lvl="1"/>
            <a:r>
              <a:rPr lang="en-US" sz="2400" dirty="0">
                <a:latin typeface="Arial" panose="020B0604020202020204" pitchFamily="34" charset="0"/>
                <a:cs typeface="Arial" panose="020B0604020202020204" pitchFamily="34" charset="0"/>
              </a:rPr>
              <a:t>1-3yrs.</a:t>
            </a:r>
          </a:p>
          <a:p>
            <a:pPr lvl="1"/>
            <a:r>
              <a:rPr lang="en-US" sz="2400" dirty="0">
                <a:latin typeface="Arial" panose="020B0604020202020204" pitchFamily="34" charset="0"/>
                <a:cs typeface="Arial" panose="020B0604020202020204" pitchFamily="34" charset="0"/>
              </a:rPr>
              <a:t>3+yrs.</a:t>
            </a:r>
          </a:p>
          <a:p>
            <a:pPr marL="0" indent="0">
              <a:buNone/>
            </a:pPr>
            <a:endParaRPr lang="en-US" dirty="0">
              <a:latin typeface="Arial" panose="020B0604020202020204" pitchFamily="34" charset="0"/>
              <a:cs typeface="Arial" panose="020B0604020202020204" pitchFamily="34" charset="0"/>
            </a:endParaRPr>
          </a:p>
        </p:txBody>
      </p:sp>
      <p:pic>
        <p:nvPicPr>
          <p:cNvPr id="10" name="Content Placeholder 2" descr="Series 1: 17.65% (0-1 years)&#10;Series 2: 35.29% (1-3 years)&#10;Series 3: 47.06% (3+ or more years)&#10;Series 4: None" title="Graph number of years as an ADA Coordinato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06725" y="2823161"/>
            <a:ext cx="5444574" cy="1681962"/>
          </a:xfrm>
          <a:prstGeom prst="rect">
            <a:avLst/>
          </a:prstGeom>
        </p:spPr>
      </p:pic>
    </p:spTree>
    <p:extLst>
      <p:ext uri="{BB962C8B-B14F-4D97-AF65-F5344CB8AC3E}">
        <p14:creationId xmlns:p14="http://schemas.microsoft.com/office/powerpoint/2010/main" val="1068293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#9</a:t>
            </a:r>
            <a:endParaRPr lang="en-US" dirty="0">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a:xfrm>
            <a:off x="1371600" y="2285999"/>
            <a:ext cx="4201297" cy="4028303"/>
          </a:xfrm>
        </p:spPr>
        <p:txBody>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Size of the organization within which you work:</a:t>
            </a:r>
          </a:p>
          <a:p>
            <a:pPr lvl="1"/>
            <a:r>
              <a:rPr lang="en-US" sz="2400" dirty="0">
                <a:latin typeface="Arial" panose="020B0604020202020204" pitchFamily="34" charset="0"/>
                <a:cs typeface="Arial" panose="020B0604020202020204" pitchFamily="34" charset="0"/>
              </a:rPr>
              <a:t>Small (0-100)</a:t>
            </a:r>
          </a:p>
          <a:p>
            <a:pPr lvl="1"/>
            <a:r>
              <a:rPr lang="en-US" sz="2400" dirty="0">
                <a:latin typeface="Arial" panose="020B0604020202020204" pitchFamily="34" charset="0"/>
                <a:cs typeface="Arial" panose="020B0604020202020204" pitchFamily="34" charset="0"/>
              </a:rPr>
              <a:t>Medium (100-999)</a:t>
            </a:r>
          </a:p>
          <a:p>
            <a:pPr lvl="1"/>
            <a:r>
              <a:rPr lang="en-US" sz="2400" dirty="0">
                <a:latin typeface="Arial" panose="020B0604020202020204" pitchFamily="34" charset="0"/>
                <a:cs typeface="Arial" panose="020B0604020202020204" pitchFamily="34" charset="0"/>
              </a:rPr>
              <a:t>Large (over 1000)</a:t>
            </a:r>
          </a:p>
          <a:p>
            <a:pPr marL="0" indent="0">
              <a:buNone/>
            </a:pPr>
            <a:endParaRPr lang="en-US" dirty="0"/>
          </a:p>
        </p:txBody>
      </p:sp>
      <p:pic>
        <p:nvPicPr>
          <p:cNvPr id="7" name="Content Placeholder 4" descr="Series 1: 45.71% Small (Employee 0-100)&#10;Series 2: 17.14% Medium (Employees 100-999)&#10;Series 3: 37.14% Large (Over 1000)&#10;Series 4: none" title="Graph Size of the Organization, Agency, or Unit"/>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03557" y="2808514"/>
            <a:ext cx="5765920" cy="1779605"/>
          </a:xfrm>
        </p:spPr>
      </p:pic>
    </p:spTree>
    <p:extLst>
      <p:ext uri="{BB962C8B-B14F-4D97-AF65-F5344CB8AC3E}">
        <p14:creationId xmlns:p14="http://schemas.microsoft.com/office/powerpoint/2010/main" val="3083874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#10</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371599" y="2285999"/>
            <a:ext cx="4102443" cy="4275439"/>
          </a:xfrm>
        </p:spPr>
        <p:txBody>
          <a:bodyPr>
            <a:normAutofit/>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Which description best defines your </a:t>
            </a:r>
            <a:r>
              <a:rPr lang="en-US" sz="2400" i="1" dirty="0" smtClean="0">
                <a:latin typeface="Arial" panose="020B0604020202020204" pitchFamily="34" charset="0"/>
                <a:cs typeface="Arial" panose="020B0604020202020204" pitchFamily="34" charset="0"/>
              </a:rPr>
              <a:t>classification?: </a:t>
            </a:r>
            <a:endParaRPr lang="en-US" sz="2400" i="1" dirty="0">
              <a:latin typeface="Arial" panose="020B0604020202020204" pitchFamily="34" charset="0"/>
              <a:cs typeface="Arial" panose="020B0604020202020204" pitchFamily="34" charset="0"/>
            </a:endParaRPr>
          </a:p>
          <a:p>
            <a:pPr lvl="1"/>
            <a:r>
              <a:rPr lang="en-US" sz="2400" dirty="0">
                <a:latin typeface="Arial" panose="020B0604020202020204" pitchFamily="34" charset="0"/>
                <a:cs typeface="Arial" panose="020B0604020202020204" pitchFamily="34" charset="0"/>
              </a:rPr>
              <a:t>Clerical/Technical Support</a:t>
            </a:r>
          </a:p>
          <a:p>
            <a:pPr lvl="1"/>
            <a:r>
              <a:rPr lang="en-US" sz="2400" dirty="0">
                <a:latin typeface="Arial" panose="020B0604020202020204" pitchFamily="34" charset="0"/>
                <a:cs typeface="Arial" panose="020B0604020202020204" pitchFamily="34" charset="0"/>
              </a:rPr>
              <a:t>Analytical/professional Staff</a:t>
            </a:r>
          </a:p>
          <a:p>
            <a:pPr lvl="1"/>
            <a:r>
              <a:rPr lang="en-US" sz="2400" dirty="0">
                <a:latin typeface="Arial" panose="020B0604020202020204" pitchFamily="34" charset="0"/>
                <a:cs typeface="Arial" panose="020B0604020202020204" pitchFamily="34" charset="0"/>
              </a:rPr>
              <a:t>1</a:t>
            </a:r>
            <a:r>
              <a:rPr lang="en-US" sz="2400" baseline="30000" dirty="0">
                <a:latin typeface="Arial" panose="020B0604020202020204" pitchFamily="34" charset="0"/>
                <a:cs typeface="Arial" panose="020B0604020202020204" pitchFamily="34" charset="0"/>
              </a:rPr>
              <a:t>st</a:t>
            </a:r>
            <a:r>
              <a:rPr lang="en-US" sz="2400" dirty="0">
                <a:latin typeface="Arial" panose="020B0604020202020204" pitchFamily="34" charset="0"/>
                <a:cs typeface="Arial" panose="020B0604020202020204" pitchFamily="34" charset="0"/>
              </a:rPr>
              <a:t> Level Supervisor</a:t>
            </a:r>
          </a:p>
          <a:p>
            <a:pPr lvl="1"/>
            <a:r>
              <a:rPr lang="en-US" sz="2400" dirty="0">
                <a:latin typeface="Arial" panose="020B0604020202020204" pitchFamily="34" charset="0"/>
                <a:cs typeface="Arial" panose="020B0604020202020204" pitchFamily="34" charset="0"/>
              </a:rPr>
              <a:t>Mid/Upper Management</a:t>
            </a:r>
          </a:p>
          <a:p>
            <a:pPr marL="0" indent="0">
              <a:buNone/>
            </a:pPr>
            <a:endParaRPr lang="en-US" dirty="0">
              <a:latin typeface="Arial" panose="020B0604020202020204" pitchFamily="34" charset="0"/>
              <a:cs typeface="Arial" panose="020B0604020202020204" pitchFamily="34" charset="0"/>
            </a:endParaRPr>
          </a:p>
        </p:txBody>
      </p:sp>
      <p:pic>
        <p:nvPicPr>
          <p:cNvPr id="8" name="Content Placeholder 6" descr="Series 1: 2.78% Clerical/Technical Staff&#10;Series 2: 16.67% analytical professional Staff&#10;Series 3: 16.67% First Level Supervisor&#10;Series 4: 63.87% Mid/Upper Level" title="Graph Classification of ADA Coordinato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60952" y="2845837"/>
            <a:ext cx="5863337" cy="1726427"/>
          </a:xfrm>
          <a:prstGeom prst="rect">
            <a:avLst/>
          </a:prstGeom>
        </p:spPr>
      </p:pic>
    </p:spTree>
    <p:extLst>
      <p:ext uri="{BB962C8B-B14F-4D97-AF65-F5344CB8AC3E}">
        <p14:creationId xmlns:p14="http://schemas.microsoft.com/office/powerpoint/2010/main" val="881119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Total Number of Participants</a:t>
            </a:r>
            <a:endParaRPr lang="en-US" b="1" dirty="0">
              <a:latin typeface="Arial" panose="020B0604020202020204" pitchFamily="34" charset="0"/>
              <a:cs typeface="Arial" panose="020B0604020202020204" pitchFamily="34" charset="0"/>
            </a:endParaRPr>
          </a:p>
        </p:txBody>
      </p:sp>
      <p:graphicFrame>
        <p:nvGraphicFramePr>
          <p:cNvPr id="4" name="Content Placeholder 3" descr="Showing a total of 148 Total Participants" title="Graph"/>
          <p:cNvGraphicFramePr>
            <a:graphicFrameLocks noGrp="1"/>
          </p:cNvGraphicFramePr>
          <p:nvPr>
            <p:ph sz="half" idx="1"/>
            <p:extLst>
              <p:ext uri="{D42A27DB-BD31-4B8C-83A1-F6EECF244321}">
                <p14:modId xmlns:p14="http://schemas.microsoft.com/office/powerpoint/2010/main" val="2455865302"/>
              </p:ext>
            </p:extLst>
          </p:nvPr>
        </p:nvGraphicFramePr>
        <p:xfrm>
          <a:off x="1371600" y="2286000"/>
          <a:ext cx="4448175"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p:cNvSpPr>
            <a:spLocks noGrp="1"/>
          </p:cNvSpPr>
          <p:nvPr>
            <p:ph sz="half" idx="2"/>
          </p:nvPr>
        </p:nvSpPr>
        <p:spPr>
          <a:xfrm>
            <a:off x="6488333" y="1877197"/>
            <a:ext cx="4657462" cy="4399006"/>
          </a:xfrm>
        </p:spPr>
        <p:txBody>
          <a:bodyPr>
            <a:noAutofit/>
          </a:bodyPr>
          <a:lstStyle/>
          <a:p>
            <a:r>
              <a:rPr lang="en-US" sz="2400" dirty="0" smtClean="0">
                <a:latin typeface="Arial" panose="020B0604020202020204" pitchFamily="34" charset="0"/>
                <a:cs typeface="Arial" panose="020B0604020202020204" pitchFamily="34" charset="0"/>
              </a:rPr>
              <a:t>The participants were gathered by going off of the State of California Org Chart.</a:t>
            </a:r>
          </a:p>
          <a:p>
            <a:r>
              <a:rPr lang="en-US" sz="2400" dirty="0" smtClean="0">
                <a:latin typeface="Arial" panose="020B0604020202020204" pitchFamily="34" charset="0"/>
                <a:cs typeface="Arial" panose="020B0604020202020204" pitchFamily="34" charset="0"/>
              </a:rPr>
              <a:t>Each Agency/Division/Unit within state work, was asked who their designated ADA coordinator(s) are.</a:t>
            </a:r>
          </a:p>
          <a:p>
            <a:r>
              <a:rPr lang="en-US" sz="2400" dirty="0" smtClean="0">
                <a:latin typeface="Arial" panose="020B0604020202020204" pitchFamily="34" charset="0"/>
                <a:cs typeface="Arial" panose="020B0604020202020204" pitchFamily="34" charset="0"/>
              </a:rPr>
              <a:t>Once all state service had been verified it list was given to the Graduate students.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2803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Total Number of Respondents</a:t>
            </a:r>
            <a:endParaRPr lang="en-US" b="1" dirty="0">
              <a:latin typeface="Arial" panose="020B0604020202020204" pitchFamily="34" charset="0"/>
              <a:cs typeface="Arial" panose="020B0604020202020204" pitchFamily="34" charset="0"/>
            </a:endParaRPr>
          </a:p>
        </p:txBody>
      </p:sp>
      <p:graphicFrame>
        <p:nvGraphicFramePr>
          <p:cNvPr id="6" name="Content Placeholder 5" descr="Showing 26% responded and 74% did not respond." title="Response rate graph"/>
          <p:cNvGraphicFramePr>
            <a:graphicFrameLocks noGrp="1"/>
          </p:cNvGraphicFramePr>
          <p:nvPr>
            <p:ph idx="1"/>
            <p:extLst>
              <p:ext uri="{D42A27DB-BD31-4B8C-83A1-F6EECF244321}">
                <p14:modId xmlns:p14="http://schemas.microsoft.com/office/powerpoint/2010/main" val="4041085219"/>
              </p:ext>
            </p:extLst>
          </p:nvPr>
        </p:nvGraphicFramePr>
        <p:xfrm>
          <a:off x="988849" y="1464906"/>
          <a:ext cx="10394497" cy="47586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9073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CCDA FIVE-YEAR STRATEGIC GOAL #6</a:t>
            </a:r>
            <a:endParaRPr lang="en-US" b="1"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lstStyle/>
          <a:p>
            <a:pPr>
              <a:buFont typeface="Arial" panose="020B0604020202020204" pitchFamily="34" charset="0"/>
              <a:buChar char="•"/>
            </a:pPr>
            <a:r>
              <a:rPr lang="en-US" b="1" dirty="0" smtClean="0">
                <a:latin typeface="Arial" panose="020B0604020202020204" pitchFamily="34" charset="0"/>
                <a:cs typeface="Arial" panose="020B0604020202020204" pitchFamily="34" charset="0"/>
              </a:rPr>
              <a:t>GOAL:</a:t>
            </a:r>
          </a:p>
          <a:p>
            <a:pPr marL="0" indent="0">
              <a:buNone/>
            </a:pPr>
            <a:r>
              <a:rPr lang="en-US" dirty="0" smtClean="0">
                <a:latin typeface="Arial" panose="020B0604020202020204" pitchFamily="34" charset="0"/>
                <a:cs typeface="Arial" panose="020B0604020202020204" pitchFamily="34" charset="0"/>
              </a:rPr>
              <a:t>Explore the development of a state-level Americans with Disabilities Act (ADA) Access Office</a:t>
            </a:r>
          </a:p>
          <a:p>
            <a:pPr>
              <a:buFont typeface="Arial" panose="020B0604020202020204" pitchFamily="34" charset="0"/>
              <a:buChar char="•"/>
            </a:pPr>
            <a:r>
              <a:rPr lang="en-US" b="1" dirty="0">
                <a:latin typeface="Arial" panose="020B0604020202020204" pitchFamily="34" charset="0"/>
                <a:cs typeface="Arial" panose="020B0604020202020204" pitchFamily="34" charset="0"/>
              </a:rPr>
              <a:t>PURPOSE:</a:t>
            </a:r>
          </a:p>
          <a:p>
            <a:pPr marL="0" indent="0">
              <a:buNone/>
            </a:pPr>
            <a:r>
              <a:rPr lang="en-US" dirty="0">
                <a:latin typeface="Arial" panose="020B0604020202020204" pitchFamily="34" charset="0"/>
                <a:cs typeface="Arial" panose="020B0604020202020204" pitchFamily="34" charset="0"/>
              </a:rPr>
              <a:t>To address the disparate levels of resources and information at various state offices by providing a single point of contact.</a:t>
            </a:r>
          </a:p>
          <a:p>
            <a:pPr marL="0" indent="0" algn="ctr">
              <a:buNone/>
            </a:pPr>
            <a:endParaRPr lang="en-US" dirty="0"/>
          </a:p>
        </p:txBody>
      </p:sp>
    </p:spTree>
    <p:extLst>
      <p:ext uri="{BB962C8B-B14F-4D97-AF65-F5344CB8AC3E}">
        <p14:creationId xmlns:p14="http://schemas.microsoft.com/office/powerpoint/2010/main" val="3797626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798" y="373841"/>
            <a:ext cx="9601200" cy="1485900"/>
          </a:xfrm>
        </p:spPr>
        <p:txBody>
          <a:bodyPr/>
          <a:lstStyle/>
          <a:p>
            <a:pPr algn="ctr"/>
            <a:r>
              <a:rPr lang="en-US" b="1" dirty="0" smtClean="0">
                <a:latin typeface="Arial" panose="020B0604020202020204" pitchFamily="34" charset="0"/>
                <a:cs typeface="Arial" panose="020B0604020202020204" pitchFamily="34" charset="0"/>
              </a:rPr>
              <a:t>Recommendations from ADA Coordinators</a:t>
            </a:r>
            <a:endParaRPr lang="en-US" b="1" dirty="0">
              <a:latin typeface="Arial" panose="020B0604020202020204" pitchFamily="34" charset="0"/>
              <a:cs typeface="Arial" panose="020B0604020202020204" pitchFamily="34" charset="0"/>
            </a:endParaRPr>
          </a:p>
        </p:txBody>
      </p:sp>
      <p:sp>
        <p:nvSpPr>
          <p:cNvPr id="4" name="Text Placeholder 3"/>
          <p:cNvSpPr>
            <a:spLocks noGrp="1"/>
          </p:cNvSpPr>
          <p:nvPr>
            <p:ph type="body" idx="1"/>
          </p:nvPr>
        </p:nvSpPr>
        <p:spPr>
          <a:xfrm>
            <a:off x="1263057" y="2729069"/>
            <a:ext cx="4443984" cy="823912"/>
          </a:xfrm>
        </p:spPr>
        <p:txBody>
          <a:bodyPr/>
          <a:lstStyle/>
          <a:p>
            <a:r>
              <a:rPr lang="en-US" dirty="0" smtClean="0">
                <a:latin typeface="Arial" panose="020B0604020202020204" pitchFamily="34" charset="0"/>
                <a:cs typeface="Arial" panose="020B0604020202020204" pitchFamily="34" charset="0"/>
              </a:rPr>
              <a:t>Comfortability of Role</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26.3% Very Familiar</a:t>
            </a:r>
          </a:p>
          <a:p>
            <a:pPr marL="342900" indent="-342900">
              <a:lnSpc>
                <a:spcPct val="100000"/>
              </a:lnSpc>
              <a:buFont typeface="Arial" panose="020B0604020202020204" pitchFamily="34" charset="0"/>
              <a:buChar char="•"/>
            </a:pPr>
            <a:r>
              <a:rPr lang="en-US" sz="2000" dirty="0">
                <a:latin typeface="Arial" panose="020B0604020202020204" pitchFamily="34" charset="0"/>
                <a:cs typeface="Arial" panose="020B0604020202020204" pitchFamily="34" charset="0"/>
              </a:rPr>
              <a:t>47.8% Somewhat Familiar</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15.8% Slightly Familiar</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10.5% not Familiar at </a:t>
            </a:r>
            <a:r>
              <a:rPr lang="en-US" sz="2000" dirty="0" smtClean="0">
                <a:latin typeface="Arial" panose="020B0604020202020204" pitchFamily="34" charset="0"/>
                <a:cs typeface="Arial" panose="020B0604020202020204" pitchFamily="34" charset="0"/>
              </a:rPr>
              <a:t>all</a:t>
            </a:r>
            <a:endParaRPr lang="en-US" sz="2000" dirty="0">
              <a:latin typeface="Arial" panose="020B0604020202020204" pitchFamily="34" charset="0"/>
              <a:cs typeface="Arial" panose="020B0604020202020204" pitchFamily="34" charset="0"/>
            </a:endParaRPr>
          </a:p>
        </p:txBody>
      </p:sp>
      <p:sp>
        <p:nvSpPr>
          <p:cNvPr id="5" name="Content Placeholder 4"/>
          <p:cNvSpPr>
            <a:spLocks noGrp="1"/>
          </p:cNvSpPr>
          <p:nvPr>
            <p:ph sz="half" idx="2"/>
          </p:nvPr>
        </p:nvSpPr>
        <p:spPr>
          <a:xfrm>
            <a:off x="1263057" y="3642641"/>
            <a:ext cx="5558367" cy="1889479"/>
          </a:xfrm>
        </p:spPr>
        <p:txBody>
          <a:bodyPr>
            <a:normAutofit lnSpcReduction="10000"/>
          </a:bodyPr>
          <a:lstStyle/>
          <a:p>
            <a:pPr marL="0" indent="0">
              <a:buNone/>
            </a:pPr>
            <a:r>
              <a:rPr lang="en-US" sz="3000" dirty="0">
                <a:latin typeface="Arial" panose="020B0604020202020204" pitchFamily="34" charset="0"/>
                <a:cs typeface="Arial" panose="020B0604020202020204" pitchFamily="34" charset="0"/>
              </a:rPr>
              <a:t>Benefits</a:t>
            </a:r>
            <a:endParaRPr lang="en-US" sz="3000" dirty="0" smtClean="0">
              <a:latin typeface="Arial" panose="020B0604020202020204" pitchFamily="34" charset="0"/>
              <a:cs typeface="Arial" panose="020B0604020202020204" pitchFamily="34" charset="0"/>
            </a:endParaRPr>
          </a:p>
          <a:p>
            <a:pPr>
              <a:lnSpc>
                <a:spcPct val="100000"/>
              </a:lnSpc>
              <a:spcBef>
                <a:spcPts val="0"/>
              </a:spcBef>
              <a:spcAft>
                <a:spcPts val="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State Level – ADA Reference Center – 41.10%</a:t>
            </a:r>
          </a:p>
          <a:p>
            <a:pPr>
              <a:lnSpc>
                <a:spcPct val="100000"/>
              </a:lnSpc>
              <a:spcBef>
                <a:spcPts val="0"/>
              </a:spcBef>
              <a:spcAft>
                <a:spcPts val="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Standardized requirement of skills – 38.36%</a:t>
            </a:r>
          </a:p>
          <a:p>
            <a:pPr>
              <a:lnSpc>
                <a:spcPct val="100000"/>
              </a:lnSpc>
              <a:spcBef>
                <a:spcPts val="0"/>
              </a:spcBef>
              <a:spcAft>
                <a:spcPts val="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Trainings and Continual Education -16.44%</a:t>
            </a:r>
          </a:p>
          <a:p>
            <a:pPr>
              <a:lnSpc>
                <a:spcPct val="100000"/>
              </a:lnSpc>
              <a:spcBef>
                <a:spcPts val="0"/>
              </a:spcBef>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Other – 4.11%</a:t>
            </a:r>
          </a:p>
          <a:p>
            <a:pPr marL="0" indent="0">
              <a:buNone/>
            </a:pPr>
            <a:endParaRPr lang="en-US" dirty="0">
              <a:latin typeface="Arial" panose="020B0604020202020204" pitchFamily="34" charset="0"/>
              <a:cs typeface="Arial" panose="020B0604020202020204" pitchFamily="34" charset="0"/>
            </a:endParaRPr>
          </a:p>
        </p:txBody>
      </p:sp>
      <p:pic>
        <p:nvPicPr>
          <p:cNvPr id="13" name="Content Placeholder 12" descr="Showing a Representation of a group of words from text and pulls out the most used words." title="Word Cloud"/>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6821424" y="2185417"/>
            <a:ext cx="4755716" cy="3265516"/>
          </a:xfrm>
          <a:solidFill>
            <a:schemeClr val="bg1"/>
          </a:solidFill>
        </p:spPr>
      </p:pic>
    </p:spTree>
    <p:extLst>
      <p:ext uri="{BB962C8B-B14F-4D97-AF65-F5344CB8AC3E}">
        <p14:creationId xmlns:p14="http://schemas.microsoft.com/office/powerpoint/2010/main" val="2772384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Recommendations for CCDA</a:t>
            </a:r>
            <a:endParaRPr lang="en-US" b="1" dirty="0">
              <a:latin typeface="Arial" panose="020B0604020202020204" pitchFamily="34" charset="0"/>
              <a:cs typeface="Arial" panose="020B0604020202020204" pitchFamily="34" charset="0"/>
            </a:endParaRPr>
          </a:p>
        </p:txBody>
      </p:sp>
      <p:sp>
        <p:nvSpPr>
          <p:cNvPr id="8" name="Content Placeholder 7"/>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Future ADA coordinators receive formal training for their role for at least 1-2 days with training manual that guides them to better perform their roles.</a:t>
            </a:r>
          </a:p>
          <a:p>
            <a:r>
              <a:rPr lang="en-US" sz="2400" dirty="0" smtClean="0">
                <a:latin typeface="Arial" panose="020B0604020202020204" pitchFamily="34" charset="0"/>
                <a:cs typeface="Arial" panose="020B0604020202020204" pitchFamily="34" charset="0"/>
              </a:rPr>
              <a:t>Coordinators should be given resources and contacts in case they have questions or difficulty with any of their duties.</a:t>
            </a:r>
          </a:p>
          <a:p>
            <a:r>
              <a:rPr lang="en-US" sz="2400" dirty="0" smtClean="0">
                <a:latin typeface="Arial" panose="020B0604020202020204" pitchFamily="34" charset="0"/>
                <a:cs typeface="Arial" panose="020B0604020202020204" pitchFamily="34" charset="0"/>
              </a:rPr>
              <a:t>Provide a job description of someone who enters the role of an ADA coordinator to provide guidelines that can be followed.</a:t>
            </a:r>
          </a:p>
        </p:txBody>
      </p:sp>
    </p:spTree>
    <p:extLst>
      <p:ext uri="{BB962C8B-B14F-4D97-AF65-F5344CB8AC3E}">
        <p14:creationId xmlns:p14="http://schemas.microsoft.com/office/powerpoint/2010/main" val="591568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Q &amp; A /</a:t>
            </a:r>
            <a:r>
              <a:rPr lang="en-US" b="1" dirty="0">
                <a:latin typeface="Arial" panose="020B0604020202020204" pitchFamily="34" charset="0"/>
                <a:cs typeface="Arial" panose="020B0604020202020204" pitchFamily="34" charset="0"/>
              </a:rPr>
              <a:t> Discussion</a:t>
            </a:r>
          </a:p>
        </p:txBody>
      </p:sp>
    </p:spTree>
    <p:extLst>
      <p:ext uri="{BB962C8B-B14F-4D97-AF65-F5344CB8AC3E}">
        <p14:creationId xmlns:p14="http://schemas.microsoft.com/office/powerpoint/2010/main" val="1925917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CCDA Contact Information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4040599" y="2171700"/>
            <a:ext cx="4263199" cy="1339596"/>
          </a:xfrm>
        </p:spPr>
        <p:txBody>
          <a:bodyPr/>
          <a:lstStyle/>
          <a:p>
            <a:pPr marL="0" indent="0" algn="ctr">
              <a:buNone/>
            </a:pPr>
            <a:r>
              <a:rPr lang="en-US" b="1" dirty="0">
                <a:solidFill>
                  <a:schemeClr val="dk1"/>
                </a:solidFill>
                <a:latin typeface="Arial" panose="020B0604020202020204" pitchFamily="34" charset="0"/>
                <a:ea typeface="Calibri"/>
                <a:cs typeface="Arial" panose="020B0604020202020204" pitchFamily="34" charset="0"/>
                <a:sym typeface="Calibri"/>
              </a:rPr>
              <a:t>PHONE: (916) 319-9974</a:t>
            </a:r>
            <a:br>
              <a:rPr lang="en-US" b="1" dirty="0">
                <a:solidFill>
                  <a:schemeClr val="dk1"/>
                </a:solidFill>
                <a:latin typeface="Arial" panose="020B0604020202020204" pitchFamily="34" charset="0"/>
                <a:ea typeface="Calibri"/>
                <a:cs typeface="Arial" panose="020B0604020202020204" pitchFamily="34" charset="0"/>
                <a:sym typeface="Calibri"/>
              </a:rPr>
            </a:br>
            <a:r>
              <a:rPr lang="en-US" b="1" dirty="0">
                <a:solidFill>
                  <a:schemeClr val="dk1"/>
                </a:solidFill>
                <a:latin typeface="Arial" panose="020B0604020202020204" pitchFamily="34" charset="0"/>
                <a:ea typeface="Calibri"/>
                <a:cs typeface="Arial" panose="020B0604020202020204" pitchFamily="34" charset="0"/>
                <a:sym typeface="Calibri"/>
                <a:hlinkClick r:id="rId2"/>
              </a:rPr>
              <a:t>EMAIL</a:t>
            </a:r>
            <a:r>
              <a:rPr lang="en-US" b="1" dirty="0">
                <a:solidFill>
                  <a:schemeClr val="dk1"/>
                </a:solidFill>
                <a:latin typeface="Arial" panose="020B0604020202020204" pitchFamily="34" charset="0"/>
                <a:ea typeface="Calibri"/>
                <a:cs typeface="Arial" panose="020B0604020202020204" pitchFamily="34" charset="0"/>
                <a:sym typeface="Calibri"/>
              </a:rPr>
              <a:t>: </a:t>
            </a:r>
            <a:r>
              <a:rPr lang="en-US" b="1" dirty="0">
                <a:solidFill>
                  <a:schemeClr val="tx1"/>
                </a:solidFill>
                <a:latin typeface="Arial" panose="020B0604020202020204" pitchFamily="34" charset="0"/>
                <a:ea typeface="Calibri"/>
                <a:cs typeface="Arial" panose="020B0604020202020204" pitchFamily="34" charset="0"/>
                <a:sym typeface="Calibri"/>
              </a:rPr>
              <a:t>CCDA@DGS.CA.GOV</a:t>
            </a:r>
            <a:r>
              <a:rPr lang="en-US" b="1" dirty="0">
                <a:solidFill>
                  <a:schemeClr val="dk1"/>
                </a:solidFill>
                <a:latin typeface="Arial" panose="020B0604020202020204" pitchFamily="34" charset="0"/>
                <a:ea typeface="Calibri"/>
                <a:cs typeface="Arial" panose="020B0604020202020204" pitchFamily="34" charset="0"/>
                <a:sym typeface="Calibri"/>
              </a:rPr>
              <a:t/>
            </a:r>
            <a:br>
              <a:rPr lang="en-US" b="1" dirty="0">
                <a:solidFill>
                  <a:schemeClr val="dk1"/>
                </a:solidFill>
                <a:latin typeface="Arial" panose="020B0604020202020204" pitchFamily="34" charset="0"/>
                <a:ea typeface="Calibri"/>
                <a:cs typeface="Arial" panose="020B0604020202020204" pitchFamily="34" charset="0"/>
                <a:sym typeface="Calibri"/>
              </a:rPr>
            </a:br>
            <a:r>
              <a:rPr lang="en-US" b="1" dirty="0" smtClean="0">
                <a:solidFill>
                  <a:schemeClr val="dk1"/>
                </a:solidFill>
                <a:latin typeface="Arial" panose="020B0604020202020204" pitchFamily="34" charset="0"/>
                <a:ea typeface="Calibri"/>
                <a:cs typeface="Arial" panose="020B0604020202020204" pitchFamily="34" charset="0"/>
                <a:sym typeface="Calibri"/>
                <a:hlinkClick r:id="rId3"/>
              </a:rPr>
              <a:t>WEBSITE</a:t>
            </a:r>
            <a:r>
              <a:rPr lang="en-US" b="1" dirty="0">
                <a:solidFill>
                  <a:schemeClr val="dk1"/>
                </a:solidFill>
                <a:latin typeface="Arial" panose="020B0604020202020204" pitchFamily="34" charset="0"/>
                <a:ea typeface="Calibri"/>
                <a:cs typeface="Arial" panose="020B0604020202020204" pitchFamily="34" charset="0"/>
                <a:sym typeface="Calibri"/>
              </a:rPr>
              <a:t>: </a:t>
            </a:r>
            <a:r>
              <a:rPr lang="en-US" b="1" dirty="0" smtClean="0">
                <a:solidFill>
                  <a:schemeClr val="tx1"/>
                </a:solidFill>
                <a:latin typeface="Arial" panose="020B0604020202020204" pitchFamily="34" charset="0"/>
                <a:ea typeface="Calibri"/>
                <a:cs typeface="Arial" panose="020B0604020202020204" pitchFamily="34" charset="0"/>
                <a:sym typeface="Calibri"/>
              </a:rPr>
              <a:t>WWW.DGS.CA.GOV/CCDA</a:t>
            </a:r>
            <a:r>
              <a:rPr lang="en-US" b="1" u="sng" dirty="0" smtClean="0">
                <a:solidFill>
                  <a:schemeClr val="hlink"/>
                </a:solidFill>
                <a:latin typeface="Arial" panose="020B0604020202020204" pitchFamily="34" charset="0"/>
                <a:ea typeface="Calibri"/>
                <a:cs typeface="Arial" panose="020B0604020202020204" pitchFamily="34" charset="0"/>
                <a:sym typeface="Calibri"/>
              </a:rPr>
              <a:t> </a:t>
            </a:r>
          </a:p>
          <a:p>
            <a:pPr marL="0" indent="0" algn="ctr">
              <a:buNone/>
            </a:pPr>
            <a:endParaRPr lang="en-US" dirty="0">
              <a:latin typeface="Arial" panose="020B0604020202020204" pitchFamily="34" charset="0"/>
              <a:cs typeface="Arial" panose="020B0604020202020204" pitchFamily="34" charset="0"/>
            </a:endParaRPr>
          </a:p>
        </p:txBody>
      </p:sp>
      <p:pic>
        <p:nvPicPr>
          <p:cNvPr id="6" name="Content Placeholder 5" descr="California Commission on Disability Access" title="CCDA LOGO"/>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3948110" y="4903868"/>
            <a:ext cx="4448175" cy="835516"/>
          </a:xfrm>
        </p:spPr>
      </p:pic>
    </p:spTree>
    <p:extLst>
      <p:ext uri="{BB962C8B-B14F-4D97-AF65-F5344CB8AC3E}">
        <p14:creationId xmlns:p14="http://schemas.microsoft.com/office/powerpoint/2010/main" val="2219941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ONE-YEAR IMPLEMENTATION OF STRATEGIC GOAL #6</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b="1" dirty="0" smtClean="0">
                <a:latin typeface="Arial" panose="020B0604020202020204" pitchFamily="34" charset="0"/>
                <a:cs typeface="Arial" panose="020B0604020202020204" pitchFamily="34" charset="0"/>
              </a:rPr>
              <a:t>2019 Goal: </a:t>
            </a:r>
            <a:r>
              <a:rPr lang="en-US" dirty="0" smtClean="0">
                <a:latin typeface="Arial" panose="020B0604020202020204" pitchFamily="34" charset="0"/>
                <a:cs typeface="Arial" panose="020B0604020202020204" pitchFamily="34" charset="0"/>
              </a:rPr>
              <a:t>Conduct research study on state accessibility compliance and coordination efforts.</a:t>
            </a:r>
          </a:p>
          <a:p>
            <a:r>
              <a:rPr lang="en-US" b="1" dirty="0" smtClean="0">
                <a:latin typeface="Arial" panose="020B0604020202020204" pitchFamily="34" charset="0"/>
                <a:cs typeface="Arial" panose="020B0604020202020204" pitchFamily="34" charset="0"/>
              </a:rPr>
              <a:t>Explanation: </a:t>
            </a:r>
            <a:r>
              <a:rPr lang="en-US" dirty="0" smtClean="0">
                <a:latin typeface="Arial" panose="020B0604020202020204" pitchFamily="34" charset="0"/>
                <a:cs typeface="Arial" panose="020B0604020202020204" pitchFamily="34" charset="0"/>
              </a:rPr>
              <a:t>To further its mission, CCDA will partner with a research university to develop and conduct a survey of state government operations and effectiveness of ADA coordinators with regard to disability access.</a:t>
            </a:r>
          </a:p>
          <a:p>
            <a:r>
              <a:rPr lang="en-US" b="1" dirty="0" smtClean="0">
                <a:latin typeface="Arial" panose="020B0604020202020204" pitchFamily="34" charset="0"/>
                <a:cs typeface="Arial" panose="020B0604020202020204" pitchFamily="34" charset="0"/>
              </a:rPr>
              <a:t>Deliverables:</a:t>
            </a:r>
          </a:p>
          <a:p>
            <a:pPr lvl="1"/>
            <a:r>
              <a:rPr lang="en-US" dirty="0" smtClean="0">
                <a:latin typeface="Arial" panose="020B0604020202020204" pitchFamily="34" charset="0"/>
                <a:cs typeface="Arial" panose="020B0604020202020204" pitchFamily="34" charset="0"/>
              </a:rPr>
              <a:t>Organize study participants at different agencies in state government</a:t>
            </a:r>
          </a:p>
          <a:p>
            <a:pPr lvl="1"/>
            <a:r>
              <a:rPr lang="en-US" dirty="0" smtClean="0">
                <a:latin typeface="Arial" panose="020B0604020202020204" pitchFamily="34" charset="0"/>
                <a:cs typeface="Arial" panose="020B0604020202020204" pitchFamily="34" charset="0"/>
              </a:rPr>
              <a:t>Publish a roster of statewide ADA Coordinators</a:t>
            </a:r>
          </a:p>
          <a:p>
            <a:pPr lvl="1"/>
            <a:r>
              <a:rPr lang="en-US" dirty="0" smtClean="0">
                <a:latin typeface="Arial" panose="020B0604020202020204" pitchFamily="34" charset="0"/>
                <a:cs typeface="Arial" panose="020B0604020202020204" pitchFamily="34" charset="0"/>
              </a:rPr>
              <a:t>Publish a report of survey findings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45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35676"/>
          </a:xfrm>
        </p:spPr>
        <p:txBody>
          <a:bodyPr/>
          <a:lstStyle/>
          <a:p>
            <a:pPr algn="ctr"/>
            <a:r>
              <a:rPr lang="en-US" dirty="0" smtClean="0">
                <a:latin typeface="Arial" panose="020B0604020202020204" pitchFamily="34" charset="0"/>
                <a:cs typeface="Arial" panose="020B0604020202020204" pitchFamily="34" charset="0"/>
              </a:rPr>
              <a:t>Background on Researchers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Deliverables and research are provided by the Mount Saint Mary’s University Graduate Students</a:t>
            </a:r>
            <a:r>
              <a:rPr lang="en-US" dirty="0">
                <a:latin typeface="Arial" panose="020B0604020202020204" pitchFamily="34" charset="0"/>
                <a:cs typeface="Arial" panose="020B0604020202020204" pitchFamily="34" charset="0"/>
              </a:rPr>
              <a:t> the Health Policy and Management </a:t>
            </a:r>
            <a:r>
              <a:rPr lang="en-US" dirty="0" smtClean="0">
                <a:latin typeface="Arial" panose="020B0604020202020204" pitchFamily="34" charset="0"/>
                <a:cs typeface="Arial" panose="020B0604020202020204" pitchFamily="34" charset="0"/>
              </a:rPr>
              <a:t>Program.</a:t>
            </a:r>
          </a:p>
          <a:p>
            <a:r>
              <a:rPr lang="en-US" dirty="0" smtClean="0">
                <a:latin typeface="Arial" panose="020B0604020202020204" pitchFamily="34" charset="0"/>
                <a:cs typeface="Arial" panose="020B0604020202020204" pitchFamily="34" charset="0"/>
              </a:rPr>
              <a:t>Mount Saint Mary’s University is dedicated to inculcating leadership skills and nurturing characteristics of serving others.</a:t>
            </a:r>
          </a:p>
          <a:p>
            <a:r>
              <a:rPr lang="en-US" dirty="0" smtClean="0">
                <a:latin typeface="Arial" panose="020B0604020202020204" pitchFamily="34" charset="0"/>
                <a:cs typeface="Arial" panose="020B0604020202020204" pitchFamily="34" charset="0"/>
              </a:rPr>
              <a:t>The Master of Science in Health Policy and Management program aims to foster leaders who will comprehend today’s healthcare, endorse successful care systems, support effective health policies, and use evidence-based knowledge to advance the health of people and communities by emphasizing on medical humanities and liberal arts.</a:t>
            </a:r>
          </a:p>
        </p:txBody>
      </p:sp>
    </p:spTree>
    <p:extLst>
      <p:ext uri="{BB962C8B-B14F-4D97-AF65-F5344CB8AC3E}">
        <p14:creationId xmlns:p14="http://schemas.microsoft.com/office/powerpoint/2010/main" val="440808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Methodology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371600" y="2285999"/>
            <a:ext cx="9601200" cy="2338755"/>
          </a:xfrm>
        </p:spPr>
        <p:txBody>
          <a:bodyPr>
            <a:normAutofit fontScale="92500" lnSpcReduction="10000"/>
          </a:bodyPr>
          <a:lstStyle/>
          <a:p>
            <a:r>
              <a:rPr lang="en-US" dirty="0" smtClean="0">
                <a:latin typeface="Arial" panose="020B0604020202020204" pitchFamily="34" charset="0"/>
                <a:cs typeface="Arial" panose="020B0604020202020204" pitchFamily="34" charset="0"/>
              </a:rPr>
              <a:t>The research was administered using the “Qualtrics Survey”.</a:t>
            </a:r>
          </a:p>
          <a:p>
            <a:r>
              <a:rPr lang="en-US" dirty="0" smtClean="0">
                <a:latin typeface="Arial" panose="020B0604020202020204" pitchFamily="34" charset="0"/>
                <a:cs typeface="Arial" panose="020B0604020202020204" pitchFamily="34" charset="0"/>
              </a:rPr>
              <a:t>Qualtrics is a program where one can open the survey, respond to a series of questions and generate a report to the administrator with outcomes.</a:t>
            </a:r>
          </a:p>
          <a:p>
            <a:r>
              <a:rPr lang="en-US" dirty="0" smtClean="0">
                <a:latin typeface="Arial" panose="020B0604020202020204" pitchFamily="34" charset="0"/>
                <a:cs typeface="Arial" panose="020B0604020202020204" pitchFamily="34" charset="0"/>
              </a:rPr>
              <a:t>The students used free response questions, one open-ended question, and multiple choice questions to present accurate data</a:t>
            </a:r>
          </a:p>
          <a:p>
            <a:r>
              <a:rPr lang="en-US" dirty="0" smtClean="0">
                <a:latin typeface="Arial" panose="020B0604020202020204" pitchFamily="34" charset="0"/>
                <a:cs typeface="Arial" panose="020B0604020202020204" pitchFamily="34" charset="0"/>
              </a:rPr>
              <a:t>The survey was delivered </a:t>
            </a:r>
            <a:r>
              <a:rPr lang="en-US" dirty="0">
                <a:latin typeface="Arial" panose="020B0604020202020204" pitchFamily="34" charset="0"/>
                <a:cs typeface="Arial" panose="020B0604020202020204" pitchFamily="34" charset="0"/>
              </a:rPr>
              <a:t>to </a:t>
            </a:r>
            <a:r>
              <a:rPr lang="en-US" dirty="0" smtClean="0">
                <a:latin typeface="Arial" panose="020B0604020202020204" pitchFamily="34" charset="0"/>
                <a:cs typeface="Arial" panose="020B0604020202020204" pitchFamily="34" charset="0"/>
              </a:rPr>
              <a:t>ADA </a:t>
            </a:r>
            <a:r>
              <a:rPr lang="en-US" dirty="0">
                <a:latin typeface="Arial" panose="020B0604020202020204" pitchFamily="34" charset="0"/>
                <a:cs typeface="Arial" panose="020B0604020202020204" pitchFamily="34" charset="0"/>
              </a:rPr>
              <a:t>Coordinators </a:t>
            </a:r>
            <a:r>
              <a:rPr lang="en-US" dirty="0" smtClean="0">
                <a:latin typeface="Arial" panose="020B0604020202020204" pitchFamily="34" charset="0"/>
                <a:cs typeface="Arial" panose="020B0604020202020204" pitchFamily="34" charset="0"/>
              </a:rPr>
              <a:t>within the state of California.</a:t>
            </a:r>
            <a:endParaRPr lang="en-US" dirty="0">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1432757" y="5981699"/>
            <a:ext cx="9540043" cy="337038"/>
          </a:xfrm>
        </p:spPr>
        <p:txBody>
          <a:bodyPr>
            <a:normAutofit fontScale="92500" lnSpcReduction="10000"/>
          </a:bodyPr>
          <a:lstStyle/>
          <a:p>
            <a:pPr marL="0" indent="0">
              <a:buNone/>
            </a:pPr>
            <a:r>
              <a:rPr lang="en-US" dirty="0" smtClean="0">
                <a:latin typeface="Arial" panose="020B0604020202020204" pitchFamily="34" charset="0"/>
                <a:cs typeface="Arial" panose="020B0604020202020204" pitchFamily="34" charset="0"/>
              </a:rPr>
              <a:t>*Survey did not include any other ADA Coordinators outside of state service.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3574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Survey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789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#1</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a:bodyPr>
          <a:lstStyle/>
          <a:p>
            <a:pPr marL="0" indent="0">
              <a:buNone/>
            </a:pPr>
            <a:r>
              <a:rPr lang="en-US" sz="2400" i="1" dirty="0" smtClean="0">
                <a:latin typeface="Arial" panose="020B0604020202020204" pitchFamily="34" charset="0"/>
                <a:cs typeface="Arial" panose="020B0604020202020204" pitchFamily="34" charset="0"/>
              </a:rPr>
              <a:t>Question: What </a:t>
            </a:r>
            <a:r>
              <a:rPr lang="en-US" sz="2400" i="1" dirty="0">
                <a:latin typeface="Arial" panose="020B0604020202020204" pitchFamily="34" charset="0"/>
                <a:cs typeface="Arial" panose="020B0604020202020204" pitchFamily="34" charset="0"/>
              </a:rPr>
              <a:t>are your specific duties as the ADA Coordinator for your agency/department/unit</a:t>
            </a:r>
            <a:r>
              <a:rPr lang="en-US" sz="2400" i="1" dirty="0" smtClean="0">
                <a:latin typeface="Arial" panose="020B0604020202020204" pitchFamily="34" charset="0"/>
                <a:cs typeface="Arial" panose="020B0604020202020204" pitchFamily="34" charset="0"/>
              </a:rPr>
              <a:t>? </a:t>
            </a:r>
            <a:endParaRPr lang="en-US" sz="2400" i="1" dirty="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The answer was and open-ended response field.</a:t>
            </a:r>
          </a:p>
        </p:txBody>
      </p:sp>
      <p:pic>
        <p:nvPicPr>
          <p:cNvPr id="5" name="Content Placeholder 4" descr="Showing the Description on an ADA Coordinator using specific words.&#10;Accessibility: 12 times&#10;Transition Plan: 7 Times&#10;Resonable: 14 Times&#10;Provide: 14 Times&#10;Training: 27 Times&#10;Compliance/Comply: 27 Times&#10;Accomodation/accomodations: 29 Times&#10;Disability/Disabilities: 27 Times" title="Graph"/>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099048" y="2171700"/>
            <a:ext cx="5468111" cy="3625596"/>
          </a:xfrm>
          <a:prstGeom prst="rect">
            <a:avLst/>
          </a:prstGeom>
        </p:spPr>
      </p:pic>
    </p:spTree>
    <p:extLst>
      <p:ext uri="{BB962C8B-B14F-4D97-AF65-F5344CB8AC3E}">
        <p14:creationId xmlns:p14="http://schemas.microsoft.com/office/powerpoint/2010/main" val="3213036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#2</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a:bodyPr>
          <a:lstStyle/>
          <a:p>
            <a:pPr marL="0" lvl="0" indent="0">
              <a:buNone/>
            </a:pPr>
            <a:r>
              <a:rPr lang="en-US" sz="2400" i="1" dirty="0" smtClean="0">
                <a:latin typeface="Arial" panose="020B0604020202020204" pitchFamily="34" charset="0"/>
                <a:cs typeface="Arial" panose="020B0604020202020204" pitchFamily="34" charset="0"/>
              </a:rPr>
              <a:t>Question: The </a:t>
            </a:r>
            <a:r>
              <a:rPr lang="en-US" sz="2400" i="1" dirty="0">
                <a:latin typeface="Arial" panose="020B0604020202020204" pitchFamily="34" charset="0"/>
                <a:cs typeface="Arial" panose="020B0604020202020204" pitchFamily="34" charset="0"/>
              </a:rPr>
              <a:t>Federal regulations require state and local governments with 50 or more employees to designate an employee responsible for coordinating compliance with ADA requirements. How familiar were you to the role of an ADA Coordinator upon assuming the position?</a:t>
            </a:r>
          </a:p>
          <a:p>
            <a:pPr marL="0" indent="0">
              <a:buNone/>
            </a:pPr>
            <a:endParaRPr lang="en-US" dirty="0"/>
          </a:p>
        </p:txBody>
      </p:sp>
      <p:pic>
        <p:nvPicPr>
          <p:cNvPr id="5" name="Content Placeholder 4" descr="Shows 26.32% Very familiar&#10;47.37% Somewhat Familiar&#10;15.79% Slightly Familiar&#10;10.53% no familiar at all&#10;" title="Graph for familiarity of role"/>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524625" y="2737105"/>
            <a:ext cx="4448175" cy="2679189"/>
          </a:xfrm>
          <a:prstGeom prst="rect">
            <a:avLst/>
          </a:prstGeom>
        </p:spPr>
      </p:pic>
    </p:spTree>
    <p:extLst>
      <p:ext uri="{BB962C8B-B14F-4D97-AF65-F5344CB8AC3E}">
        <p14:creationId xmlns:p14="http://schemas.microsoft.com/office/powerpoint/2010/main" val="3492609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#3</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019060" y="2263965"/>
            <a:ext cx="3849502" cy="3556067"/>
          </a:xfrm>
        </p:spPr>
        <p:txBody>
          <a:bodyPr>
            <a:normAutofit/>
          </a:bodyPr>
          <a:lstStyle/>
          <a:p>
            <a:pPr marL="530352" lvl="1" indent="0">
              <a:buNone/>
            </a:pPr>
            <a:r>
              <a:rPr lang="en-US" sz="2400" dirty="0" smtClean="0">
                <a:latin typeface="Arial" panose="020B0604020202020204" pitchFamily="34" charset="0"/>
                <a:cs typeface="Arial" panose="020B0604020202020204" pitchFamily="34" charset="0"/>
              </a:rPr>
              <a:t>Question: </a:t>
            </a:r>
            <a:r>
              <a:rPr lang="en-US" sz="2400" dirty="0">
                <a:latin typeface="Arial" panose="020B0604020202020204" pitchFamily="34" charset="0"/>
                <a:cs typeface="Arial" panose="020B0604020202020204" pitchFamily="34" charset="0"/>
              </a:rPr>
              <a:t>Does your agency have a published plan for ADA Notice and Grievance for resolving complaints of disability discrimination?</a:t>
            </a:r>
          </a:p>
          <a:p>
            <a:pPr marL="530352" lvl="1" indent="0">
              <a:buNone/>
            </a:pPr>
            <a:endParaRPr lang="en-US" dirty="0" smtClean="0">
              <a:latin typeface="Arial" panose="020B0604020202020204" pitchFamily="34" charset="0"/>
              <a:cs typeface="Arial" panose="020B0604020202020204" pitchFamily="34" charset="0"/>
            </a:endParaRPr>
          </a:p>
        </p:txBody>
      </p:sp>
      <p:pic>
        <p:nvPicPr>
          <p:cNvPr id="5" name="Content Placeholder 4" descr="15.79% are unsure how to resolve complaints of disability discrimination&#10;15.79% do not know how to resolve complaints of disability discrimination&#10;68.42% know how to resolve complaints of disability Discrimination" title="Graph showing ADA Notice and Grievance"/>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41986" y="2171700"/>
            <a:ext cx="6146977" cy="3508818"/>
          </a:xfrm>
        </p:spPr>
      </p:pic>
    </p:spTree>
    <p:extLst>
      <p:ext uri="{BB962C8B-B14F-4D97-AF65-F5344CB8AC3E}">
        <p14:creationId xmlns:p14="http://schemas.microsoft.com/office/powerpoint/2010/main" val="207710259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533</TotalTime>
  <Words>831</Words>
  <Application>Microsoft Office PowerPoint</Application>
  <PresentationFormat>Widescreen</PresentationFormat>
  <Paragraphs>91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Franklin Gothic Book</vt:lpstr>
      <vt:lpstr>Crop</vt:lpstr>
      <vt:lpstr>Ada Coordination Survey Results</vt:lpstr>
      <vt:lpstr>CCDA FIVE-YEAR STRATEGIC GOAL #6</vt:lpstr>
      <vt:lpstr>ONE-YEAR IMPLEMENTATION OF STRATEGIC GOAL #6</vt:lpstr>
      <vt:lpstr>Background on Researchers</vt:lpstr>
      <vt:lpstr>Methodology</vt:lpstr>
      <vt:lpstr>Survey questions</vt:lpstr>
      <vt:lpstr>Question #1</vt:lpstr>
      <vt:lpstr>Question #2</vt:lpstr>
      <vt:lpstr>Question #3</vt:lpstr>
      <vt:lpstr>Question #3A</vt:lpstr>
      <vt:lpstr>Question #4</vt:lpstr>
      <vt:lpstr>Questions #5</vt:lpstr>
      <vt:lpstr>Questions #6</vt:lpstr>
      <vt:lpstr>Question #7</vt:lpstr>
      <vt:lpstr>Question #8</vt:lpstr>
      <vt:lpstr>Question #9</vt:lpstr>
      <vt:lpstr>Question #10</vt:lpstr>
      <vt:lpstr>Total Number of Participants</vt:lpstr>
      <vt:lpstr>Total Number of Respondents</vt:lpstr>
      <vt:lpstr>Recommendations from ADA Coordinators</vt:lpstr>
      <vt:lpstr>Recommendations for CCDA</vt:lpstr>
      <vt:lpstr>Q &amp; A / Discussion</vt:lpstr>
      <vt:lpstr>CCDA Contact Information</vt:lpstr>
    </vt:vector>
  </TitlesOfParts>
  <Company>Department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Coordination Survey</dc:title>
  <dc:creator>Morrell, Joshua@DGS</dc:creator>
  <cp:lastModifiedBy>Morrell, Joshua@DGS</cp:lastModifiedBy>
  <cp:revision>39</cp:revision>
  <dcterms:created xsi:type="dcterms:W3CDTF">2020-01-07T21:24:10Z</dcterms:created>
  <dcterms:modified xsi:type="dcterms:W3CDTF">2020-01-13T17:05:43Z</dcterms:modified>
</cp:coreProperties>
</file>