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9" r:id="rId3"/>
    <p:sldId id="366" r:id="rId4"/>
    <p:sldId id="369" r:id="rId5"/>
    <p:sldId id="278" r:id="rId6"/>
    <p:sldId id="320" r:id="rId7"/>
    <p:sldId id="368" r:id="rId8"/>
    <p:sldId id="355" r:id="rId9"/>
    <p:sldId id="359" r:id="rId10"/>
    <p:sldId id="362" r:id="rId11"/>
    <p:sldId id="3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a:srgbClr val="009E47"/>
    <a:srgbClr val="3333FF"/>
    <a:srgbClr val="18029A"/>
    <a:srgbClr val="529468"/>
    <a:srgbClr val="F6C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539" autoAdjust="0"/>
  </p:normalViewPr>
  <p:slideViewPr>
    <p:cSldViewPr>
      <p:cViewPr varScale="1">
        <p:scale>
          <a:sx n="86" d="100"/>
          <a:sy n="86" d="100"/>
        </p:scale>
        <p:origin x="1614"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5016"/>
    </p:cViewPr>
  </p:sorterViewPr>
  <p:notesViewPr>
    <p:cSldViewPr>
      <p:cViewPr varScale="1">
        <p:scale>
          <a:sx n="58" d="100"/>
          <a:sy n="58" d="100"/>
        </p:scale>
        <p:origin x="321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3038475" cy="464980"/>
          </a:xfrm>
          <a:prstGeom prst="rect">
            <a:avLst/>
          </a:prstGeom>
        </p:spPr>
        <p:txBody>
          <a:bodyPr vert="horz" lIns="91428" tIns="45714" rIns="91428" bIns="45714" rtlCol="0"/>
          <a:lstStyle>
            <a:lvl1pPr algn="l">
              <a:defRPr sz="1200"/>
            </a:lvl1pPr>
          </a:lstStyle>
          <a:p>
            <a:endParaRPr lang="en-US" dirty="0"/>
          </a:p>
        </p:txBody>
      </p:sp>
      <p:sp>
        <p:nvSpPr>
          <p:cNvPr id="3" name="Date Placeholder 2"/>
          <p:cNvSpPr>
            <a:spLocks noGrp="1"/>
          </p:cNvSpPr>
          <p:nvPr>
            <p:ph type="dt" sz="quarter" idx="1"/>
          </p:nvPr>
        </p:nvSpPr>
        <p:spPr>
          <a:xfrm>
            <a:off x="3970342" y="2"/>
            <a:ext cx="3038475" cy="464980"/>
          </a:xfrm>
          <a:prstGeom prst="rect">
            <a:avLst/>
          </a:prstGeom>
        </p:spPr>
        <p:txBody>
          <a:bodyPr vert="horz" lIns="91428" tIns="45714" rIns="91428" bIns="45714" rtlCol="0"/>
          <a:lstStyle>
            <a:lvl1pPr algn="r">
              <a:defRPr sz="1200"/>
            </a:lvl1pPr>
          </a:lstStyle>
          <a:p>
            <a:r>
              <a:rPr lang="en-US" smtClean="0"/>
              <a:t>1/23/2019</a:t>
            </a:r>
            <a:endParaRPr lang="en-US" dirty="0"/>
          </a:p>
        </p:txBody>
      </p:sp>
      <p:sp>
        <p:nvSpPr>
          <p:cNvPr id="4" name="Footer Placeholder 3"/>
          <p:cNvSpPr>
            <a:spLocks noGrp="1"/>
          </p:cNvSpPr>
          <p:nvPr>
            <p:ph type="ftr" sz="quarter" idx="2"/>
          </p:nvPr>
        </p:nvSpPr>
        <p:spPr>
          <a:xfrm>
            <a:off x="4" y="8829824"/>
            <a:ext cx="3038475" cy="464980"/>
          </a:xfrm>
          <a:prstGeom prst="rect">
            <a:avLst/>
          </a:prstGeom>
        </p:spPr>
        <p:txBody>
          <a:bodyPr vert="horz" lIns="91428" tIns="45714" rIns="91428"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2" y="8829824"/>
            <a:ext cx="3038475" cy="464980"/>
          </a:xfrm>
          <a:prstGeom prst="rect">
            <a:avLst/>
          </a:prstGeom>
        </p:spPr>
        <p:txBody>
          <a:bodyPr vert="horz" lIns="91428" tIns="45714" rIns="91428" bIns="45714" rtlCol="0" anchor="b"/>
          <a:lstStyle>
            <a:lvl1pPr algn="r">
              <a:defRPr sz="1200"/>
            </a:lvl1pPr>
          </a:lstStyle>
          <a:p>
            <a:fld id="{941EE60F-95DF-4C50-A3F1-A3B5739E01DD}" type="slidenum">
              <a:rPr lang="en-US" smtClean="0"/>
              <a:t>‹#›</a:t>
            </a:fld>
            <a:endParaRPr lang="en-US" dirty="0"/>
          </a:p>
        </p:txBody>
      </p:sp>
    </p:spTree>
    <p:extLst>
      <p:ext uri="{BB962C8B-B14F-4D97-AF65-F5344CB8AC3E}">
        <p14:creationId xmlns:p14="http://schemas.microsoft.com/office/powerpoint/2010/main" val="98752910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138"/>
          </a:xfrm>
          <a:prstGeom prst="rect">
            <a:avLst/>
          </a:prstGeom>
        </p:spPr>
        <p:txBody>
          <a:bodyPr vert="horz" lIns="91428" tIns="45714" rIns="91428" bIns="45714" rtlCol="0"/>
          <a:lstStyle>
            <a:lvl1pPr algn="l">
              <a:defRPr sz="1200"/>
            </a:lvl1pPr>
          </a:lstStyle>
          <a:p>
            <a:endParaRPr lang="en-US" dirty="0"/>
          </a:p>
        </p:txBody>
      </p:sp>
      <p:sp>
        <p:nvSpPr>
          <p:cNvPr id="3" name="Date Placeholder 2"/>
          <p:cNvSpPr>
            <a:spLocks noGrp="1"/>
          </p:cNvSpPr>
          <p:nvPr>
            <p:ph type="dt" idx="1"/>
          </p:nvPr>
        </p:nvSpPr>
        <p:spPr>
          <a:xfrm>
            <a:off x="3970341" y="1"/>
            <a:ext cx="3038475" cy="465138"/>
          </a:xfrm>
          <a:prstGeom prst="rect">
            <a:avLst/>
          </a:prstGeom>
        </p:spPr>
        <p:txBody>
          <a:bodyPr vert="horz" lIns="91428" tIns="45714" rIns="91428" bIns="45714" rtlCol="0"/>
          <a:lstStyle>
            <a:lvl1pPr algn="r">
              <a:defRPr sz="1200"/>
            </a:lvl1pPr>
          </a:lstStyle>
          <a:p>
            <a:r>
              <a:rPr lang="en-US" smtClean="0"/>
              <a:t>1/23/2019</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8" tIns="45714" rIns="91428" bIns="45714" rtlCol="0" anchor="ctr"/>
          <a:lstStyle/>
          <a:p>
            <a:endParaRPr lang="en-US" dirty="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28" tIns="45714" rIns="91428"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29675"/>
            <a:ext cx="3038475" cy="465138"/>
          </a:xfrm>
          <a:prstGeom prst="rect">
            <a:avLst/>
          </a:prstGeom>
        </p:spPr>
        <p:txBody>
          <a:bodyPr vert="horz" lIns="91428" tIns="45714" rIns="91428" bIns="457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1" y="8829675"/>
            <a:ext cx="3038475" cy="465138"/>
          </a:xfrm>
          <a:prstGeom prst="rect">
            <a:avLst/>
          </a:prstGeom>
        </p:spPr>
        <p:txBody>
          <a:bodyPr vert="horz" lIns="91428" tIns="45714" rIns="91428" bIns="45714" rtlCol="0" anchor="b"/>
          <a:lstStyle>
            <a:lvl1pPr algn="r">
              <a:defRPr sz="1200"/>
            </a:lvl1pPr>
          </a:lstStyle>
          <a:p>
            <a:fld id="{076B2EBF-3E26-489E-AF94-001F739594B4}" type="slidenum">
              <a:rPr lang="en-US" smtClean="0"/>
              <a:t>‹#›</a:t>
            </a:fld>
            <a:endParaRPr lang="en-US" dirty="0"/>
          </a:p>
        </p:txBody>
      </p:sp>
    </p:spTree>
    <p:extLst>
      <p:ext uri="{BB962C8B-B14F-4D97-AF65-F5344CB8AC3E}">
        <p14:creationId xmlns:p14="http://schemas.microsoft.com/office/powerpoint/2010/main" val="87866425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6B2EBF-3E26-489E-AF94-001F739594B4}" type="slidenum">
              <a:rPr lang="en-US" smtClean="0"/>
              <a:t>1</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1333011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83FA9B4-2ED9-4B19-B715-88C1D6794E21}" type="slidenum">
              <a:rPr lang="en-US" smtClean="0"/>
              <a:t>10</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153014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6B2EBF-3E26-489E-AF94-001F739594B4}" type="slidenum">
              <a:rPr lang="en-US" smtClean="0"/>
              <a:t>11</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351852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are pleased that</a:t>
            </a:r>
            <a:r>
              <a:rPr lang="en-US" sz="1200" kern="1200" baseline="0" dirty="0" smtClean="0">
                <a:solidFill>
                  <a:schemeClr val="tx1"/>
                </a:solidFill>
                <a:effectLst/>
                <a:latin typeface="+mn-lt"/>
                <a:ea typeface="+mn-ea"/>
                <a:cs typeface="+mn-cs"/>
              </a:rPr>
              <a:t> Angela invited us to update CCDA board members on the </a:t>
            </a:r>
            <a:r>
              <a:rPr lang="en-US" sz="1200" kern="1200" dirty="0" smtClean="0">
                <a:solidFill>
                  <a:schemeClr val="tx1"/>
                </a:solidFill>
                <a:effectLst/>
                <a:latin typeface="+mn-lt"/>
                <a:ea typeface="+mn-ea"/>
                <a:cs typeface="+mn-cs"/>
              </a:rPr>
              <a:t>California Americans with Disabilities Act Small Business Capital Access Loan Program, what we call the CalCAP ADA Program.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CPCFA staff have collaborated and consulted with</a:t>
            </a:r>
            <a:r>
              <a:rPr lang="en-US" sz="1200" kern="1200" baseline="0" dirty="0" smtClean="0">
                <a:solidFill>
                  <a:schemeClr val="tx1"/>
                </a:solidFill>
                <a:effectLst/>
                <a:latin typeface="+mn-lt"/>
                <a:ea typeface="+mn-ea"/>
                <a:cs typeface="+mn-cs"/>
              </a:rPr>
              <a:t> Ida Clair, the principal architect for the Division of the State Architect (DSA) and Angela Jemmott, the Executive Director of the CA Commission on Disability Access, who are </a:t>
            </a:r>
            <a:r>
              <a:rPr lang="en-US" sz="1200" kern="1200" dirty="0" smtClean="0">
                <a:solidFill>
                  <a:schemeClr val="tx1"/>
                </a:solidFill>
                <a:effectLst/>
                <a:latin typeface="+mn-lt"/>
                <a:ea typeface="+mn-ea"/>
                <a:cs typeface="+mn-cs"/>
              </a:rPr>
              <a:t>subject matter experts from our sister state agencies,</a:t>
            </a:r>
            <a:r>
              <a:rPr lang="en-US" sz="1200" kern="1200" baseline="0" dirty="0" smtClean="0">
                <a:solidFill>
                  <a:schemeClr val="tx1"/>
                </a:solidFill>
                <a:effectLst/>
                <a:latin typeface="+mn-lt"/>
                <a:ea typeface="+mn-ea"/>
                <a:cs typeface="+mn-cs"/>
              </a:rPr>
              <a:t> since AB 1230 was first signed in October 2015</a:t>
            </a:r>
            <a:r>
              <a:rPr lang="en-US" sz="1200" kern="1200" dirty="0" smtClean="0">
                <a:solidFill>
                  <a:schemeClr val="tx1"/>
                </a:solidFill>
                <a:effectLst/>
                <a:latin typeface="+mn-lt"/>
                <a:ea typeface="+mn-ea"/>
                <a:cs typeface="+mn-cs"/>
              </a:rPr>
              <a:t>.  We have worked with the California Commission on Disability Access, the Division of the State Architect, the Department of Rehabilitation, small business organizations, and we have been working with the stakeholders to develop the program.</a:t>
            </a:r>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Today I will</a:t>
            </a:r>
            <a:r>
              <a:rPr lang="en-US" sz="1200" kern="1200" baseline="0" dirty="0" smtClean="0">
                <a:solidFill>
                  <a:schemeClr val="tx1"/>
                </a:solidFill>
                <a:effectLst/>
                <a:latin typeface="+mn-lt"/>
                <a:ea typeface="+mn-ea"/>
                <a:cs typeface="+mn-cs"/>
              </a:rPr>
              <a:t> provide a brief </a:t>
            </a:r>
            <a:r>
              <a:rPr lang="en-US" sz="1200" kern="1200" dirty="0" smtClean="0">
                <a:solidFill>
                  <a:schemeClr val="tx1"/>
                </a:solidFill>
                <a:effectLst/>
                <a:latin typeface="+mn-lt"/>
                <a:ea typeface="+mn-ea"/>
                <a:cs typeface="+mn-cs"/>
              </a:rPr>
              <a:t>history of CPCFA, share</a:t>
            </a:r>
            <a:r>
              <a:rPr lang="en-US" sz="1200" kern="1200" baseline="0" dirty="0" smtClean="0">
                <a:solidFill>
                  <a:schemeClr val="tx1"/>
                </a:solidFill>
                <a:effectLst/>
                <a:latin typeface="+mn-lt"/>
                <a:ea typeface="+mn-ea"/>
                <a:cs typeface="+mn-cs"/>
              </a:rPr>
              <a:t> a bit about the success of our CalCAP credit enhancement model</a:t>
            </a:r>
            <a:r>
              <a:rPr lang="en-US" sz="1200" kern="1200" dirty="0" smtClean="0">
                <a:solidFill>
                  <a:schemeClr val="tx1"/>
                </a:solidFill>
                <a:effectLst/>
                <a:latin typeface="+mn-lt"/>
                <a:ea typeface="+mn-ea"/>
                <a:cs typeface="+mn-cs"/>
              </a:rPr>
              <a:t>, talk about how</a:t>
            </a:r>
            <a:r>
              <a:rPr lang="en-US" sz="1200" kern="1200" baseline="0" dirty="0" smtClean="0">
                <a:solidFill>
                  <a:schemeClr val="tx1"/>
                </a:solidFill>
                <a:effectLst/>
                <a:latin typeface="+mn-lt"/>
                <a:ea typeface="+mn-ea"/>
                <a:cs typeface="+mn-cs"/>
              </a:rPr>
              <a:t> CPCFA developed a program to fulfill the goals that </a:t>
            </a:r>
            <a:r>
              <a:rPr lang="en-US" sz="1200" kern="1200" dirty="0" smtClean="0">
                <a:solidFill>
                  <a:schemeClr val="tx1"/>
                </a:solidFill>
                <a:effectLst/>
                <a:latin typeface="+mn-lt"/>
                <a:ea typeface="+mn-ea"/>
                <a:cs typeface="+mn-cs"/>
              </a:rPr>
              <a:t>Assembly Member Jimmy Gomez hopes to accomplish through his legislation AB 1230 which he authored to support this new CalCAP program. I’ll also update you on the legislative changes that have</a:t>
            </a:r>
            <a:r>
              <a:rPr lang="en-US" sz="1200" kern="1200" baseline="0" dirty="0" smtClean="0">
                <a:solidFill>
                  <a:schemeClr val="tx1"/>
                </a:solidFill>
                <a:effectLst/>
                <a:latin typeface="+mn-lt"/>
                <a:ea typeface="+mn-ea"/>
                <a:cs typeface="+mn-cs"/>
              </a:rPr>
              <a:t> taken place to e</a:t>
            </a:r>
            <a:r>
              <a:rPr lang="en-US" dirty="0" smtClean="0"/>
              <a:t>xpand the definition of small business for the purposes of the ADA program</a:t>
            </a:r>
            <a:r>
              <a:rPr lang="en-US" baseline="0" dirty="0" smtClean="0"/>
              <a:t> and the our outreach to get the word out about the CalCAP ADA financing program.</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76B2EBF-3E26-489E-AF94-001F739594B4}" type="slidenum">
              <a:rPr lang="en-US" smtClean="0"/>
              <a:t>2</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2053851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76B2EBF-3E26-489E-AF94-001F739594B4}" type="slidenum">
              <a:rPr lang="en-US" smtClean="0"/>
              <a:t>3</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1486577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CPCFA  has  seen  increasing  demand  for  the  CalCAP  programs.  The  proven  success  of  each  program and the ever-growing need for capital by small businesses in California illustrates why CPCFA  has  experienced  an  increase  in  stakeholder  participation  in  the  CalCAP  for  Small  Business,  Collateral  Support  and  CalCAP/CARB  programs.  The  CalCAP  design  is  one  of  the  most  effective  means  to  leveraging  private  funds  with  public  investments.  Currently,  for  every  dollar CalCAP contributes through one of its credit enhancement programs, approximately $7 of private funding is used to help support small businesses throughout the state. </a:t>
            </a:r>
          </a:p>
          <a:p>
            <a:endParaRPr lang="en-US" dirty="0" smtClean="0"/>
          </a:p>
          <a:p>
            <a:r>
              <a:rPr lang="en-US" dirty="0" smtClean="0"/>
              <a:t>At the same time, many small businesses in California remain unsuccessful in obtaining needed capital  assistance.  Drivers  in  the  economy  beyond  CPCFA’s  influence  has  impacted  lender  willingness  to  underwrite  loans  for  small  businesses  for  purposes  that  do  not  directly  generate  revenue to offset new debt. Short of regulatory mandates or demonstrable benefit to an owner’s bottom  line,  small  businesses  are  leery  of  assuming  debt  designed  to  meet  social  and  environmental  objectives.  These  financial  market  dynamics  have  inhibited  the  immediate  embrace of the CalCAP/ADA program which I’m here</a:t>
            </a:r>
            <a:r>
              <a:rPr lang="en-US" baseline="0" dirty="0" smtClean="0"/>
              <a:t> to update you on today.</a:t>
            </a:r>
            <a:endParaRPr lang="en-US" dirty="0"/>
          </a:p>
        </p:txBody>
      </p:sp>
      <p:sp>
        <p:nvSpPr>
          <p:cNvPr id="4" name="Slide Number Placeholder 3"/>
          <p:cNvSpPr>
            <a:spLocks noGrp="1"/>
          </p:cNvSpPr>
          <p:nvPr>
            <p:ph type="sldNum" sz="quarter" idx="10"/>
          </p:nvPr>
        </p:nvSpPr>
        <p:spPr/>
        <p:txBody>
          <a:bodyPr/>
          <a:lstStyle/>
          <a:p>
            <a:fld id="{076B2EBF-3E26-489E-AF94-001F739594B4}" type="slidenum">
              <a:rPr lang="en-US" smtClean="0"/>
              <a:t>4</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2618954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When I last presented to the CCDA Board,  we were in the early stages of implementing Assembly Member Jimmy Gomez’s AB 1230 bill which established the </a:t>
            </a:r>
            <a:r>
              <a:rPr lang="en-US" sz="1200" kern="1200" dirty="0" smtClean="0">
                <a:solidFill>
                  <a:schemeClr val="tx1"/>
                </a:solidFill>
                <a:effectLst/>
                <a:latin typeface="+mn-lt"/>
                <a:ea typeface="+mn-ea"/>
                <a:cs typeface="+mn-cs"/>
              </a:rPr>
              <a:t>California Americans with Disabilities Act Small Business Capital Access Loan Program (CalCAP/ADA) to be administered by CPCFA.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AB</a:t>
            </a:r>
            <a:r>
              <a:rPr lang="en-US" sz="1200" kern="1200" baseline="0" dirty="0" smtClean="0">
                <a:solidFill>
                  <a:schemeClr val="tx1"/>
                </a:solidFill>
                <a:effectLst/>
                <a:latin typeface="+mn-lt"/>
                <a:ea typeface="+mn-ea"/>
                <a:cs typeface="+mn-cs"/>
              </a:rPr>
              <a:t> 1230 provided CPCFA with</a:t>
            </a:r>
            <a:r>
              <a:rPr lang="en-US" sz="1200" kern="1200" dirty="0" smtClean="0">
                <a:solidFill>
                  <a:schemeClr val="tx1"/>
                </a:solidFill>
                <a:effectLst/>
                <a:latin typeface="+mn-lt"/>
                <a:ea typeface="+mn-ea"/>
                <a:cs typeface="+mn-cs"/>
              </a:rPr>
              <a:t> a $10 million one-time appropriation to assist California small businesses by facilitating private loans to support physical alterations or retrofits to comply with the Americans with Disabilities Act of 1990 (ADA). Assembly Member Gomez’s goal was to create a loan program specifically for very small businesses, so these businesses can increase the physical access into their business for disabled persons.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Modeled after our long-standing California Capital Access Program, CalCAP ADA t</a:t>
            </a:r>
            <a:r>
              <a:rPr lang="en-US" sz="1200" kern="1200" dirty="0" smtClean="0">
                <a:solidFill>
                  <a:schemeClr val="tx1"/>
                </a:solidFill>
                <a:effectLst/>
                <a:latin typeface="+mn-lt"/>
                <a:ea typeface="+mn-ea"/>
                <a:cs typeface="+mn-cs"/>
              </a:rPr>
              <a:t>his is a credit enhancement program to assist very small businesses,</a:t>
            </a:r>
            <a:r>
              <a:rPr lang="en-US" sz="1200" kern="1200" baseline="0" dirty="0" smtClean="0">
                <a:solidFill>
                  <a:schemeClr val="tx1"/>
                </a:solidFill>
                <a:effectLst/>
                <a:latin typeface="+mn-lt"/>
                <a:ea typeface="+mn-ea"/>
                <a:cs typeface="+mn-cs"/>
              </a:rPr>
              <a:t> including start-ups and non-profits, </a:t>
            </a:r>
            <a:r>
              <a:rPr lang="en-US" sz="1200" kern="1200" dirty="0" smtClean="0">
                <a:solidFill>
                  <a:schemeClr val="tx1"/>
                </a:solidFill>
                <a:effectLst/>
                <a:latin typeface="+mn-lt"/>
                <a:ea typeface="+mn-ea"/>
                <a:cs typeface="+mn-cs"/>
              </a:rPr>
              <a:t>in California with improving their physical public accessibility and complying with the Americans with Disabilities Act. </a:t>
            </a:r>
          </a:p>
          <a:p>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Loans can be enrolled in the program to support physical alterations, retrofits, signage, and other improvements to increase access and comply with the ADA.</a:t>
            </a: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maximum amount that can be enrolled in CalCAP ADA is $50,000. </a:t>
            </a:r>
            <a:r>
              <a:rPr lang="en-US" sz="1200" dirty="0" smtClean="0"/>
              <a:t>While a loan can exceed that amount and amount </a:t>
            </a:r>
            <a:r>
              <a:rPr lang="en-US" sz="1200" b="1" dirty="0" smtClean="0"/>
              <a:t>enrolled</a:t>
            </a:r>
            <a:r>
              <a:rPr lang="en-US" sz="1200" dirty="0" smtClean="0"/>
              <a:t> in the Program is limited to $50,000</a:t>
            </a:r>
            <a:r>
              <a:rPr lang="en-US" sz="1200" baseline="0" dirty="0" smtClean="0"/>
              <a:t> of </a:t>
            </a:r>
            <a:r>
              <a:rPr lang="en-US" sz="1200" dirty="0" smtClean="0"/>
              <a:t>eligible costs for ADA improvements.</a:t>
            </a:r>
          </a:p>
          <a:p>
            <a:pPr marL="0" indent="0">
              <a:spcBef>
                <a:spcPts val="1000"/>
              </a:spcBef>
              <a:buFont typeface="Wingdings" panose="05000000000000000000" pitchFamily="2" charset="2"/>
              <a:buNone/>
            </a:pPr>
            <a:endParaRPr lang="en-US" sz="1200" dirty="0" smtClean="0"/>
          </a:p>
          <a:p>
            <a:pPr marL="0" indent="0">
              <a:spcBef>
                <a:spcPts val="1000"/>
              </a:spcBef>
              <a:buFont typeface="Wingdings" panose="05000000000000000000" pitchFamily="2" charset="2"/>
              <a:buNone/>
            </a:pPr>
            <a:r>
              <a:rPr lang="en-US" sz="1200" dirty="0" smtClean="0"/>
              <a:t>Lenders set the terms and conditions of the loans pursuant to the their usual underwriting policies.</a:t>
            </a:r>
          </a:p>
          <a:p>
            <a:pPr marL="0" indent="0">
              <a:spcBef>
                <a:spcPts val="1000"/>
              </a:spcBef>
              <a:buFont typeface="Wingdings" panose="05000000000000000000" pitchFamily="2" charset="2"/>
              <a:buNone/>
            </a:pPr>
            <a:endParaRPr lang="en-US" sz="1200" dirty="0" smtClean="0"/>
          </a:p>
          <a:p>
            <a:pPr marL="0" indent="0">
              <a:spcBef>
                <a:spcPts val="1000"/>
              </a:spcBef>
              <a:buFont typeface="Wingdings" panose="05000000000000000000" pitchFamily="2" charset="2"/>
              <a:buNone/>
            </a:pPr>
            <a:r>
              <a:rPr lang="en-US" sz="1200" dirty="0" smtClean="0"/>
              <a:t>Loans can be short or long-term, have fixed or variable rates and bear any type of amortization schedule.</a:t>
            </a:r>
          </a:p>
          <a:p>
            <a:pPr marL="0" indent="0">
              <a:buFont typeface="Arial" panose="020B0604020202020204" pitchFamily="34" charset="0"/>
              <a:buNone/>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76B2EBF-3E26-489E-AF94-001F739594B4}" type="slidenum">
              <a:rPr lang="en-US" smtClean="0"/>
              <a:t>5</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2094121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Based on</a:t>
            </a:r>
            <a:r>
              <a:rPr lang="en-US" sz="1200" kern="1200" baseline="0" dirty="0" smtClean="0">
                <a:solidFill>
                  <a:schemeClr val="tx1"/>
                </a:solidFill>
                <a:effectLst/>
                <a:latin typeface="+mn-lt"/>
                <a:ea typeface="+mn-ea"/>
                <a:cs typeface="+mn-cs"/>
              </a:rPr>
              <a:t> our</a:t>
            </a:r>
            <a:r>
              <a:rPr lang="en-US" sz="1200" kern="1200" dirty="0" smtClean="0">
                <a:solidFill>
                  <a:schemeClr val="tx1"/>
                </a:solidFill>
                <a:effectLst/>
                <a:latin typeface="+mn-lt"/>
                <a:ea typeface="+mn-ea"/>
                <a:cs typeface="+mn-cs"/>
              </a:rPr>
              <a:t> original CalCAP program, CalCAP ADA includes specific rules reflecting the Assembly</a:t>
            </a:r>
            <a:r>
              <a:rPr lang="en-US" sz="1200" kern="1200" baseline="0" dirty="0" smtClean="0">
                <a:solidFill>
                  <a:schemeClr val="tx1"/>
                </a:solidFill>
                <a:effectLst/>
                <a:latin typeface="+mn-lt"/>
                <a:ea typeface="+mn-ea"/>
                <a:cs typeface="+mn-cs"/>
              </a:rPr>
              <a:t> Member Jimmy Gomez’s</a:t>
            </a:r>
            <a:r>
              <a:rPr lang="en-US" sz="1200" kern="1200" dirty="0" smtClean="0">
                <a:solidFill>
                  <a:schemeClr val="tx1"/>
                </a:solidFill>
                <a:effectLst/>
                <a:latin typeface="+mn-lt"/>
                <a:ea typeface="+mn-ea"/>
                <a:cs typeface="+mn-cs"/>
              </a:rPr>
              <a:t> intentions to support physical alterations and retrofits to comply with the ADA, and to direct this program to the smallest of businesses who shoulder a disproportionate share of the burden of litigation under the ADA and as such </a:t>
            </a:r>
            <a:r>
              <a:rPr lang="en-US" sz="1200" kern="1200" baseline="0" dirty="0" smtClean="0">
                <a:solidFill>
                  <a:schemeClr val="tx1"/>
                </a:solidFill>
                <a:effectLst/>
                <a:latin typeface="+mn-lt"/>
                <a:ea typeface="+mn-ea"/>
                <a:cs typeface="+mn-cs"/>
              </a:rPr>
              <a:t>the CalCAP ADA program was designed to  focus is on </a:t>
            </a:r>
            <a:r>
              <a:rPr lang="en-US" sz="1200" kern="1200" dirty="0" smtClean="0">
                <a:solidFill>
                  <a:schemeClr val="tx1"/>
                </a:solidFill>
                <a:effectLst/>
                <a:latin typeface="+mn-lt"/>
                <a:ea typeface="+mn-ea"/>
                <a:cs typeface="+mn-cs"/>
              </a:rPr>
              <a:t>mom &amp; pops and other very small businesses. While the original</a:t>
            </a:r>
            <a:r>
              <a:rPr lang="en-US" sz="1200" kern="1200" baseline="0" dirty="0" smtClean="0">
                <a:solidFill>
                  <a:schemeClr val="tx1"/>
                </a:solidFill>
                <a:effectLst/>
                <a:latin typeface="+mn-lt"/>
                <a:ea typeface="+mn-ea"/>
                <a:cs typeface="+mn-cs"/>
              </a:rPr>
              <a:t> statute limited small businesses to those</a:t>
            </a:r>
            <a:r>
              <a:rPr lang="en-US" sz="1200" kern="1200" dirty="0" smtClean="0">
                <a:solidFill>
                  <a:schemeClr val="tx1"/>
                </a:solidFill>
                <a:effectLst/>
                <a:latin typeface="+mn-lt"/>
                <a:ea typeface="+mn-ea"/>
                <a:cs typeface="+mn-cs"/>
              </a:rPr>
              <a:t> employing up to 15 full‑time equivalent employees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occupying up to 10,000 square feet and the business must have a total gross annual income of $1 million or less,</a:t>
            </a:r>
            <a:r>
              <a:rPr lang="en-US" sz="1200" kern="1200" baseline="0" dirty="0" smtClean="0">
                <a:solidFill>
                  <a:schemeClr val="tx1"/>
                </a:solidFill>
                <a:effectLst/>
                <a:latin typeface="+mn-lt"/>
                <a:ea typeface="+mn-ea"/>
                <a:cs typeface="+mn-cs"/>
              </a:rPr>
              <a:t> AB 1553 </a:t>
            </a:r>
            <a:r>
              <a:rPr lang="en-US" sz="1200" kern="1200" dirty="0" smtClean="0">
                <a:solidFill>
                  <a:schemeClr val="tx1"/>
                </a:solidFill>
                <a:effectLst/>
                <a:latin typeface="+mn-lt"/>
                <a:ea typeface="+mn-ea"/>
                <a:cs typeface="+mn-cs"/>
              </a:rPr>
              <a:t>authored</a:t>
            </a:r>
            <a:r>
              <a:rPr lang="en-US" sz="1200" kern="1200" baseline="0" dirty="0" smtClean="0">
                <a:solidFill>
                  <a:schemeClr val="tx1"/>
                </a:solidFill>
                <a:effectLst/>
                <a:latin typeface="+mn-lt"/>
                <a:ea typeface="+mn-ea"/>
                <a:cs typeface="+mn-cs"/>
              </a:rPr>
              <a:t> by Assembly Member Cervantes expanded </a:t>
            </a:r>
            <a:r>
              <a:rPr lang="en-US" dirty="0" smtClean="0"/>
              <a:t>the definition of small business for the purposes of the ADA program to include businesses with less than $5 million in total gross annual income, thereby expanding the types of businesses that qualify for funding under the ADA program.</a:t>
            </a:r>
          </a:p>
          <a:p>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bill also authorized CPCFA to use Small Business Assistance Fund (SBAF) monies to provide direct payments to small businesses to incentivize participation in loan loss reserve programs, including the ability to cover certain costs of obtaining a Certified Access Specialist Report (CASp), prepared by certified inspectors under the standards of the Division of the State Architect, to improve program participation. CASp</a:t>
            </a:r>
            <a:r>
              <a:rPr lang="en-US" sz="1200" kern="1200" baseline="0" dirty="0" smtClean="0">
                <a:solidFill>
                  <a:schemeClr val="tx1"/>
                </a:solidFill>
                <a:effectLst/>
                <a:latin typeface="+mn-lt"/>
                <a:ea typeface="+mn-ea"/>
                <a:cs typeface="+mn-cs"/>
              </a:rPr>
              <a:t> Reports are used by CalCAP ADA lenders to verify the eligibility of costs included in enrolled loans.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76B2EBF-3E26-489E-AF94-001F739594B4}" type="slidenum">
              <a:rPr lang="en-US" smtClean="0"/>
              <a:t>6</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237528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a:t>
            </a:r>
            <a:r>
              <a:rPr lang="en-US" sz="1200" kern="1200" baseline="0" dirty="0" smtClean="0">
                <a:solidFill>
                  <a:schemeClr val="tx1"/>
                </a:solidFill>
                <a:effectLst/>
                <a:latin typeface="+mn-lt"/>
                <a:ea typeface="+mn-ea"/>
                <a:cs typeface="+mn-cs"/>
              </a:rPr>
              <a:t> 2018</a:t>
            </a:r>
            <a:r>
              <a:rPr lang="en-US" sz="1200" kern="1200" dirty="0" smtClean="0">
                <a:solidFill>
                  <a:schemeClr val="tx1"/>
                </a:solidFill>
                <a:effectLst/>
                <a:latin typeface="+mn-lt"/>
                <a:ea typeface="+mn-ea"/>
                <a:cs typeface="+mn-cs"/>
              </a:rPr>
              <a:t>, A</a:t>
            </a:r>
            <a:r>
              <a:rPr lang="en-US" sz="1200" kern="1200" baseline="0" dirty="0" smtClean="0">
                <a:solidFill>
                  <a:schemeClr val="tx1"/>
                </a:solidFill>
                <a:effectLst/>
                <a:latin typeface="+mn-lt"/>
                <a:ea typeface="+mn-ea"/>
                <a:cs typeface="+mn-cs"/>
              </a:rPr>
              <a:t>ssembly Member Quirk-Silva</a:t>
            </a:r>
            <a:r>
              <a:rPr lang="en-US" sz="1200" kern="1200" dirty="0" smtClean="0">
                <a:solidFill>
                  <a:schemeClr val="tx1"/>
                </a:solidFill>
                <a:effectLst/>
                <a:latin typeface="+mn-lt"/>
                <a:ea typeface="+mn-ea"/>
                <a:cs typeface="+mn-cs"/>
              </a:rPr>
              <a:t> authored AB 1547 which</a:t>
            </a:r>
            <a:r>
              <a:rPr lang="en-US" sz="1200" kern="1200" baseline="0" dirty="0" smtClean="0">
                <a:solidFill>
                  <a:schemeClr val="tx1"/>
                </a:solidFill>
                <a:effectLst/>
                <a:latin typeface="+mn-lt"/>
                <a:ea typeface="+mn-ea"/>
                <a:cs typeface="+mn-cs"/>
              </a:rPr>
              <a:t> further </a:t>
            </a:r>
            <a:r>
              <a:rPr lang="en-US" sz="1200" kern="1200" dirty="0" smtClean="0">
                <a:solidFill>
                  <a:schemeClr val="tx1"/>
                </a:solidFill>
                <a:effectLst/>
                <a:latin typeface="+mn-lt"/>
                <a:ea typeface="+mn-ea"/>
                <a:cs typeface="+mn-cs"/>
              </a:rPr>
              <a:t>modified the definition of a “small business” by increasing the maximum number of full-time employees from 15 to 30 and aligned the program eligibility criteria with federal tax credit requirements.  We</a:t>
            </a:r>
            <a:r>
              <a:rPr lang="en-US" sz="1200" kern="1200" baseline="0" dirty="0" smtClean="0">
                <a:solidFill>
                  <a:schemeClr val="tx1"/>
                </a:solidFill>
                <a:effectLst/>
                <a:latin typeface="+mn-lt"/>
                <a:ea typeface="+mn-ea"/>
                <a:cs typeface="+mn-cs"/>
              </a:rPr>
              <a:t> expect that these</a:t>
            </a:r>
            <a:r>
              <a:rPr lang="en-US" sz="1200" kern="1200" dirty="0" smtClean="0">
                <a:solidFill>
                  <a:schemeClr val="tx1"/>
                </a:solidFill>
                <a:effectLst/>
                <a:latin typeface="+mn-lt"/>
                <a:ea typeface="+mn-ea"/>
                <a:cs typeface="+mn-cs"/>
              </a:rPr>
              <a:t> two modifications will expand the number of businesses that qualify for CalCAP loans under the ADA program, resulting in participating lenders having larger and more diverse loan portfolios.</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76B2EBF-3E26-489E-AF94-001F739594B4}" type="slidenum">
              <a:rPr lang="en-US" smtClean="0"/>
              <a:t>7</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4218950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ea typeface="Calibri" panose="020F0502020204030204" pitchFamily="34" charset="0"/>
                <a:cs typeface="Arial" panose="020B0604020202020204" pitchFamily="34" charset="0"/>
              </a:rPr>
              <a:t>CPCFA participated in CCDA’s workshop in Fresno and is</a:t>
            </a:r>
            <a:r>
              <a:rPr lang="en-US" sz="1200" baseline="0" dirty="0" smtClean="0">
                <a:latin typeface="Calibri" panose="020F0502020204030204" pitchFamily="34" charset="0"/>
                <a:ea typeface="Calibri" panose="020F0502020204030204" pitchFamily="34" charset="0"/>
                <a:cs typeface="Arial" panose="020B0604020202020204" pitchFamily="34" charset="0"/>
              </a:rPr>
              <a:t> planning to attend the Elk Grove event in February</a:t>
            </a:r>
            <a:endParaRPr lang="en-US" sz="1200" dirty="0" smtClean="0">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ea typeface="Calibri" panose="020F0502020204030204" pitchFamily="34" charset="0"/>
                <a:cs typeface="Arial" panose="020B0604020202020204" pitchFamily="34" charset="0"/>
              </a:rPr>
              <a:t>CPCFA has</a:t>
            </a:r>
            <a:r>
              <a:rPr lang="en-US" sz="1200" baseline="0" dirty="0" smtClean="0">
                <a:latin typeface="Calibri" panose="020F0502020204030204" pitchFamily="34" charset="0"/>
                <a:ea typeface="Calibri" panose="020F0502020204030204" pitchFamily="34" charset="0"/>
                <a:cs typeface="Arial" panose="020B0604020202020204" pitchFamily="34" charset="0"/>
              </a:rPr>
              <a:t> participated in c</a:t>
            </a:r>
            <a:r>
              <a:rPr lang="en-US" sz="1200" dirty="0" smtClean="0">
                <a:latin typeface="Calibri" panose="020F0502020204030204" pitchFamily="34" charset="0"/>
                <a:ea typeface="Calibri" panose="020F0502020204030204" pitchFamily="34" charset="0"/>
                <a:cs typeface="Arial" panose="020B0604020202020204" pitchFamily="34" charset="0"/>
              </a:rPr>
              <a:t>ommunity</a:t>
            </a:r>
            <a:r>
              <a:rPr lang="en-US" sz="1200" baseline="0" dirty="0" smtClean="0">
                <a:latin typeface="Calibri" panose="020F0502020204030204" pitchFamily="34" charset="0"/>
                <a:ea typeface="Calibri" panose="020F0502020204030204" pitchFamily="34" charset="0"/>
                <a:cs typeface="Arial" panose="020B0604020202020204" pitchFamily="34" charset="0"/>
              </a:rPr>
              <a:t> ADA workshops in: </a:t>
            </a:r>
            <a:r>
              <a:rPr lang="en-US" sz="1200" dirty="0" smtClean="0">
                <a:latin typeface="Calibri" panose="020F0502020204030204" pitchFamily="34" charset="0"/>
                <a:ea typeface="Calibri" panose="020F0502020204030204" pitchFamily="34" charset="0"/>
                <a:cs typeface="Arial" panose="020B0604020202020204" pitchFamily="34" charset="0"/>
              </a:rPr>
              <a:t>Assembly Member Jim Frazier’s District </a:t>
            </a:r>
            <a:r>
              <a:rPr lang="en-US" sz="1200" baseline="0" dirty="0" smtClean="0">
                <a:latin typeface="Calibri" panose="020F0502020204030204" pitchFamily="34" charset="0"/>
                <a:ea typeface="Calibri" panose="020F0502020204030204" pitchFamily="34" charset="0"/>
                <a:cs typeface="Arial" panose="020B0604020202020204" pitchFamily="34" charset="0"/>
              </a:rPr>
              <a:t>in Discovery Bay</a:t>
            </a:r>
            <a:r>
              <a:rPr lang="en-US" sz="1200" dirty="0" smtClean="0">
                <a:latin typeface="Calibri" panose="020F0502020204030204" pitchFamily="34" charset="0"/>
                <a:ea typeface="Calibri" panose="020F0502020204030204" pitchFamily="34" charset="0"/>
                <a:cs typeface="Arial" panose="020B0604020202020204" pitchFamily="34" charset="0"/>
              </a:rPr>
              <a:t>, Assembly Member Richard Roth and Senator Sabrina Cervantes Districts</a:t>
            </a:r>
            <a:r>
              <a:rPr lang="en-US" sz="1200" baseline="0" dirty="0" smtClean="0">
                <a:latin typeface="Calibri" panose="020F0502020204030204" pitchFamily="34" charset="0"/>
                <a:ea typeface="Calibri" panose="020F0502020204030204" pitchFamily="34" charset="0"/>
                <a:cs typeface="Arial" panose="020B0604020202020204" pitchFamily="34" charset="0"/>
              </a:rPr>
              <a:t> in Jurupa Valley and Moreno Valley and has been working with Assembly Member Jim Cooper’s District staff in planning a similar event this winter.</a:t>
            </a:r>
            <a:endParaRPr lang="en-US" sz="1200" dirty="0" smtClean="0">
              <a:latin typeface="Calibri" panose="020F0502020204030204" pitchFamily="34" charset="0"/>
              <a:ea typeface="Calibri" panose="020F0502020204030204" pitchFamily="34" charset="0"/>
              <a:cs typeface="Arial" panose="020B0604020202020204" pitchFamily="34" charset="0"/>
            </a:endParaRPr>
          </a:p>
          <a:p>
            <a:endParaRPr lang="en-US" dirty="0" smtClean="0"/>
          </a:p>
          <a:p>
            <a:r>
              <a:rPr lang="en-US" dirty="0" smtClean="0"/>
              <a:t>Lender education</a:t>
            </a:r>
            <a:r>
              <a:rPr lang="en-US" baseline="0" dirty="0" smtClean="0"/>
              <a:t> provided through quarterly Lender Roundtables </a:t>
            </a:r>
            <a:endParaRPr lang="en-US" dirty="0" smtClean="0"/>
          </a:p>
          <a:p>
            <a:endParaRPr lang="en-US" dirty="0" smtClean="0"/>
          </a:p>
          <a:p>
            <a:r>
              <a:rPr lang="en-US" dirty="0" smtClean="0"/>
              <a:t>We’ve received at least one inquiry</a:t>
            </a:r>
            <a:r>
              <a:rPr lang="en-US" baseline="0" dirty="0" smtClean="0"/>
              <a:t> an industry trade organization to open the program to businesses that provide overnight accommodations</a:t>
            </a:r>
            <a:endParaRPr lang="en-US" dirty="0"/>
          </a:p>
        </p:txBody>
      </p:sp>
      <p:sp>
        <p:nvSpPr>
          <p:cNvPr id="4" name="Slide Number Placeholder 3"/>
          <p:cNvSpPr>
            <a:spLocks noGrp="1"/>
          </p:cNvSpPr>
          <p:nvPr>
            <p:ph type="sldNum" sz="quarter" idx="10"/>
          </p:nvPr>
        </p:nvSpPr>
        <p:spPr/>
        <p:txBody>
          <a:bodyPr/>
          <a:lstStyle/>
          <a:p>
            <a:fld id="{076B2EBF-3E26-489E-AF94-001F739594B4}" type="slidenum">
              <a:rPr lang="en-US" smtClean="0"/>
              <a:t>8</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2489709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list you see here was taken from our CalCAP/ADA participating lender webpage. We suggest that businesses continue to check back on this page as we will be adding lenders as they are enrolled.</a:t>
            </a:r>
          </a:p>
          <a:p>
            <a:endParaRPr lang="en-US" baseline="0" dirty="0" smtClean="0"/>
          </a:p>
          <a:p>
            <a:r>
              <a:rPr lang="en-US" baseline="0" dirty="0" smtClean="0"/>
              <a:t>We have also provide links to information on becoming a participating lender so that if small businesses have lenders that they are used to working their lender can see how easy it is to enroll to become a CalCAP participating lender.</a:t>
            </a:r>
            <a:endParaRPr lang="en-US" dirty="0"/>
          </a:p>
        </p:txBody>
      </p:sp>
      <p:sp>
        <p:nvSpPr>
          <p:cNvPr id="4" name="Slide Number Placeholder 3"/>
          <p:cNvSpPr>
            <a:spLocks noGrp="1"/>
          </p:cNvSpPr>
          <p:nvPr>
            <p:ph type="sldNum" sz="quarter" idx="10"/>
          </p:nvPr>
        </p:nvSpPr>
        <p:spPr/>
        <p:txBody>
          <a:bodyPr/>
          <a:lstStyle/>
          <a:p>
            <a:fld id="{076B2EBF-3E26-489E-AF94-001F739594B4}" type="slidenum">
              <a:rPr lang="en-US" smtClean="0"/>
              <a:t>9</a:t>
            </a:fld>
            <a:endParaRPr lang="en-US" dirty="0"/>
          </a:p>
        </p:txBody>
      </p:sp>
      <p:sp>
        <p:nvSpPr>
          <p:cNvPr id="5" name="Date Placeholder 4"/>
          <p:cNvSpPr>
            <a:spLocks noGrp="1"/>
          </p:cNvSpPr>
          <p:nvPr>
            <p:ph type="dt" idx="11"/>
          </p:nvPr>
        </p:nvSpPr>
        <p:spPr/>
        <p:txBody>
          <a:bodyPr/>
          <a:lstStyle/>
          <a:p>
            <a:r>
              <a:rPr lang="en-US" smtClean="0"/>
              <a:t>1/23/2019</a:t>
            </a:r>
            <a:endParaRPr lang="en-US" dirty="0"/>
          </a:p>
        </p:txBody>
      </p:sp>
    </p:spTree>
    <p:extLst>
      <p:ext uri="{BB962C8B-B14F-4D97-AF65-F5344CB8AC3E}">
        <p14:creationId xmlns:p14="http://schemas.microsoft.com/office/powerpoint/2010/main" val="3724446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236127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307763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290090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344737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309514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268363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1665479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77783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353082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664141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61C42-4AB0-4346-BBF2-88C9248D4392}" type="datetimeFigureOut">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643393-2150-4C61-9024-DC08A4F1E107}" type="slidenum">
              <a:rPr lang="en-US" smtClean="0"/>
              <a:t>‹#›</a:t>
            </a:fld>
            <a:endParaRPr lang="en-US" dirty="0"/>
          </a:p>
        </p:txBody>
      </p:sp>
    </p:spTree>
    <p:extLst>
      <p:ext uri="{BB962C8B-B14F-4D97-AF65-F5344CB8AC3E}">
        <p14:creationId xmlns:p14="http://schemas.microsoft.com/office/powerpoint/2010/main" val="79424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61C42-4AB0-4346-BBF2-88C9248D4392}" type="datetimeFigureOut">
              <a:rPr lang="en-US" smtClean="0"/>
              <a:t>11/7/2019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43393-2150-4C61-9024-DC08A4F1E107}" type="slidenum">
              <a:rPr lang="en-US" smtClean="0"/>
              <a:t>‹#›</a:t>
            </a:fld>
            <a:endParaRPr lang="en-US" dirty="0"/>
          </a:p>
        </p:txBody>
      </p:sp>
    </p:spTree>
    <p:extLst>
      <p:ext uri="{BB962C8B-B14F-4D97-AF65-F5344CB8AC3E}">
        <p14:creationId xmlns:p14="http://schemas.microsoft.com/office/powerpoint/2010/main" val="400763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CalCAP@treasurer.c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Doreen.Smith@treasurer.ca.gov" TargetMode="External"/><Relationship Id="rId5" Type="http://schemas.openxmlformats.org/officeDocument/2006/relationships/hyperlink" Target="mailto:Bianca.Smith@treasurer.ca.gov" TargetMode="External"/><Relationship Id="rId4" Type="http://schemas.openxmlformats.org/officeDocument/2006/relationships/hyperlink" Target="http://www.treasurer.ca.gov/cpcfa/calcap/ada/index.as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reasurer.ca.gov/cpcfa/calcap/ada/institutions.pd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The logo for the California Pollution Control Financing Authority." title="California Pollution Control Financing Authority"/>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57200" y="609600"/>
            <a:ext cx="802178" cy="802178"/>
          </a:xfrm>
        </p:spPr>
      </p:pic>
      <p:sp>
        <p:nvSpPr>
          <p:cNvPr id="4" name="Title 3"/>
          <p:cNvSpPr>
            <a:spLocks noGrp="1"/>
          </p:cNvSpPr>
          <p:nvPr>
            <p:ph type="title"/>
          </p:nvPr>
        </p:nvSpPr>
        <p:spPr>
          <a:xfrm>
            <a:off x="757066" y="358659"/>
            <a:ext cx="7855121" cy="1836538"/>
          </a:xfrm>
        </p:spPr>
        <p:txBody>
          <a:bodyPr>
            <a:normAutofit fontScale="90000"/>
          </a:bodyPr>
          <a:lstStyle/>
          <a:p>
            <a:r>
              <a:rPr lang="en-US" dirty="0" smtClean="0"/>
              <a:t> </a:t>
            </a:r>
            <a:r>
              <a:rPr lang="en-US" dirty="0">
                <a:solidFill>
                  <a:schemeClr val="tx2">
                    <a:lumMod val="60000"/>
                    <a:lumOff val="40000"/>
                  </a:schemeClr>
                </a:solidFill>
              </a:rPr>
              <a:t>California Pollution Control Financing Authority</a:t>
            </a:r>
            <a:br>
              <a:rPr lang="en-US" dirty="0">
                <a:solidFill>
                  <a:schemeClr val="tx2">
                    <a:lumMod val="60000"/>
                    <a:lumOff val="40000"/>
                  </a:schemeClr>
                </a:solidFill>
              </a:rPr>
            </a:br>
            <a:endParaRPr lang="en-US" dirty="0"/>
          </a:p>
        </p:txBody>
      </p:sp>
      <p:sp>
        <p:nvSpPr>
          <p:cNvPr id="26" name="Text Placeholder 25"/>
          <p:cNvSpPr>
            <a:spLocks noGrp="1"/>
          </p:cNvSpPr>
          <p:nvPr>
            <p:ph type="body" sz="quarter" idx="3"/>
          </p:nvPr>
        </p:nvSpPr>
        <p:spPr>
          <a:xfrm>
            <a:off x="757067" y="2406522"/>
            <a:ext cx="7855121" cy="2013078"/>
          </a:xfrm>
        </p:spPr>
        <p:txBody>
          <a:bodyPr>
            <a:normAutofit/>
          </a:bodyPr>
          <a:lstStyle/>
          <a:p>
            <a:pPr algn="ctr"/>
            <a:r>
              <a:rPr lang="en-US" dirty="0">
                <a:solidFill>
                  <a:srgbClr val="0070C0"/>
                </a:solidFill>
              </a:rPr>
              <a:t>Update on CPCFA’s </a:t>
            </a:r>
          </a:p>
          <a:p>
            <a:pPr algn="ctr"/>
            <a:r>
              <a:rPr lang="en-US" dirty="0">
                <a:solidFill>
                  <a:srgbClr val="0070C0"/>
                </a:solidFill>
              </a:rPr>
              <a:t>California Americans with Disabilities Act (ADA) </a:t>
            </a:r>
          </a:p>
          <a:p>
            <a:pPr algn="ctr"/>
            <a:r>
              <a:rPr lang="en-US" dirty="0">
                <a:solidFill>
                  <a:srgbClr val="0070C0"/>
                </a:solidFill>
              </a:rPr>
              <a:t>Small Business Capital Access Loan Program (</a:t>
            </a:r>
            <a:r>
              <a:rPr lang="en-US" dirty="0" err="1">
                <a:solidFill>
                  <a:srgbClr val="0070C0"/>
                </a:solidFill>
              </a:rPr>
              <a:t>CalCAP</a:t>
            </a:r>
            <a:r>
              <a:rPr lang="en-US" dirty="0">
                <a:solidFill>
                  <a:srgbClr val="0070C0"/>
                </a:solidFill>
              </a:rPr>
              <a:t>/ADA)</a:t>
            </a:r>
          </a:p>
          <a:p>
            <a:endParaRPr lang="en-US" dirty="0"/>
          </a:p>
        </p:txBody>
      </p:sp>
      <p:sp>
        <p:nvSpPr>
          <p:cNvPr id="23" name="Text Placeholder 22"/>
          <p:cNvSpPr>
            <a:spLocks noGrp="1"/>
          </p:cNvSpPr>
          <p:nvPr>
            <p:ph type="body" idx="1"/>
          </p:nvPr>
        </p:nvSpPr>
        <p:spPr>
          <a:xfrm>
            <a:off x="1546235" y="4534097"/>
            <a:ext cx="5902306" cy="904863"/>
          </a:xfrm>
          <a:prstGeom prst="rect">
            <a:avLst/>
          </a:prstGeom>
        </p:spPr>
        <p:txBody>
          <a:bodyPr wrap="square">
            <a:spAutoFit/>
          </a:bodyPr>
          <a:lstStyle/>
          <a:p>
            <a:pPr algn="ctr"/>
            <a:r>
              <a:rPr lang="en-US" sz="2400" dirty="0" smtClean="0"/>
              <a:t>Reneé Webster-Hawkins, Executive Director</a:t>
            </a:r>
            <a:endParaRPr lang="en-US" sz="2400" dirty="0"/>
          </a:p>
          <a:p>
            <a:pPr algn="ctr"/>
            <a:r>
              <a:rPr lang="en-US" sz="2400" dirty="0" smtClean="0"/>
              <a:t>January 23, 2019</a:t>
            </a:r>
            <a:endParaRPr lang="en-US" sz="2400" dirty="0"/>
          </a:p>
        </p:txBody>
      </p:sp>
      <p:pic>
        <p:nvPicPr>
          <p:cNvPr id="25" name="Content Placeholder 24" descr="California Capital Access program" title="Image of CCAP"/>
          <p:cNvPicPr>
            <a:picLocks noGrp="1" noChangeAspect="1"/>
          </p:cNvPicPr>
          <p:nvPr>
            <p:ph sz="quarter" idx="4"/>
          </p:nvPr>
        </p:nvPicPr>
        <p:blipFill>
          <a:blip r:embed="rId4"/>
          <a:stretch>
            <a:fillRect/>
          </a:stretch>
        </p:blipFill>
        <p:spPr>
          <a:xfrm>
            <a:off x="6218905" y="5650285"/>
            <a:ext cx="2359356" cy="804742"/>
          </a:xfrm>
          <a:prstGeom prst="rect">
            <a:avLst/>
          </a:prstGeom>
        </p:spPr>
      </p:pic>
    </p:spTree>
    <p:extLst>
      <p:ext uri="{BB962C8B-B14F-4D97-AF65-F5344CB8AC3E}">
        <p14:creationId xmlns:p14="http://schemas.microsoft.com/office/powerpoint/2010/main" val="720414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prstGeom prst="rect">
            <a:avLst/>
          </a:prstGeom>
          <a:noFill/>
        </p:spPr>
        <p:txBody>
          <a:bodyPr wrap="square" rtlCol="0">
            <a:spAutoFit/>
          </a:bodyPr>
          <a:lstStyle/>
          <a:p>
            <a:pPr algn="ctr"/>
            <a:r>
              <a:rPr lang="en-US" sz="2400" b="1" dirty="0" smtClean="0">
                <a:solidFill>
                  <a:schemeClr val="tx2">
                    <a:lumMod val="60000"/>
                    <a:lumOff val="40000"/>
                  </a:schemeClr>
                </a:solidFill>
              </a:rPr>
              <a:t>Additional Questions or Comments?</a:t>
            </a:r>
            <a:endParaRPr lang="en-US" sz="2400" b="1" dirty="0">
              <a:solidFill>
                <a:schemeClr val="tx2">
                  <a:lumMod val="60000"/>
                  <a:lumOff val="40000"/>
                </a:schemeClr>
              </a:solidFill>
            </a:endParaRPr>
          </a:p>
        </p:txBody>
      </p:sp>
      <p:sp>
        <p:nvSpPr>
          <p:cNvPr id="11" name="Content Placeholder 10">
            <a:hlinkClick r:id="rId3" tooltip="http://www.treasurer.ca.gov/cpcfa/calcap/ada/index.asp or CALCAP@treasurer.ca.gov"/>
          </p:cNvPr>
          <p:cNvSpPr txBox="1">
            <a:spLocks noGrp="1"/>
          </p:cNvSpPr>
          <p:nvPr>
            <p:ph idx="1"/>
          </p:nvPr>
        </p:nvSpPr>
        <p:spPr>
          <a:prstGeom prst="rect">
            <a:avLst/>
          </a:prstGeom>
          <a:noFill/>
        </p:spPr>
        <p:txBody>
          <a:bodyPr wrap="square" rtlCol="0">
            <a:spAutoFit/>
          </a:bodyPr>
          <a:lstStyle/>
          <a:p>
            <a:pPr marL="342900" indent="-342900">
              <a:buFont typeface="Wingdings" panose="05000000000000000000" pitchFamily="2" charset="2"/>
              <a:buChar char="v"/>
            </a:pPr>
            <a:r>
              <a:rPr lang="en-US" sz="2400" b="1" dirty="0" smtClean="0">
                <a:solidFill>
                  <a:srgbClr val="00B050"/>
                </a:solidFill>
              </a:rPr>
              <a:t>Visit CalCAP/ADA webpage at:</a:t>
            </a:r>
          </a:p>
          <a:p>
            <a:pPr marL="800100" lvl="1" indent="-342900">
              <a:buFont typeface="Arial" panose="020B0604020202020204" pitchFamily="34" charset="0"/>
              <a:buChar char="•"/>
            </a:pPr>
            <a:r>
              <a:rPr lang="en-US" sz="2400" dirty="0" smtClean="0">
                <a:hlinkClick r:id="rId4" tooltip="http://www.treasurer.ca.gov/cpcfa/calcap/ada/index.asp "/>
              </a:rPr>
              <a:t>http</a:t>
            </a:r>
            <a:r>
              <a:rPr lang="en-US" sz="2400" dirty="0">
                <a:hlinkClick r:id="rId4" tooltip="http://www.treasurer.ca.gov/cpcfa/calcap/ada/index.asp "/>
              </a:rPr>
              <a:t>://</a:t>
            </a:r>
            <a:r>
              <a:rPr lang="en-US" sz="2400" dirty="0" smtClean="0">
                <a:hlinkClick r:id="rId4" tooltip="http://www.treasurer.ca.gov/cpcfa/calcap/ada/index.asp "/>
              </a:rPr>
              <a:t>www.treasurer.ca.gov/cpcfa/calcap/ada/index.asp</a:t>
            </a:r>
            <a:r>
              <a:rPr lang="en-US" sz="2400" dirty="0" smtClean="0"/>
              <a:t> </a:t>
            </a:r>
          </a:p>
          <a:p>
            <a:pPr marL="342900" indent="-342900">
              <a:buFont typeface="Wingdings" panose="05000000000000000000" pitchFamily="2" charset="2"/>
              <a:buChar char="v"/>
            </a:pPr>
            <a:r>
              <a:rPr lang="en-US" sz="2400" b="1" dirty="0" smtClean="0">
                <a:solidFill>
                  <a:srgbClr val="00B050"/>
                </a:solidFill>
              </a:rPr>
              <a:t>Please send all questions to CalCAP Inbox at:</a:t>
            </a:r>
          </a:p>
          <a:p>
            <a:pPr marL="800100" lvl="2" indent="-342900">
              <a:buFont typeface="Arial" panose="020B0604020202020204" pitchFamily="34" charset="0"/>
              <a:buChar char="•"/>
            </a:pPr>
            <a:r>
              <a:rPr lang="en-US" sz="2400" dirty="0" smtClean="0">
                <a:hlinkClick r:id="rId3"/>
              </a:rPr>
              <a:t>CalCAP@treasurer.ca.gov</a:t>
            </a:r>
            <a:endParaRPr lang="en-US" sz="2400" dirty="0"/>
          </a:p>
          <a:p>
            <a:pPr marL="342900" indent="-342900">
              <a:spcBef>
                <a:spcPts val="600"/>
              </a:spcBef>
              <a:buFont typeface="Wingdings" panose="05000000000000000000" pitchFamily="2" charset="2"/>
              <a:buChar char="v"/>
            </a:pPr>
            <a:r>
              <a:rPr lang="en-US" sz="2400" b="1" dirty="0" smtClean="0"/>
              <a:t>CalCAP/ADA</a:t>
            </a:r>
            <a:r>
              <a:rPr lang="en-US" sz="2400" b="1" dirty="0"/>
              <a:t>: </a:t>
            </a:r>
            <a:r>
              <a:rPr lang="en-US" sz="2400" dirty="0"/>
              <a:t>Bianca Smith, Program Manager</a:t>
            </a:r>
          </a:p>
          <a:p>
            <a:pPr marL="800100" lvl="1" indent="-342900">
              <a:buFont typeface="Arial" panose="020B0604020202020204" pitchFamily="34" charset="0"/>
              <a:buChar char="•"/>
            </a:pPr>
            <a:r>
              <a:rPr lang="en-US" sz="2400" dirty="0"/>
              <a:t>916.653.5408 </a:t>
            </a:r>
            <a:r>
              <a:rPr lang="en-US" sz="2400" dirty="0">
                <a:hlinkClick r:id="rId5"/>
              </a:rPr>
              <a:t>Bianca.Smith@treasurer.ca.gov</a:t>
            </a:r>
            <a:endParaRPr lang="en-US" sz="2400" dirty="0"/>
          </a:p>
          <a:p>
            <a:pPr marL="342900" indent="-342900">
              <a:spcBef>
                <a:spcPts val="600"/>
              </a:spcBef>
              <a:buFont typeface="Wingdings" panose="05000000000000000000" pitchFamily="2" charset="2"/>
              <a:buChar char="v"/>
            </a:pPr>
            <a:r>
              <a:rPr lang="en-US" sz="2400" b="1" dirty="0"/>
              <a:t>CalCAP/ADA: </a:t>
            </a:r>
            <a:r>
              <a:rPr lang="en-US" sz="2400" dirty="0" smtClean="0"/>
              <a:t>Doreen Smith</a:t>
            </a:r>
            <a:r>
              <a:rPr lang="en-US" sz="2400" dirty="0"/>
              <a:t>, Program Manager</a:t>
            </a:r>
          </a:p>
          <a:p>
            <a:pPr marL="800100" lvl="1" indent="-342900">
              <a:buFont typeface="Arial" panose="020B0604020202020204" pitchFamily="34" charset="0"/>
              <a:buChar char="•"/>
            </a:pPr>
            <a:r>
              <a:rPr lang="en-US" sz="2400" dirty="0" smtClean="0"/>
              <a:t>916.653.3993 </a:t>
            </a:r>
            <a:r>
              <a:rPr lang="en-US" sz="2400" dirty="0" smtClean="0">
                <a:hlinkClick r:id="rId5"/>
              </a:rPr>
              <a:t>Doreen.Smith@treasurer.ca.gov</a:t>
            </a:r>
            <a:endParaRPr lang="en-US" sz="2400" dirty="0"/>
          </a:p>
          <a:p>
            <a:pPr marL="342900" indent="-342900">
              <a:spcBef>
                <a:spcPts val="600"/>
              </a:spcBef>
              <a:buFont typeface="Wingdings" panose="05000000000000000000" pitchFamily="2" charset="2"/>
              <a:buChar char="v"/>
            </a:pPr>
            <a:r>
              <a:rPr lang="en-US" sz="2400" b="1" dirty="0" smtClean="0"/>
              <a:t>Outreach:</a:t>
            </a:r>
            <a:r>
              <a:rPr lang="en-US" sz="2400" dirty="0" smtClean="0"/>
              <a:t> Janae Davis, </a:t>
            </a:r>
            <a:r>
              <a:rPr lang="en-US" sz="2400" dirty="0"/>
              <a:t>Program Manager</a:t>
            </a:r>
          </a:p>
          <a:p>
            <a:pPr marL="800100" lvl="1" indent="-342900">
              <a:buFont typeface="Arial" panose="020B0604020202020204" pitchFamily="34" charset="0"/>
              <a:buChar char="•"/>
            </a:pPr>
            <a:r>
              <a:rPr lang="en-US" sz="2400" dirty="0" smtClean="0"/>
              <a:t>916.651.8663 </a:t>
            </a:r>
            <a:r>
              <a:rPr lang="en-US" sz="2400" dirty="0" smtClean="0">
                <a:hlinkClick r:id="rId6"/>
              </a:rPr>
              <a:t>Janae.Davis@treasurer.ca.gov</a:t>
            </a:r>
            <a:endParaRPr lang="en-US" sz="2400" dirty="0"/>
          </a:p>
          <a:p>
            <a:pPr marL="800100" lvl="1" indent="-342900">
              <a:buFont typeface="Arial" panose="020B0604020202020204" pitchFamily="34" charset="0"/>
              <a:buChar char="•"/>
            </a:pPr>
            <a:endParaRPr lang="en-US" sz="2400" dirty="0" smtClean="0"/>
          </a:p>
          <a:p>
            <a:pPr lvl="1"/>
            <a:endParaRPr lang="en-US" sz="2000" dirty="0" smtClean="0"/>
          </a:p>
        </p:txBody>
      </p:sp>
    </p:spTree>
    <p:extLst>
      <p:ext uri="{BB962C8B-B14F-4D97-AF65-F5344CB8AC3E}">
        <p14:creationId xmlns:p14="http://schemas.microsoft.com/office/powerpoint/2010/main" val="1966821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txBox="1">
            <a:spLocks noGrp="1"/>
          </p:cNvSpPr>
          <p:nvPr>
            <p:ph type="title"/>
          </p:nvPr>
        </p:nvSpPr>
        <p:spPr>
          <a:xfrm>
            <a:off x="457200" y="188267"/>
            <a:ext cx="8001000" cy="461665"/>
          </a:xfrm>
          <a:prstGeom prst="rect">
            <a:avLst/>
          </a:prstGeom>
          <a:noFill/>
        </p:spPr>
        <p:txBody>
          <a:bodyPr wrap="square" rtlCol="0">
            <a:spAutoFit/>
          </a:bodyPr>
          <a:lstStyle/>
          <a:p>
            <a:pPr algn="ctr"/>
            <a:r>
              <a:rPr lang="en-US" sz="2400" b="1" dirty="0" smtClean="0">
                <a:solidFill>
                  <a:srgbClr val="0070C0"/>
                </a:solidFill>
              </a:rPr>
              <a:t>CalCAP Program List</a:t>
            </a:r>
            <a:endParaRPr lang="en-US" sz="2400" b="1" dirty="0">
              <a:solidFill>
                <a:srgbClr val="0070C0"/>
              </a:solidFill>
            </a:endParaRPr>
          </a:p>
        </p:txBody>
      </p:sp>
      <p:sp>
        <p:nvSpPr>
          <p:cNvPr id="12" name="Content Placeholder 11" descr="The logo for the  California Captial Access Program." title=" California Captial Access Program."/>
          <p:cNvSpPr txBox="1">
            <a:spLocks noGrp="1"/>
          </p:cNvSpPr>
          <p:nvPr>
            <p:ph idx="1"/>
          </p:nvPr>
        </p:nvSpPr>
        <p:spPr>
          <a:xfrm>
            <a:off x="533400" y="762000"/>
            <a:ext cx="8229600" cy="5334794"/>
          </a:xfrm>
          <a:prstGeom prst="rect">
            <a:avLst/>
          </a:prstGeom>
          <a:noFill/>
        </p:spPr>
        <p:txBody>
          <a:bodyPr wrap="square" rtlCol="0">
            <a:spAutoFit/>
          </a:bodyPr>
          <a:lstStyle/>
          <a:p>
            <a:pPr marL="342900" indent="-342900">
              <a:spcBef>
                <a:spcPts val="16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CalCAP Seismic Safety Loan Program: </a:t>
            </a:r>
            <a:r>
              <a:rPr lang="en-US" sz="1800" dirty="0" smtClean="0"/>
              <a:t>For small businesses and building </a:t>
            </a:r>
            <a:r>
              <a:rPr lang="en-US" sz="1800" dirty="0"/>
              <a:t>owners </a:t>
            </a:r>
            <a:r>
              <a:rPr lang="en-US" sz="1800" dirty="0" smtClean="0"/>
              <a:t>to</a:t>
            </a:r>
            <a:br>
              <a:rPr lang="en-US" sz="1800" dirty="0" smtClean="0"/>
            </a:br>
            <a:r>
              <a:rPr lang="en-US" sz="1800" dirty="0" smtClean="0"/>
              <a:t> </a:t>
            </a:r>
            <a:r>
              <a:rPr lang="en-US" sz="1800" dirty="0"/>
              <a:t>upgrade the seismic safety of their </a:t>
            </a:r>
            <a:r>
              <a:rPr lang="en-US" sz="1800" dirty="0" smtClean="0"/>
              <a:t>residential </a:t>
            </a:r>
            <a:r>
              <a:rPr lang="en-US" sz="1800" dirty="0"/>
              <a:t>and commercial real </a:t>
            </a:r>
            <a:r>
              <a:rPr lang="en-US" sz="1800" dirty="0" smtClean="0"/>
              <a:t>estate.</a:t>
            </a:r>
            <a:endParaRPr lang="en-US" sz="1800" dirty="0"/>
          </a:p>
          <a:p>
            <a:pPr marL="342900" indent="-342900">
              <a:spcBef>
                <a:spcPts val="8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CalCAP for Small Business:</a:t>
            </a:r>
            <a:r>
              <a:rPr lang="en-US" sz="1800" dirty="0" smtClean="0">
                <a:solidFill>
                  <a:schemeClr val="accent6">
                    <a:lumMod val="75000"/>
                  </a:schemeClr>
                </a:solidFill>
              </a:rPr>
              <a:t> </a:t>
            </a:r>
            <a:r>
              <a:rPr lang="en-US" sz="1800" dirty="0" smtClean="0"/>
              <a:t>Perfect for working capital, start-up costs, and other</a:t>
            </a:r>
            <a:br>
              <a:rPr lang="en-US" sz="1800" dirty="0" smtClean="0"/>
            </a:br>
            <a:r>
              <a:rPr lang="en-US" sz="1800" dirty="0" smtClean="0"/>
              <a:t> typical credit needs </a:t>
            </a:r>
            <a:r>
              <a:rPr lang="en-US" sz="1800" u="sng" dirty="0" smtClean="0"/>
              <a:t>including construction or renovation of buildings</a:t>
            </a:r>
            <a:r>
              <a:rPr lang="en-US" sz="1800" dirty="0" smtClean="0"/>
              <a:t>.</a:t>
            </a:r>
            <a:endParaRPr lang="en-US" sz="1800" u="sng" dirty="0" smtClean="0"/>
          </a:p>
          <a:p>
            <a:pPr marL="342900" indent="-342900">
              <a:spcBef>
                <a:spcPts val="8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CalCAP Americans with Disabilities Act Financing Program:</a:t>
            </a:r>
            <a:r>
              <a:rPr lang="en-US" sz="1800" dirty="0" smtClean="0">
                <a:solidFill>
                  <a:schemeClr val="accent6">
                    <a:lumMod val="75000"/>
                  </a:schemeClr>
                </a:solidFill>
              </a:rPr>
              <a:t> </a:t>
            </a:r>
            <a:r>
              <a:rPr lang="en-US" sz="1800" dirty="0" smtClean="0"/>
              <a:t>For mom-and-pop</a:t>
            </a:r>
            <a:br>
              <a:rPr lang="en-US" sz="1800" dirty="0" smtClean="0"/>
            </a:br>
            <a:r>
              <a:rPr lang="en-US" sz="1800" dirty="0" smtClean="0"/>
              <a:t> businesses to make accessibility retrofits.</a:t>
            </a:r>
          </a:p>
          <a:p>
            <a:pPr marL="342900" indent="-342900">
              <a:spcBef>
                <a:spcPts val="8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CalCAP Electric Vehicle Charging Station Financing Program:</a:t>
            </a:r>
            <a:r>
              <a:rPr lang="en-US" sz="1800" dirty="0" smtClean="0">
                <a:solidFill>
                  <a:schemeClr val="accent6">
                    <a:lumMod val="75000"/>
                  </a:schemeClr>
                </a:solidFill>
              </a:rPr>
              <a:t> </a:t>
            </a:r>
            <a:r>
              <a:rPr lang="en-US" sz="1800" dirty="0" smtClean="0"/>
              <a:t>For businesses </a:t>
            </a:r>
            <a:br>
              <a:rPr lang="en-US" sz="1800" dirty="0" smtClean="0"/>
            </a:br>
            <a:r>
              <a:rPr lang="en-US" sz="1800" dirty="0" smtClean="0"/>
              <a:t> wanting to install EV chargers for their employees or customers. Borrowers may</a:t>
            </a:r>
            <a:br>
              <a:rPr lang="en-US" sz="1800" dirty="0" smtClean="0"/>
            </a:br>
            <a:r>
              <a:rPr lang="en-US" sz="1800" dirty="0" smtClean="0"/>
              <a:t> be eligible for a rebate after 48 months.</a:t>
            </a:r>
          </a:p>
          <a:p>
            <a:pPr marL="342900" indent="-342900">
              <a:spcBef>
                <a:spcPts val="8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Collateral Support Program: </a:t>
            </a:r>
            <a:r>
              <a:rPr lang="en-US" sz="1800" dirty="0" smtClean="0"/>
              <a:t>Provides a different kind of credit enhancement for</a:t>
            </a:r>
            <a:br>
              <a:rPr lang="en-US" sz="1800" dirty="0" smtClean="0"/>
            </a:br>
            <a:r>
              <a:rPr lang="en-US" sz="1800" dirty="0" smtClean="0"/>
              <a:t> borrowers with strong business plans who lack sufficient collateral.</a:t>
            </a:r>
          </a:p>
          <a:p>
            <a:pPr marL="342900" indent="-342900">
              <a:spcBef>
                <a:spcPts val="800"/>
              </a:spcBef>
              <a:buFont typeface="Wingdings" panose="05000000000000000000" pitchFamily="2" charset="2"/>
              <a:buChar char="v"/>
            </a:pPr>
            <a:r>
              <a:rPr lang="en-US" sz="1800" b="1" dirty="0" smtClean="0"/>
              <a:t> </a:t>
            </a:r>
            <a:r>
              <a:rPr lang="en-US" sz="1800" b="1" dirty="0" smtClean="0">
                <a:solidFill>
                  <a:schemeClr val="accent6">
                    <a:lumMod val="75000"/>
                  </a:schemeClr>
                </a:solidFill>
              </a:rPr>
              <a:t>CalCAP Air </a:t>
            </a:r>
            <a:r>
              <a:rPr lang="en-US" sz="1800" b="1" dirty="0">
                <a:solidFill>
                  <a:schemeClr val="accent6">
                    <a:lumMod val="75000"/>
                  </a:schemeClr>
                </a:solidFill>
              </a:rPr>
              <a:t>Resources Board </a:t>
            </a:r>
            <a:r>
              <a:rPr lang="en-US" sz="1800" b="1" dirty="0" smtClean="0">
                <a:solidFill>
                  <a:schemeClr val="accent6">
                    <a:lumMod val="75000"/>
                  </a:schemeClr>
                </a:solidFill>
              </a:rPr>
              <a:t>(CARB</a:t>
            </a:r>
            <a:r>
              <a:rPr lang="en-US" sz="1800" b="1" dirty="0">
                <a:solidFill>
                  <a:schemeClr val="accent6">
                    <a:lumMod val="75000"/>
                  </a:schemeClr>
                </a:solidFill>
              </a:rPr>
              <a:t>) On-Road Heavy-Duty Vehicle Air </a:t>
            </a:r>
            <a:r>
              <a:rPr lang="en-US" sz="1800" b="1" dirty="0" smtClean="0">
                <a:solidFill>
                  <a:schemeClr val="accent6">
                    <a:lumMod val="75000"/>
                  </a:schemeClr>
                </a:solidFill>
              </a:rPr>
              <a:t>Quality</a:t>
            </a:r>
            <a:br>
              <a:rPr lang="en-US" sz="1800" b="1" dirty="0" smtClean="0">
                <a:solidFill>
                  <a:schemeClr val="accent6">
                    <a:lumMod val="75000"/>
                  </a:schemeClr>
                </a:solidFill>
              </a:rPr>
            </a:br>
            <a:r>
              <a:rPr lang="en-US" sz="1800" b="1" dirty="0" smtClean="0">
                <a:solidFill>
                  <a:schemeClr val="accent6">
                    <a:lumMod val="75000"/>
                  </a:schemeClr>
                </a:solidFill>
              </a:rPr>
              <a:t> Loan Program: </a:t>
            </a:r>
            <a:r>
              <a:rPr lang="en-US" sz="1800" dirty="0" smtClean="0"/>
              <a:t>For owners of small fleets to </a:t>
            </a:r>
            <a:r>
              <a:rPr lang="en-US" sz="1800" dirty="0"/>
              <a:t>finance the purchase or retrofit </a:t>
            </a:r>
            <a:r>
              <a:rPr lang="en-US" sz="1800" dirty="0" smtClean="0"/>
              <a:t>of</a:t>
            </a:r>
            <a:br>
              <a:rPr lang="en-US" sz="1800" dirty="0" smtClean="0"/>
            </a:br>
            <a:r>
              <a:rPr lang="en-US" sz="1800" dirty="0" smtClean="0"/>
              <a:t> heavy- duty </a:t>
            </a:r>
            <a:r>
              <a:rPr lang="en-US" sz="1800" dirty="0"/>
              <a:t>diesel trucks driven primarily in California to comply with the </a:t>
            </a:r>
            <a:r>
              <a:rPr lang="en-US" sz="1800" dirty="0" smtClean="0"/>
              <a:t>State's</a:t>
            </a:r>
            <a:br>
              <a:rPr lang="en-US" sz="1800" dirty="0" smtClean="0"/>
            </a:br>
            <a:r>
              <a:rPr lang="en-US" sz="1800" dirty="0" smtClean="0"/>
              <a:t> engine </a:t>
            </a:r>
            <a:r>
              <a:rPr lang="en-US" sz="1800" dirty="0"/>
              <a:t>emission </a:t>
            </a:r>
            <a:r>
              <a:rPr lang="en-US" sz="1800" dirty="0" smtClean="0"/>
              <a:t>standards</a:t>
            </a:r>
            <a:r>
              <a:rPr lang="en-US" sz="1800" dirty="0" smtClean="0"/>
              <a:t>.</a:t>
            </a:r>
          </a:p>
          <a:p>
            <a:pPr marL="0" indent="0">
              <a:spcBef>
                <a:spcPts val="1600"/>
              </a:spcBef>
              <a:buNone/>
            </a:pPr>
            <a:r>
              <a:rPr lang="en-US" sz="2400" dirty="0" smtClean="0"/>
              <a:t> </a:t>
            </a:r>
            <a:r>
              <a:rPr lang="en-US" sz="1800" b="1" dirty="0" smtClean="0"/>
              <a:t>*</a:t>
            </a:r>
            <a:r>
              <a:rPr lang="en-US" sz="1800" b="1" i="1" dirty="0" smtClean="0"/>
              <a:t>Fees &amp; Contribution Rates Vary Across Programs</a:t>
            </a:r>
            <a:endParaRPr lang="en-US" sz="2400" b="1" i="1" dirty="0" smtClean="0"/>
          </a:p>
        </p:txBody>
      </p:sp>
    </p:spTree>
    <p:extLst>
      <p:ext uri="{BB962C8B-B14F-4D97-AF65-F5344CB8AC3E}">
        <p14:creationId xmlns:p14="http://schemas.microsoft.com/office/powerpoint/2010/main" val="532751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noGrp="1"/>
          </p:cNvSpPr>
          <p:nvPr>
            <p:ph type="title"/>
          </p:nvPr>
        </p:nvSpPr>
        <p:spPr>
          <a:prstGeom prst="rect">
            <a:avLst/>
          </a:prstGeom>
          <a:noFill/>
        </p:spPr>
        <p:txBody>
          <a:bodyPr wrap="square" rtlCol="0">
            <a:spAutoFit/>
          </a:bodyPr>
          <a:lstStyle/>
          <a:p>
            <a:pPr algn="ctr"/>
            <a:r>
              <a:rPr lang="en-US" sz="2400" b="1" dirty="0" smtClean="0">
                <a:solidFill>
                  <a:srgbClr val="0070C0"/>
                </a:solidFill>
              </a:rPr>
              <a:t>Today’s Agenda</a:t>
            </a:r>
            <a:endParaRPr lang="en-US" sz="2400" b="1" dirty="0">
              <a:solidFill>
                <a:srgbClr val="0070C0"/>
              </a:solidFill>
            </a:endParaRPr>
          </a:p>
        </p:txBody>
      </p:sp>
      <p:sp>
        <p:nvSpPr>
          <p:cNvPr id="7" name="Content Placeholder 6" descr="Logo for the California Capital Access Program.&#10;" title="California Capital Access Program."/>
          <p:cNvSpPr txBox="1">
            <a:spLocks noGrp="1"/>
          </p:cNvSpPr>
          <p:nvPr>
            <p:ph idx="1"/>
          </p:nvPr>
        </p:nvSpPr>
        <p:spPr>
          <a:prstGeom prst="rect">
            <a:avLst/>
          </a:prstGeom>
          <a:noFill/>
        </p:spPr>
        <p:txBody>
          <a:bodyPr wrap="square" rtlCol="0">
            <a:spAutoFit/>
          </a:bodyPr>
          <a:lstStyle/>
          <a:p>
            <a:pPr marL="342900" indent="-342900">
              <a:spcBef>
                <a:spcPts val="1000"/>
              </a:spcBef>
              <a:buFont typeface="Wingdings" panose="05000000000000000000" pitchFamily="2" charset="2"/>
              <a:buChar char="v"/>
            </a:pPr>
            <a:r>
              <a:rPr lang="en-US" sz="2800" dirty="0" smtClean="0"/>
              <a:t>CPCFA Overview</a:t>
            </a:r>
          </a:p>
          <a:p>
            <a:pPr marL="342900" indent="-342900">
              <a:spcBef>
                <a:spcPts val="1000"/>
              </a:spcBef>
              <a:buFont typeface="Wingdings" panose="05000000000000000000" pitchFamily="2" charset="2"/>
              <a:buChar char="v"/>
            </a:pPr>
            <a:r>
              <a:rPr lang="en-US" sz="2800" dirty="0" smtClean="0"/>
              <a:t>CalCAP by the Numbers</a:t>
            </a:r>
          </a:p>
          <a:p>
            <a:pPr marL="342900" indent="-342900">
              <a:spcBef>
                <a:spcPts val="1000"/>
              </a:spcBef>
              <a:buFont typeface="Wingdings" panose="05000000000000000000" pitchFamily="2" charset="2"/>
              <a:buChar char="v"/>
            </a:pPr>
            <a:r>
              <a:rPr lang="en-US" sz="2800" dirty="0" smtClean="0"/>
              <a:t>CalCAP ADA Program Overview</a:t>
            </a:r>
          </a:p>
          <a:p>
            <a:pPr marL="342900" indent="-342900">
              <a:spcBef>
                <a:spcPts val="1000"/>
              </a:spcBef>
              <a:buFont typeface="Wingdings" panose="05000000000000000000" pitchFamily="2" charset="2"/>
              <a:buChar char="v"/>
            </a:pPr>
            <a:r>
              <a:rPr lang="en-US" sz="2800" dirty="0" smtClean="0"/>
              <a:t>CalCAP ADA Legislative Updates</a:t>
            </a:r>
          </a:p>
          <a:p>
            <a:pPr marL="342900" indent="-342900">
              <a:spcBef>
                <a:spcPts val="1000"/>
              </a:spcBef>
              <a:buFont typeface="Wingdings" panose="05000000000000000000" pitchFamily="2" charset="2"/>
              <a:buChar char="v"/>
            </a:pPr>
            <a:r>
              <a:rPr lang="en-US" sz="2800" dirty="0" smtClean="0"/>
              <a:t>CalCAP ADA Program Outreach </a:t>
            </a:r>
          </a:p>
          <a:p>
            <a:pPr marL="342900" indent="-342900">
              <a:spcBef>
                <a:spcPts val="1000"/>
              </a:spcBef>
              <a:buFont typeface="Wingdings" panose="05000000000000000000" pitchFamily="2" charset="2"/>
              <a:buChar char="v"/>
            </a:pPr>
            <a:r>
              <a:rPr lang="en-US" sz="2800" dirty="0" smtClean="0"/>
              <a:t>CalCAP/ADA Participating Lenders</a:t>
            </a:r>
          </a:p>
          <a:p>
            <a:pPr marL="342900" indent="-342900">
              <a:spcBef>
                <a:spcPts val="1000"/>
              </a:spcBef>
              <a:buFont typeface="Wingdings" panose="05000000000000000000" pitchFamily="2" charset="2"/>
              <a:buChar char="v"/>
            </a:pPr>
            <a:r>
              <a:rPr lang="en-US" sz="2800" dirty="0" smtClean="0"/>
              <a:t>CalCAP/ADA Contact information</a:t>
            </a:r>
          </a:p>
          <a:p>
            <a:pPr marL="342900" indent="-342900">
              <a:spcBef>
                <a:spcPts val="1000"/>
              </a:spcBef>
              <a:buFont typeface="Wingdings" panose="05000000000000000000" pitchFamily="2" charset="2"/>
              <a:buChar char="v"/>
            </a:pPr>
            <a:r>
              <a:rPr lang="en-US" sz="2800" dirty="0" smtClean="0"/>
              <a:t>CalCAP Program List</a:t>
            </a:r>
          </a:p>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endParaRPr lang="en-US" sz="2000" dirty="0" smtClean="0"/>
          </a:p>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endParaRPr lang="en-US" sz="2000" dirty="0" smtClean="0"/>
          </a:p>
        </p:txBody>
      </p:sp>
    </p:spTree>
    <p:extLst>
      <p:ext uri="{BB962C8B-B14F-4D97-AF65-F5344CB8AC3E}">
        <p14:creationId xmlns:p14="http://schemas.microsoft.com/office/powerpoint/2010/main" val="190788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noGrp="1"/>
          </p:cNvSpPr>
          <p:nvPr>
            <p:ph type="title"/>
          </p:nvPr>
        </p:nvSpPr>
        <p:spPr>
          <a:xfrm>
            <a:off x="1143000" y="228600"/>
            <a:ext cx="7010400" cy="461665"/>
          </a:xfrm>
          <a:prstGeom prst="rect">
            <a:avLst/>
          </a:prstGeom>
          <a:noFill/>
        </p:spPr>
        <p:txBody>
          <a:bodyPr wrap="square" rtlCol="0">
            <a:spAutoFit/>
          </a:bodyPr>
          <a:lstStyle/>
          <a:p>
            <a:pPr algn="ctr"/>
            <a:r>
              <a:rPr lang="en-US" sz="2400" b="1" dirty="0" smtClean="0">
                <a:solidFill>
                  <a:srgbClr val="0070C0"/>
                </a:solidFill>
              </a:rPr>
              <a:t>CPCFA Overview</a:t>
            </a:r>
            <a:endParaRPr lang="en-US" sz="2400" b="1" dirty="0">
              <a:solidFill>
                <a:srgbClr val="0070C0"/>
              </a:solidFill>
            </a:endParaRPr>
          </a:p>
        </p:txBody>
      </p:sp>
      <p:sp>
        <p:nvSpPr>
          <p:cNvPr id="7" name="Content Placeholder 6"/>
          <p:cNvSpPr txBox="1">
            <a:spLocks noGrp="1"/>
          </p:cNvSpPr>
          <p:nvPr>
            <p:ph idx="1"/>
          </p:nvPr>
        </p:nvSpPr>
        <p:spPr>
          <a:xfrm>
            <a:off x="381000" y="609600"/>
            <a:ext cx="8229600" cy="4525963"/>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t>California Pollution Control Financing Authority (CPCFA) </a:t>
            </a:r>
            <a:r>
              <a:rPr lang="en-US" sz="2400" dirty="0"/>
              <a:t>is a financing authority within the State Treasurer’s Office with a core mission of stimulating environmental cleanup, economic development and job growth throughout the State via </a:t>
            </a:r>
            <a:r>
              <a:rPr lang="en-US" sz="2400" dirty="0" smtClean="0"/>
              <a:t>tax-exempt bonds</a:t>
            </a:r>
            <a:r>
              <a:rPr lang="en-US" sz="2400" dirty="0"/>
              <a:t>, credit enhancements and </a:t>
            </a:r>
            <a:r>
              <a:rPr lang="en-US" sz="2400" dirty="0" smtClean="0"/>
              <a:t>grants</a:t>
            </a:r>
          </a:p>
          <a:p>
            <a:pPr marL="342900" indent="-342900">
              <a:spcBef>
                <a:spcPts val="800"/>
              </a:spcBef>
              <a:buFont typeface="Wingdings" panose="05000000000000000000" pitchFamily="2" charset="2"/>
              <a:buChar char="Ø"/>
            </a:pPr>
            <a:r>
              <a:rPr lang="en-US" sz="2400" dirty="0" smtClean="0"/>
              <a:t>CPCFA </a:t>
            </a:r>
            <a:r>
              <a:rPr lang="en-US" sz="2400" dirty="0"/>
              <a:t>originated as a conduit issuer of tax-exempt bonds </a:t>
            </a:r>
          </a:p>
          <a:p>
            <a:pPr marL="342900" indent="-342900">
              <a:spcBef>
                <a:spcPts val="800"/>
              </a:spcBef>
              <a:buFont typeface="Wingdings" panose="05000000000000000000" pitchFamily="2" charset="2"/>
              <a:buChar char="Ø"/>
            </a:pPr>
            <a:r>
              <a:rPr lang="en-US" sz="2400" dirty="0"/>
              <a:t>Fees assessed on bond issuances to large businesses established the Small Business Assistance Fund (SBAF) enabling CPCFA to create additional innovative financing programs including:</a:t>
            </a:r>
          </a:p>
          <a:p>
            <a:pPr marL="800100" lvl="2" indent="-342900">
              <a:buFont typeface="Wingdings" panose="05000000000000000000" pitchFamily="2" charset="2"/>
              <a:buChar char="§"/>
            </a:pPr>
            <a:r>
              <a:rPr lang="en-US" sz="2400" dirty="0"/>
              <a:t>The </a:t>
            </a:r>
            <a:r>
              <a:rPr lang="en-US" sz="2400" b="1" dirty="0"/>
              <a:t>California Capital Access Program (CalCAP)</a:t>
            </a:r>
            <a:r>
              <a:rPr lang="en-US" sz="2400" dirty="0"/>
              <a:t>, established in 1994 to establish loan loss reserve accounts for participating lenders; and</a:t>
            </a:r>
          </a:p>
          <a:p>
            <a:pPr marL="800100" lvl="2" indent="-342900">
              <a:buFont typeface="Wingdings" panose="05000000000000000000" pitchFamily="2" charset="2"/>
              <a:buChar char="§"/>
            </a:pPr>
            <a:r>
              <a:rPr lang="en-US" sz="2400" dirty="0"/>
              <a:t>The </a:t>
            </a:r>
            <a:r>
              <a:rPr lang="en-US" sz="2400" b="1" dirty="0"/>
              <a:t>CALReUSE Program</a:t>
            </a:r>
            <a:r>
              <a:rPr lang="en-US" sz="2400" dirty="0"/>
              <a:t> for grant and loan funding for assessment and remediation of brownfield and infill development sites</a:t>
            </a:r>
          </a:p>
          <a:p>
            <a:pPr marL="800100" lvl="5" indent="-342900">
              <a:buFont typeface="Wingdings" panose="05000000000000000000" pitchFamily="2" charset="2"/>
              <a:buChar char="§"/>
            </a:pPr>
            <a:endParaRPr lang="en-US" sz="2200" dirty="0"/>
          </a:p>
          <a:p>
            <a:pPr marL="457200" lvl="4" algn="r"/>
            <a:endParaRPr lang="en-US" sz="2400" i="1" dirty="0"/>
          </a:p>
          <a:p>
            <a:pPr marL="457200" lvl="4" algn="r"/>
            <a:endParaRPr lang="en-US" sz="2400" i="1" dirty="0" smtClean="0"/>
          </a:p>
          <a:p>
            <a:pPr marL="457200" lvl="4" algn="r"/>
            <a:endParaRPr lang="en-US" sz="2400" i="1" dirty="0" smtClean="0"/>
          </a:p>
          <a:p>
            <a:pPr lvl="1"/>
            <a:endParaRPr lang="en-US" sz="2000" dirty="0" smtClean="0"/>
          </a:p>
          <a:p>
            <a:pPr marL="342900" indent="-342900">
              <a:buFont typeface="Wingdings" panose="05000000000000000000" pitchFamily="2" charset="2"/>
              <a:buChar char="Ø"/>
            </a:pPr>
            <a:endParaRPr lang="en-US" sz="2000" dirty="0"/>
          </a:p>
          <a:p>
            <a:endParaRPr lang="en-US" sz="2000" dirty="0" smtClean="0"/>
          </a:p>
        </p:txBody>
      </p:sp>
    </p:spTree>
    <p:extLst>
      <p:ext uri="{BB962C8B-B14F-4D97-AF65-F5344CB8AC3E}">
        <p14:creationId xmlns:p14="http://schemas.microsoft.com/office/powerpoint/2010/main" val="1463619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noGrp="1"/>
          </p:cNvSpPr>
          <p:nvPr>
            <p:ph type="title"/>
          </p:nvPr>
        </p:nvSpPr>
        <p:spPr>
          <a:xfrm>
            <a:off x="1295400" y="0"/>
            <a:ext cx="6858000" cy="830997"/>
          </a:xfrm>
          <a:prstGeom prst="rect">
            <a:avLst/>
          </a:prstGeom>
          <a:noFill/>
        </p:spPr>
        <p:txBody>
          <a:bodyPr wrap="square" rtlCol="0">
            <a:spAutoFit/>
          </a:bodyPr>
          <a:lstStyle/>
          <a:p>
            <a:pPr algn="ctr"/>
            <a:r>
              <a:rPr lang="en-US" sz="2400" b="1" dirty="0" err="1" smtClean="0">
                <a:solidFill>
                  <a:srgbClr val="0070C0"/>
                </a:solidFill>
              </a:rPr>
              <a:t>CalCAP</a:t>
            </a:r>
            <a:r>
              <a:rPr lang="en-US" sz="2400" b="1" dirty="0" smtClean="0">
                <a:solidFill>
                  <a:srgbClr val="0070C0"/>
                </a:solidFill>
              </a:rPr>
              <a:t> by the Numbers</a:t>
            </a:r>
          </a:p>
          <a:p>
            <a:pPr algn="ctr"/>
            <a:r>
              <a:rPr lang="en-US" sz="2400" b="1" dirty="0" smtClean="0">
                <a:solidFill>
                  <a:srgbClr val="0070C0"/>
                </a:solidFill>
              </a:rPr>
              <a:t>(As of 12/31/18)</a:t>
            </a:r>
            <a:endParaRPr lang="en-US" sz="2400" b="1" dirty="0">
              <a:solidFill>
                <a:srgbClr val="0070C0"/>
              </a:solidFill>
            </a:endParaRPr>
          </a:p>
        </p:txBody>
      </p:sp>
      <p:sp>
        <p:nvSpPr>
          <p:cNvPr id="8" name="Content Placeholder 7"/>
          <p:cNvSpPr>
            <a:spLocks noGrp="1"/>
          </p:cNvSpPr>
          <p:nvPr>
            <p:ph idx="1"/>
          </p:nvPr>
        </p:nvSpPr>
        <p:spPr>
          <a:xfrm>
            <a:off x="0" y="914400"/>
            <a:ext cx="9144000" cy="5164491"/>
          </a:xfrm>
          <a:prstGeom prst="rect">
            <a:avLst/>
          </a:prstGeom>
        </p:spPr>
        <p:txBody>
          <a:bodyPr wrap="square">
            <a:spAutoFit/>
          </a:bodyPr>
          <a:lstStyle/>
          <a:p>
            <a:pPr algn="ctr"/>
            <a:r>
              <a:rPr lang="en-US" sz="2000" dirty="0" smtClean="0"/>
              <a:t>Total CalCAP enrollment since 1994:</a:t>
            </a:r>
          </a:p>
          <a:p>
            <a:pPr algn="ctr"/>
            <a:r>
              <a:rPr lang="en-US" sz="2000" dirty="0" smtClean="0"/>
              <a:t>41,944 </a:t>
            </a:r>
            <a:r>
              <a:rPr lang="en-US" sz="2000" dirty="0"/>
              <a:t>loans for </a:t>
            </a:r>
            <a:r>
              <a:rPr lang="en-US" sz="2000" dirty="0" smtClean="0"/>
              <a:t>$3,400,367,956</a:t>
            </a:r>
            <a:r>
              <a:rPr lang="en-US" sz="2000" dirty="0"/>
              <a:t/>
            </a:r>
            <a:br>
              <a:rPr lang="en-US" sz="2000" dirty="0"/>
            </a:br>
            <a:endParaRPr lang="en-US" sz="1100" dirty="0"/>
          </a:p>
          <a:p>
            <a:pPr algn="ctr"/>
            <a:r>
              <a:rPr lang="en-US" sz="2000" dirty="0" smtClean="0"/>
              <a:t>CalCAP micro loan (those under $40,000) enrollment since 1994: </a:t>
            </a:r>
          </a:p>
          <a:p>
            <a:pPr algn="ctr"/>
            <a:r>
              <a:rPr lang="en-US" sz="2000" dirty="0" smtClean="0"/>
              <a:t>19,242 loans for </a:t>
            </a:r>
            <a:r>
              <a:rPr lang="en-US" sz="2000" dirty="0"/>
              <a:t>$</a:t>
            </a:r>
            <a:r>
              <a:rPr lang="en-US" sz="2000" dirty="0" smtClean="0"/>
              <a:t>318,409,229</a:t>
            </a:r>
          </a:p>
          <a:p>
            <a:pPr algn="ctr"/>
            <a:endParaRPr lang="en-US" sz="1000" dirty="0" smtClean="0"/>
          </a:p>
          <a:p>
            <a:pPr algn="ctr"/>
            <a:r>
              <a:rPr lang="en-US" sz="2000" dirty="0" smtClean="0"/>
              <a:t>CalCAP </a:t>
            </a:r>
            <a:r>
              <a:rPr lang="en-US" sz="2000" dirty="0"/>
              <a:t>Small Business Program </a:t>
            </a:r>
            <a:r>
              <a:rPr lang="en-US" sz="2000" dirty="0" smtClean="0"/>
              <a:t>enrollment since 1994:</a:t>
            </a:r>
          </a:p>
          <a:p>
            <a:pPr algn="ctr"/>
            <a:r>
              <a:rPr lang="en-US" sz="2000" dirty="0" smtClean="0"/>
              <a:t>20,591 </a:t>
            </a:r>
            <a:r>
              <a:rPr lang="en-US" sz="2000" dirty="0"/>
              <a:t>loans for $</a:t>
            </a:r>
            <a:r>
              <a:rPr lang="en-US" sz="2000" dirty="0" smtClean="0"/>
              <a:t>1,843,350,602</a:t>
            </a:r>
          </a:p>
          <a:p>
            <a:pPr algn="ctr"/>
            <a:endParaRPr lang="en-US" sz="900" dirty="0" smtClean="0"/>
          </a:p>
          <a:p>
            <a:pPr algn="ctr"/>
            <a:r>
              <a:rPr lang="en-US" sz="2000" dirty="0" smtClean="0"/>
              <a:t>CalCAP </a:t>
            </a:r>
            <a:r>
              <a:rPr lang="en-US" sz="2000" dirty="0"/>
              <a:t>Collateral Support Program Loan </a:t>
            </a:r>
            <a:r>
              <a:rPr lang="en-US" sz="2000" dirty="0" smtClean="0"/>
              <a:t>Enrollment since 2013:</a:t>
            </a:r>
          </a:p>
          <a:p>
            <a:pPr algn="ctr"/>
            <a:r>
              <a:rPr lang="en-US" sz="2000" dirty="0" smtClean="0"/>
              <a:t>203 </a:t>
            </a:r>
            <a:r>
              <a:rPr lang="en-US" sz="2000" dirty="0"/>
              <a:t>loans for $</a:t>
            </a:r>
            <a:r>
              <a:rPr lang="en-US" sz="2000" dirty="0" smtClean="0"/>
              <a:t>194,500,434</a:t>
            </a:r>
          </a:p>
          <a:p>
            <a:pPr algn="ctr"/>
            <a:endParaRPr lang="en-US" sz="900" dirty="0"/>
          </a:p>
          <a:p>
            <a:pPr algn="ctr"/>
            <a:r>
              <a:rPr lang="en-US" sz="2000" dirty="0" smtClean="0"/>
              <a:t>CalCAP </a:t>
            </a:r>
            <a:r>
              <a:rPr lang="en-US" sz="2000" dirty="0"/>
              <a:t>CARB </a:t>
            </a:r>
            <a:r>
              <a:rPr lang="en-US" sz="2000" dirty="0" smtClean="0"/>
              <a:t>On-Road </a:t>
            </a:r>
            <a:r>
              <a:rPr lang="en-US" sz="2000" dirty="0"/>
              <a:t>Heavy Duty Vehicle Air Loan Program e</a:t>
            </a:r>
            <a:r>
              <a:rPr lang="en-US" sz="2000" dirty="0" smtClean="0"/>
              <a:t>nrollment since 2009: </a:t>
            </a:r>
          </a:p>
          <a:p>
            <a:pPr algn="ctr"/>
            <a:r>
              <a:rPr lang="en-US" sz="2000" dirty="0" smtClean="0"/>
              <a:t>20,997 </a:t>
            </a:r>
            <a:r>
              <a:rPr lang="en-US" sz="2000" dirty="0"/>
              <a:t>loans for $</a:t>
            </a:r>
            <a:r>
              <a:rPr lang="en-US" sz="2000" dirty="0" smtClean="0"/>
              <a:t>1,349,431,999</a:t>
            </a:r>
            <a:br>
              <a:rPr lang="en-US" sz="2000" dirty="0" smtClean="0"/>
            </a:br>
            <a:r>
              <a:rPr lang="en-US" sz="900" dirty="0" smtClean="0">
                <a:solidFill>
                  <a:schemeClr val="bg1"/>
                </a:solidFill>
              </a:rPr>
              <a:t>a</a:t>
            </a:r>
            <a:r>
              <a:rPr lang="en-US" sz="2000" dirty="0"/>
              <a:t/>
            </a:r>
            <a:br>
              <a:rPr lang="en-US" sz="2000" dirty="0"/>
            </a:br>
            <a:r>
              <a:rPr lang="en-US" sz="2000" dirty="0" smtClean="0"/>
              <a:t>CalCAP </a:t>
            </a:r>
            <a:r>
              <a:rPr lang="en-US" sz="2000" dirty="0"/>
              <a:t>Electric Vehicle Charging Station Program e</a:t>
            </a:r>
            <a:r>
              <a:rPr lang="en-US" sz="2000" dirty="0" smtClean="0"/>
              <a:t>nrollment since 2015:</a:t>
            </a:r>
            <a:r>
              <a:rPr lang="en-US" sz="2000" dirty="0"/>
              <a:t/>
            </a:r>
            <a:br>
              <a:rPr lang="en-US" sz="2000" dirty="0"/>
            </a:br>
            <a:r>
              <a:rPr lang="en-US" sz="2000" dirty="0"/>
              <a:t>2 loans for $</a:t>
            </a:r>
            <a:r>
              <a:rPr lang="en-US" sz="2000" dirty="0" smtClean="0"/>
              <a:t>511,124</a:t>
            </a:r>
            <a:endParaRPr lang="en-US" sz="2000" dirty="0"/>
          </a:p>
        </p:txBody>
      </p:sp>
    </p:spTree>
    <p:extLst>
      <p:ext uri="{BB962C8B-B14F-4D97-AF65-F5344CB8AC3E}">
        <p14:creationId xmlns:p14="http://schemas.microsoft.com/office/powerpoint/2010/main" val="4034484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1143000" y="152400"/>
            <a:ext cx="7162800" cy="461665"/>
          </a:xfrm>
          <a:prstGeom prst="rect">
            <a:avLst/>
          </a:prstGeom>
          <a:noFill/>
        </p:spPr>
        <p:txBody>
          <a:bodyPr wrap="square" rtlCol="0">
            <a:spAutoFit/>
          </a:bodyPr>
          <a:lstStyle/>
          <a:p>
            <a:pPr algn="ctr"/>
            <a:r>
              <a:rPr lang="en-US" sz="2400" b="1" dirty="0" smtClean="0">
                <a:solidFill>
                  <a:srgbClr val="0070C0"/>
                </a:solidFill>
              </a:rPr>
              <a:t>CalCAP ADA Program Overview</a:t>
            </a:r>
            <a:endParaRPr lang="en-US" sz="2400" b="1" dirty="0">
              <a:solidFill>
                <a:srgbClr val="0070C0"/>
              </a:solidFill>
            </a:endParaRPr>
          </a:p>
        </p:txBody>
      </p:sp>
      <p:sp>
        <p:nvSpPr>
          <p:cNvPr id="9" name="Content Placeholder 8"/>
          <p:cNvSpPr txBox="1">
            <a:spLocks noGrp="1"/>
          </p:cNvSpPr>
          <p:nvPr>
            <p:ph idx="1"/>
          </p:nvPr>
        </p:nvSpPr>
        <p:spPr>
          <a:xfrm>
            <a:off x="152400" y="614813"/>
            <a:ext cx="8763000" cy="7516930"/>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t>Through AB </a:t>
            </a:r>
            <a:r>
              <a:rPr lang="en-US" sz="2000" dirty="0" smtClean="0"/>
              <a:t>1230 (Gomez) </a:t>
            </a:r>
            <a:r>
              <a:rPr lang="en-US" sz="2000" dirty="0"/>
              <a:t>in 2015 CPCFA received a $10 million one time continuous appropriation fund the California Americans with Disabilities Act Small Business Capital Access Loan Program (CalCAP ADA). </a:t>
            </a:r>
            <a:endParaRPr lang="en-US" sz="2000" dirty="0" smtClean="0"/>
          </a:p>
          <a:p>
            <a:pPr marL="342900" indent="-342900">
              <a:spcBef>
                <a:spcPts val="1000"/>
              </a:spcBef>
              <a:buFont typeface="Wingdings" panose="05000000000000000000" pitchFamily="2" charset="2"/>
              <a:buChar char="Ø"/>
            </a:pPr>
            <a:r>
              <a:rPr lang="en-US" sz="2000" dirty="0" smtClean="0"/>
              <a:t>CalCAP ADA’s purpose </a:t>
            </a:r>
            <a:r>
              <a:rPr lang="en-US" sz="2000" dirty="0"/>
              <a:t>is to assist </a:t>
            </a:r>
            <a:r>
              <a:rPr lang="en-US" sz="2000" dirty="0" smtClean="0"/>
              <a:t>very small </a:t>
            </a:r>
            <a:r>
              <a:rPr lang="en-US" sz="2000" dirty="0"/>
              <a:t>businesses, including start-ups and non-profits, by facilitating private loans to support physical alterations or retrofits to comply with the ADA. </a:t>
            </a:r>
          </a:p>
          <a:p>
            <a:pPr marL="342900" indent="-342900">
              <a:spcBef>
                <a:spcPts val="1000"/>
              </a:spcBef>
              <a:buFont typeface="Wingdings" panose="05000000000000000000" pitchFamily="2" charset="2"/>
              <a:buChar char="Ø"/>
            </a:pPr>
            <a:r>
              <a:rPr lang="en-US" sz="2000" dirty="0" smtClean="0"/>
              <a:t>For </a:t>
            </a:r>
            <a:r>
              <a:rPr lang="en-US" sz="2000" dirty="0"/>
              <a:t>this program, the maximum enrolled loan amount is </a:t>
            </a:r>
            <a:r>
              <a:rPr lang="en-US" sz="2000" dirty="0" smtClean="0"/>
              <a:t>$50,000.</a:t>
            </a:r>
            <a:endParaRPr lang="en-US" sz="2000" dirty="0"/>
          </a:p>
          <a:p>
            <a:pPr marL="342900" indent="-342900">
              <a:spcBef>
                <a:spcPts val="1000"/>
              </a:spcBef>
              <a:buFont typeface="Wingdings" panose="05000000000000000000" pitchFamily="2" charset="2"/>
              <a:buChar char="Ø"/>
            </a:pPr>
            <a:r>
              <a:rPr lang="en-US" sz="2000" dirty="0"/>
              <a:t>While a loan can exceed the cost of items identified in the cost </a:t>
            </a:r>
            <a:r>
              <a:rPr lang="en-US" sz="2000" dirty="0" smtClean="0"/>
              <a:t>estimate, </a:t>
            </a:r>
            <a:r>
              <a:rPr lang="en-US" sz="2000" dirty="0"/>
              <a:t>the amount enrolled in the Program is limited to eligible costs </a:t>
            </a:r>
            <a:r>
              <a:rPr lang="en-US" sz="2000" dirty="0" smtClean="0"/>
              <a:t>for ADA improvements.</a:t>
            </a:r>
            <a:endParaRPr lang="en-US" sz="2000" dirty="0"/>
          </a:p>
          <a:p>
            <a:pPr marL="342900" indent="-342900">
              <a:spcBef>
                <a:spcPts val="1000"/>
              </a:spcBef>
              <a:buFont typeface="Wingdings" panose="05000000000000000000" pitchFamily="2" charset="2"/>
              <a:buChar char="Ø"/>
            </a:pPr>
            <a:r>
              <a:rPr lang="en-US" sz="2000" dirty="0" smtClean="0"/>
              <a:t>Lenders set the terms and conditions of the loans pursuant to the their usual underwriting policies.</a:t>
            </a:r>
          </a:p>
          <a:p>
            <a:pPr marL="342900" indent="-342900">
              <a:spcBef>
                <a:spcPts val="1000"/>
              </a:spcBef>
              <a:buFont typeface="Wingdings" panose="05000000000000000000" pitchFamily="2" charset="2"/>
              <a:buChar char="Ø"/>
            </a:pPr>
            <a:r>
              <a:rPr lang="en-US" sz="2000" dirty="0" smtClean="0"/>
              <a:t>Loans can be short or long-term, have fixed or variable rates and bear any type of amortization schedule.</a:t>
            </a:r>
          </a:p>
          <a:p>
            <a:pPr marL="457200" lvl="4" algn="r"/>
            <a:endParaRPr lang="en-US" i="1" dirty="0" smtClean="0"/>
          </a:p>
          <a:p>
            <a:pPr marL="457200" lvl="4" algn="r"/>
            <a:endParaRPr lang="en-US" i="1" dirty="0"/>
          </a:p>
          <a:p>
            <a:pPr marL="457200" lvl="4" algn="r"/>
            <a:endParaRPr lang="en-US" i="1" dirty="0" smtClean="0"/>
          </a:p>
          <a:p>
            <a:pPr marL="457200" lvl="4" algn="r"/>
            <a:endParaRPr lang="en-US" i="1" dirty="0" smtClean="0"/>
          </a:p>
          <a:p>
            <a:pPr lvl="1"/>
            <a:endParaRPr lang="en-US" sz="1800" dirty="0" smtClean="0"/>
          </a:p>
          <a:p>
            <a:pPr marL="342900" indent="-342900">
              <a:buFont typeface="Wingdings" panose="05000000000000000000" pitchFamily="2" charset="2"/>
              <a:buChar char="Ø"/>
            </a:pPr>
            <a:endParaRPr lang="en-US" sz="1800" dirty="0"/>
          </a:p>
          <a:p>
            <a:endParaRPr lang="en-US" sz="1800" dirty="0" smtClean="0"/>
          </a:p>
        </p:txBody>
      </p:sp>
    </p:spTree>
    <p:extLst>
      <p:ext uri="{BB962C8B-B14F-4D97-AF65-F5344CB8AC3E}">
        <p14:creationId xmlns:p14="http://schemas.microsoft.com/office/powerpoint/2010/main" val="896922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prstGeom prst="rect">
            <a:avLst/>
          </a:prstGeom>
          <a:noFill/>
        </p:spPr>
        <p:txBody>
          <a:bodyPr wrap="square" rtlCol="0">
            <a:spAutoFit/>
          </a:bodyPr>
          <a:lstStyle/>
          <a:p>
            <a:pPr algn="ctr"/>
            <a:r>
              <a:rPr lang="en-US" sz="2400" b="1" dirty="0" smtClean="0">
                <a:solidFill>
                  <a:srgbClr val="0070C0"/>
                </a:solidFill>
              </a:rPr>
              <a:t>CalCAP/ADA Legislative Updates - 2017</a:t>
            </a:r>
            <a:endParaRPr lang="en-US" sz="2400" b="1" dirty="0">
              <a:solidFill>
                <a:srgbClr val="0070C0"/>
              </a:solidFill>
            </a:endParaRPr>
          </a:p>
        </p:txBody>
      </p:sp>
      <p:sp>
        <p:nvSpPr>
          <p:cNvPr id="9" name="Content Placeholder 8"/>
          <p:cNvSpPr>
            <a:spLocks noGrp="1"/>
          </p:cNvSpPr>
          <p:nvPr>
            <p:ph idx="1"/>
          </p:nvPr>
        </p:nvSpPr>
        <p:spPr>
          <a:xfrm>
            <a:off x="76200" y="1066800"/>
            <a:ext cx="8686800" cy="6607963"/>
          </a:xfrm>
          <a:prstGeom prst="rect">
            <a:avLst/>
          </a:prstGeom>
        </p:spPr>
        <p:txBody>
          <a:bodyPr wrap="square">
            <a:spAutoFit/>
          </a:bodyPr>
          <a:lstStyle/>
          <a:p>
            <a:r>
              <a:rPr lang="en-US" sz="2400" dirty="0" smtClean="0">
                <a:latin typeface="Calibri" panose="020F0502020204030204" pitchFamily="34" charset="0"/>
                <a:ea typeface="Times New Roman" panose="02020603050405020304" pitchFamily="18" charset="0"/>
              </a:rPr>
              <a:t>In 2017 </a:t>
            </a:r>
            <a:r>
              <a:rPr lang="en-US" sz="2400" b="1" dirty="0" smtClean="0">
                <a:latin typeface="Calibri" panose="020F0502020204030204" pitchFamily="34" charset="0"/>
                <a:ea typeface="Times New Roman" panose="02020603050405020304" pitchFamily="18" charset="0"/>
              </a:rPr>
              <a:t>AB 1553 (Cervantes) </a:t>
            </a:r>
            <a:r>
              <a:rPr lang="en-US" sz="2400" dirty="0" smtClean="0">
                <a:latin typeface="Calibri" panose="020F0502020204030204" pitchFamily="34" charset="0"/>
                <a:ea typeface="Times New Roman" panose="02020603050405020304" pitchFamily="18" charset="0"/>
              </a:rPr>
              <a:t>included two updates to the CalCAP ADA Program intended </a:t>
            </a:r>
            <a:r>
              <a:rPr lang="en-US" sz="2400" dirty="0">
                <a:latin typeface="Calibri" panose="020F0502020204030204" pitchFamily="34" charset="0"/>
                <a:ea typeface="Times New Roman" panose="02020603050405020304" pitchFamily="18" charset="0"/>
              </a:rPr>
              <a:t>to benefit from the </a:t>
            </a:r>
            <a:r>
              <a:rPr lang="en-US" sz="2400" dirty="0" smtClean="0">
                <a:latin typeface="Calibri" panose="020F0502020204030204" pitchFamily="34" charset="0"/>
                <a:ea typeface="Times New Roman" panose="02020603050405020304" pitchFamily="18" charset="0"/>
              </a:rPr>
              <a:t>Program by: </a:t>
            </a:r>
          </a:p>
          <a:p>
            <a:pPr marL="742950" lvl="1" indent="-285750">
              <a:spcBef>
                <a:spcPts val="1000"/>
              </a:spcBef>
              <a:buFont typeface="Wingdings" panose="05000000000000000000" pitchFamily="2" charset="2"/>
              <a:buChar char="§"/>
            </a:pPr>
            <a:r>
              <a:rPr lang="en-US" sz="2400" dirty="0">
                <a:latin typeface="Calibri" panose="020F0502020204030204" pitchFamily="34" charset="0"/>
                <a:ea typeface="Times New Roman" panose="02020603050405020304" pitchFamily="18" charset="0"/>
              </a:rPr>
              <a:t>Increasing the maximum gross annual income for the purposes of the CalCAP/ADA program from $</a:t>
            </a:r>
            <a:r>
              <a:rPr lang="en-US" sz="2400" dirty="0" smtClean="0">
                <a:latin typeface="Calibri" panose="020F0502020204030204" pitchFamily="34" charset="0"/>
                <a:ea typeface="Times New Roman" panose="02020603050405020304" pitchFamily="18" charset="0"/>
              </a:rPr>
              <a:t>1 million </a:t>
            </a:r>
            <a:r>
              <a:rPr lang="en-US" sz="2400" dirty="0">
                <a:latin typeface="Calibri" panose="020F0502020204030204" pitchFamily="34" charset="0"/>
                <a:ea typeface="Times New Roman" panose="02020603050405020304" pitchFamily="18" charset="0"/>
              </a:rPr>
              <a:t>to $</a:t>
            </a:r>
            <a:r>
              <a:rPr lang="en-US" sz="2400" dirty="0" smtClean="0">
                <a:latin typeface="Calibri" panose="020F0502020204030204" pitchFamily="34" charset="0"/>
                <a:ea typeface="Times New Roman" panose="02020603050405020304" pitchFamily="18" charset="0"/>
              </a:rPr>
              <a:t>5 million.</a:t>
            </a:r>
            <a:endParaRPr lang="en-US" sz="2400" dirty="0">
              <a:latin typeface="Calibri" panose="020F0502020204030204" pitchFamily="34" charset="0"/>
              <a:ea typeface="Times New Roman" panose="02020603050405020304" pitchFamily="18" charset="0"/>
            </a:endParaRPr>
          </a:p>
          <a:p>
            <a:pPr marL="742950" lvl="1" indent="-285750">
              <a:spcBef>
                <a:spcPts val="1000"/>
              </a:spcBef>
              <a:buFont typeface="Wingdings" panose="05000000000000000000" pitchFamily="2" charset="2"/>
              <a:buChar char="§"/>
            </a:pPr>
            <a:r>
              <a:rPr lang="en-US" sz="2400" dirty="0" smtClean="0">
                <a:latin typeface="Calibri" panose="020F0502020204030204" pitchFamily="34" charset="0"/>
                <a:ea typeface="Times New Roman" panose="02020603050405020304" pitchFamily="18" charset="0"/>
              </a:rPr>
              <a:t>Authorizing CPCFA to utilize its Small </a:t>
            </a:r>
            <a:r>
              <a:rPr lang="en-US" sz="2400" dirty="0">
                <a:latin typeface="Calibri" panose="020F0502020204030204" pitchFamily="34" charset="0"/>
                <a:ea typeface="Times New Roman" panose="02020603050405020304" pitchFamily="18" charset="0"/>
              </a:rPr>
              <a:t>Business Assistance Fund (SBAF) monies to provide </a:t>
            </a:r>
            <a:r>
              <a:rPr lang="en-US" sz="2400" dirty="0" smtClean="0">
                <a:latin typeface="Calibri" panose="020F0502020204030204" pitchFamily="34" charset="0"/>
                <a:ea typeface="Times New Roman" panose="02020603050405020304" pitchFamily="18" charset="0"/>
              </a:rPr>
              <a:t>direct </a:t>
            </a:r>
            <a:r>
              <a:rPr lang="en-US" sz="2400" dirty="0">
                <a:latin typeface="Calibri" panose="020F0502020204030204" pitchFamily="34" charset="0"/>
                <a:ea typeface="Times New Roman" panose="02020603050405020304" pitchFamily="18" charset="0"/>
              </a:rPr>
              <a:t>payments to small businesses </a:t>
            </a:r>
            <a:r>
              <a:rPr lang="en-US" sz="2400" dirty="0" smtClean="0">
                <a:latin typeface="Calibri" panose="020F0502020204030204" pitchFamily="34" charset="0"/>
                <a:ea typeface="Times New Roman" panose="02020603050405020304" pitchFamily="18" charset="0"/>
              </a:rPr>
              <a:t>to </a:t>
            </a:r>
            <a:r>
              <a:rPr lang="en-US" sz="2400" dirty="0">
                <a:latin typeface="Calibri" panose="020F0502020204030204" pitchFamily="34" charset="0"/>
                <a:ea typeface="Times New Roman" panose="02020603050405020304" pitchFamily="18" charset="0"/>
              </a:rPr>
              <a:t>incentivize participation in </a:t>
            </a:r>
            <a:r>
              <a:rPr lang="en-US" sz="2400" dirty="0" smtClean="0">
                <a:latin typeface="Calibri" panose="020F0502020204030204" pitchFamily="34" charset="0"/>
                <a:ea typeface="Times New Roman" panose="02020603050405020304" pitchFamily="18" charset="0"/>
              </a:rPr>
              <a:t>CalCAP ADA, </a:t>
            </a:r>
            <a:r>
              <a:rPr lang="en-US" sz="2400" dirty="0">
                <a:latin typeface="Calibri" panose="020F0502020204030204" pitchFamily="34" charset="0"/>
                <a:ea typeface="Times New Roman" panose="02020603050405020304" pitchFamily="18" charset="0"/>
              </a:rPr>
              <a:t>including the ability to cover certain costs of obtaining a Certified Access Specialist Report (CASp</a:t>
            </a:r>
            <a:r>
              <a:rPr lang="en-US" sz="2400" dirty="0" smtClean="0">
                <a:latin typeface="Calibri" panose="020F0502020204030204" pitchFamily="34" charset="0"/>
                <a:ea typeface="Times New Roman" panose="02020603050405020304" pitchFamily="18" charset="0"/>
              </a:rPr>
              <a:t>). </a:t>
            </a:r>
          </a:p>
          <a:p>
            <a:pPr lvl="1">
              <a:spcBef>
                <a:spcPts val="1000"/>
              </a:spcBef>
            </a:pPr>
            <a:r>
              <a:rPr lang="en-US" sz="2400" dirty="0" smtClean="0">
                <a:latin typeface="Calibri" panose="020F0502020204030204" pitchFamily="34" charset="0"/>
                <a:ea typeface="Times New Roman" panose="02020603050405020304" pitchFamily="18" charset="0"/>
              </a:rPr>
              <a:t>    Now </a:t>
            </a:r>
            <a:r>
              <a:rPr lang="en-US" sz="2400" dirty="0">
                <a:latin typeface="Calibri" panose="020F0502020204030204" pitchFamily="34" charset="0"/>
                <a:ea typeface="Times New Roman" panose="02020603050405020304" pitchFamily="18" charset="0"/>
              </a:rPr>
              <a:t>upon loan enrollment, </a:t>
            </a:r>
            <a:r>
              <a:rPr lang="en-US" sz="2400" dirty="0" smtClean="0">
                <a:latin typeface="Calibri" panose="020F0502020204030204" pitchFamily="34" charset="0"/>
                <a:ea typeface="Times New Roman" panose="02020603050405020304" pitchFamily="18" charset="0"/>
              </a:rPr>
              <a:t>small businesses </a:t>
            </a:r>
            <a:r>
              <a:rPr lang="en-US" sz="2400" dirty="0">
                <a:latin typeface="Calibri" panose="020F0502020204030204" pitchFamily="34" charset="0"/>
                <a:ea typeface="Times New Roman" panose="02020603050405020304" pitchFamily="18" charset="0"/>
              </a:rPr>
              <a:t>may </a:t>
            </a:r>
            <a:r>
              <a:rPr lang="en-US" sz="2400" dirty="0" smtClean="0">
                <a:latin typeface="Calibri" panose="020F0502020204030204" pitchFamily="34" charset="0"/>
                <a:ea typeface="Times New Roman" panose="02020603050405020304" pitchFamily="18" charset="0"/>
              </a:rPr>
              <a:t>be</a:t>
            </a:r>
            <a:br>
              <a:rPr lang="en-US" sz="2400" dirty="0" smtClean="0">
                <a:latin typeface="Calibri" panose="020F0502020204030204" pitchFamily="34" charset="0"/>
                <a:ea typeface="Times New Roman" panose="02020603050405020304" pitchFamily="18" charset="0"/>
              </a:rPr>
            </a:br>
            <a:r>
              <a:rPr lang="en-US" sz="2400" dirty="0" smtClean="0">
                <a:latin typeface="Calibri" panose="020F0502020204030204" pitchFamily="34" charset="0"/>
                <a:ea typeface="Times New Roman" panose="02020603050405020304" pitchFamily="18" charset="0"/>
              </a:rPr>
              <a:t>    eligible for reimbursement</a:t>
            </a:r>
            <a:r>
              <a:rPr lang="en-US" sz="2400" dirty="0">
                <a:latin typeface="Calibri" panose="020F0502020204030204" pitchFamily="34" charset="0"/>
                <a:ea typeface="Times New Roman" panose="02020603050405020304" pitchFamily="18" charset="0"/>
              </a:rPr>
              <a:t>, equal to up to 5% of </a:t>
            </a:r>
            <a:r>
              <a:rPr lang="en-US" sz="2400" dirty="0" smtClean="0">
                <a:latin typeface="Calibri" panose="020F0502020204030204" pitchFamily="34" charset="0"/>
                <a:ea typeface="Times New Roman" panose="02020603050405020304" pitchFamily="18" charset="0"/>
              </a:rPr>
              <a:t>the</a:t>
            </a:r>
          </a:p>
          <a:p>
            <a:pPr lvl="1"/>
            <a:r>
              <a:rPr lang="en-US" sz="2400" dirty="0">
                <a:latin typeface="Calibri" panose="020F0502020204030204" pitchFamily="34" charset="0"/>
                <a:ea typeface="Times New Roman" panose="02020603050405020304" pitchFamily="18" charset="0"/>
              </a:rPr>
              <a:t> </a:t>
            </a:r>
            <a:r>
              <a:rPr lang="en-US" sz="2400" dirty="0" smtClean="0">
                <a:latin typeface="Calibri" panose="020F0502020204030204" pitchFamily="34" charset="0"/>
                <a:ea typeface="Times New Roman" panose="02020603050405020304" pitchFamily="18" charset="0"/>
              </a:rPr>
              <a:t>   enrolled </a:t>
            </a:r>
            <a:r>
              <a:rPr lang="en-US" sz="2400" dirty="0">
                <a:latin typeface="Calibri" panose="020F0502020204030204" pitchFamily="34" charset="0"/>
                <a:ea typeface="Times New Roman" panose="02020603050405020304" pitchFamily="18" charset="0"/>
              </a:rPr>
              <a:t>loan amount, toward the cost of the </a:t>
            </a:r>
            <a:r>
              <a:rPr lang="en-US" sz="2400" dirty="0" smtClean="0">
                <a:latin typeface="Calibri" panose="020F0502020204030204" pitchFamily="34" charset="0"/>
                <a:ea typeface="Times New Roman" panose="02020603050405020304" pitchFamily="18" charset="0"/>
              </a:rPr>
              <a:t>CASp</a:t>
            </a:r>
            <a:r>
              <a:rPr lang="en-US" sz="2400" dirty="0">
                <a:latin typeface="Calibri" panose="020F0502020204030204" pitchFamily="34" charset="0"/>
                <a:ea typeface="Times New Roman" panose="02020603050405020304" pitchFamily="18" charset="0"/>
              </a:rPr>
              <a:t/>
            </a:r>
            <a:br>
              <a:rPr lang="en-US" sz="2400" dirty="0">
                <a:latin typeface="Calibri" panose="020F0502020204030204" pitchFamily="34" charset="0"/>
                <a:ea typeface="Times New Roman" panose="02020603050405020304" pitchFamily="18" charset="0"/>
              </a:rPr>
            </a:br>
            <a:r>
              <a:rPr lang="en-US" sz="2400" dirty="0" smtClean="0">
                <a:latin typeface="Calibri" panose="020F0502020204030204" pitchFamily="34" charset="0"/>
                <a:ea typeface="Times New Roman" panose="02020603050405020304" pitchFamily="18" charset="0"/>
              </a:rPr>
              <a:t>    Report</a:t>
            </a:r>
            <a:r>
              <a:rPr lang="en-US" sz="2400" dirty="0">
                <a:latin typeface="Calibri" panose="020F0502020204030204" pitchFamily="34" charset="0"/>
                <a:ea typeface="Times New Roman" panose="02020603050405020304" pitchFamily="18" charset="0"/>
              </a:rPr>
              <a:t>.</a:t>
            </a:r>
            <a:br>
              <a:rPr lang="en-US" sz="2400" dirty="0">
                <a:latin typeface="Calibri" panose="020F0502020204030204" pitchFamily="34" charset="0"/>
                <a:ea typeface="Times New Roman" panose="02020603050405020304" pitchFamily="18" charset="0"/>
              </a:rPr>
            </a:br>
            <a:endParaRPr lang="en-US" sz="2400" dirty="0">
              <a:latin typeface="Calibri" panose="020F0502020204030204" pitchFamily="34" charset="0"/>
              <a:ea typeface="Times New Roman" panose="02020603050405020304" pitchFamily="18" charset="0"/>
            </a:endParaRPr>
          </a:p>
          <a:p>
            <a:pPr marL="742950" lvl="1" indent="-285750">
              <a:buFont typeface="Wingdings" panose="05000000000000000000" pitchFamily="2" charset="2"/>
              <a:buChar char="§"/>
            </a:pPr>
            <a:endParaRPr lang="en-US" sz="2400" dirty="0">
              <a:latin typeface="Calibri" panose="020F0502020204030204" pitchFamily="34" charset="0"/>
              <a:ea typeface="Times New Roman" panose="02020603050405020304" pitchFamily="18" charset="0"/>
            </a:endParaRPr>
          </a:p>
          <a:p>
            <a:pPr marL="0" lvl="1"/>
            <a:endParaRPr lang="en-US" sz="24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7062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prstGeom prst="rect">
            <a:avLst/>
          </a:prstGeom>
          <a:noFill/>
        </p:spPr>
        <p:txBody>
          <a:bodyPr wrap="square" rtlCol="0">
            <a:spAutoFit/>
          </a:bodyPr>
          <a:lstStyle/>
          <a:p>
            <a:pPr algn="ctr"/>
            <a:r>
              <a:rPr lang="en-US" sz="2400" b="1" dirty="0" smtClean="0">
                <a:solidFill>
                  <a:srgbClr val="0070C0"/>
                </a:solidFill>
              </a:rPr>
              <a:t>CalCAP/ADA Legislative Updates - 2018</a:t>
            </a:r>
            <a:endParaRPr lang="en-US" sz="2400" b="1" dirty="0">
              <a:solidFill>
                <a:srgbClr val="0070C0"/>
              </a:solidFill>
            </a:endParaRPr>
          </a:p>
        </p:txBody>
      </p:sp>
      <p:sp>
        <p:nvSpPr>
          <p:cNvPr id="9" name="Content Placeholder 8"/>
          <p:cNvSpPr>
            <a:spLocks noGrp="1"/>
          </p:cNvSpPr>
          <p:nvPr>
            <p:ph idx="1"/>
          </p:nvPr>
        </p:nvSpPr>
        <p:spPr>
          <a:prstGeom prst="rect">
            <a:avLst/>
          </a:prstGeom>
        </p:spPr>
        <p:txBody>
          <a:bodyPr wrap="square">
            <a:spAutoFit/>
          </a:bodyPr>
          <a:lstStyle/>
          <a:p>
            <a:pPr marL="742950" lvl="1" indent="-285750">
              <a:buFont typeface="Wingdings" panose="05000000000000000000" pitchFamily="2" charset="2"/>
              <a:buChar char="§"/>
            </a:pPr>
            <a:endParaRPr lang="en-US" sz="2400" dirty="0">
              <a:latin typeface="Arial" panose="020B0604020202020204" pitchFamily="34" charset="0"/>
              <a:ea typeface="Times New Roman" panose="02020603050405020304" pitchFamily="18" charset="0"/>
            </a:endParaRPr>
          </a:p>
          <a:p>
            <a:pPr marL="0" lvl="1"/>
            <a:r>
              <a:rPr lang="en-US" sz="2400" dirty="0">
                <a:latin typeface="+mj-lt"/>
                <a:ea typeface="Times New Roman" panose="02020603050405020304" pitchFamily="18" charset="0"/>
              </a:rPr>
              <a:t>In </a:t>
            </a:r>
            <a:r>
              <a:rPr lang="en-US" sz="2400" dirty="0" smtClean="0">
                <a:latin typeface="+mj-lt"/>
                <a:ea typeface="Times New Roman" panose="02020603050405020304" pitchFamily="18" charset="0"/>
              </a:rPr>
              <a:t>2018 </a:t>
            </a:r>
            <a:r>
              <a:rPr lang="en-US" sz="2400" b="1" dirty="0">
                <a:latin typeface="+mj-lt"/>
                <a:ea typeface="Times New Roman" panose="02020603050405020304" pitchFamily="18" charset="0"/>
              </a:rPr>
              <a:t>AB </a:t>
            </a:r>
            <a:r>
              <a:rPr lang="en-US" sz="2400" b="1" dirty="0" smtClean="0">
                <a:latin typeface="+mj-lt"/>
                <a:ea typeface="Times New Roman" panose="02020603050405020304" pitchFamily="18" charset="0"/>
              </a:rPr>
              <a:t>1547 (Quirk-Silva)</a:t>
            </a:r>
            <a:r>
              <a:rPr lang="en-US" sz="2400" dirty="0" smtClean="0">
                <a:latin typeface="+mj-lt"/>
                <a:ea typeface="Times New Roman" panose="02020603050405020304" pitchFamily="18" charset="0"/>
              </a:rPr>
              <a:t> </a:t>
            </a:r>
            <a:r>
              <a:rPr lang="en-US" sz="2400" dirty="0">
                <a:latin typeface="+mj-lt"/>
                <a:ea typeface="Times New Roman" panose="02020603050405020304" pitchFamily="18" charset="0"/>
              </a:rPr>
              <a:t>included </a:t>
            </a:r>
            <a:r>
              <a:rPr lang="en-US" sz="2400" dirty="0" smtClean="0">
                <a:latin typeface="+mj-lt"/>
                <a:ea typeface="Times New Roman" panose="02020603050405020304" pitchFamily="18" charset="0"/>
              </a:rPr>
              <a:t>additional updates </a:t>
            </a:r>
            <a:r>
              <a:rPr lang="en-US" sz="2400" dirty="0">
                <a:latin typeface="+mj-lt"/>
                <a:ea typeface="Times New Roman" panose="02020603050405020304" pitchFamily="18" charset="0"/>
              </a:rPr>
              <a:t>to the CalCAP ADA Program to improve program participation and better </a:t>
            </a:r>
            <a:r>
              <a:rPr lang="en-US" sz="2400" dirty="0" smtClean="0">
                <a:latin typeface="+mj-lt"/>
                <a:ea typeface="Times New Roman" panose="02020603050405020304" pitchFamily="18" charset="0"/>
              </a:rPr>
              <a:t>align it with Federal Tax law by:</a:t>
            </a:r>
          </a:p>
          <a:p>
            <a:pPr marL="742950" lvl="1" indent="-285750">
              <a:spcBef>
                <a:spcPts val="1000"/>
              </a:spcBef>
              <a:buFont typeface="Wingdings" panose="05000000000000000000" pitchFamily="2" charset="2"/>
              <a:buChar char="§"/>
            </a:pPr>
            <a:r>
              <a:rPr lang="en-US" sz="2400" dirty="0">
                <a:latin typeface="+mj-lt"/>
                <a:ea typeface="Times New Roman" panose="02020603050405020304" pitchFamily="18" charset="0"/>
              </a:rPr>
              <a:t>Modifying the definition of a small business for purposes of the ADA program to mean that business that has 30 </a:t>
            </a:r>
            <a:r>
              <a:rPr lang="en-US" sz="2400" dirty="0" smtClean="0">
                <a:latin typeface="+mj-lt"/>
                <a:ea typeface="Times New Roman" panose="02020603050405020304" pitchFamily="18" charset="0"/>
              </a:rPr>
              <a:t>(previously 15) </a:t>
            </a:r>
            <a:r>
              <a:rPr lang="en-US" sz="2400" dirty="0">
                <a:latin typeface="+mj-lt"/>
                <a:ea typeface="Times New Roman" panose="02020603050405020304" pitchFamily="18" charset="0"/>
              </a:rPr>
              <a:t>or fewer full-time employees </a:t>
            </a:r>
            <a:r>
              <a:rPr lang="en-US" sz="2400" b="1" dirty="0">
                <a:latin typeface="+mj-lt"/>
                <a:ea typeface="Times New Roman" panose="02020603050405020304" pitchFamily="18" charset="0"/>
              </a:rPr>
              <a:t>OR</a:t>
            </a:r>
            <a:r>
              <a:rPr lang="en-US" sz="2400" dirty="0">
                <a:latin typeface="+mj-lt"/>
                <a:ea typeface="Times New Roman" panose="02020603050405020304" pitchFamily="18" charset="0"/>
              </a:rPr>
              <a:t> that has less than $5,000,000 in total gross annual income from all sources. </a:t>
            </a:r>
          </a:p>
        </p:txBody>
      </p:sp>
    </p:spTree>
    <p:extLst>
      <p:ext uri="{BB962C8B-B14F-4D97-AF65-F5344CB8AC3E}">
        <p14:creationId xmlns:p14="http://schemas.microsoft.com/office/powerpoint/2010/main" val="2842712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prstGeom prst="rect">
            <a:avLst/>
          </a:prstGeom>
          <a:noFill/>
        </p:spPr>
        <p:txBody>
          <a:bodyPr wrap="square" rtlCol="0">
            <a:spAutoFit/>
          </a:bodyPr>
          <a:lstStyle/>
          <a:p>
            <a:pPr algn="ctr"/>
            <a:r>
              <a:rPr lang="en-US" sz="2400" b="1" dirty="0" smtClean="0">
                <a:solidFill>
                  <a:srgbClr val="0070C0"/>
                </a:solidFill>
              </a:rPr>
              <a:t>CalCAP ADA Program Outreach</a:t>
            </a:r>
            <a:endParaRPr lang="en-US" sz="2400" b="1" dirty="0">
              <a:solidFill>
                <a:srgbClr val="0070C0"/>
              </a:solidFill>
            </a:endParaRPr>
          </a:p>
        </p:txBody>
      </p:sp>
      <p:sp>
        <p:nvSpPr>
          <p:cNvPr id="9" name="Content Placeholder 8"/>
          <p:cNvSpPr>
            <a:spLocks noGrp="1"/>
          </p:cNvSpPr>
          <p:nvPr>
            <p:ph idx="1"/>
          </p:nvPr>
        </p:nvSpPr>
        <p:spPr>
          <a:xfrm>
            <a:off x="228600" y="1066800"/>
            <a:ext cx="8229600" cy="5462778"/>
          </a:xfrm>
          <a:prstGeom prst="rect">
            <a:avLst/>
          </a:prstGeom>
        </p:spPr>
        <p:txBody>
          <a:bodyPr wrap="square">
            <a:spAutoFit/>
          </a:bodyPr>
          <a:lstStyle/>
          <a:p>
            <a:pPr>
              <a:spcAft>
                <a:spcPts val="1000"/>
              </a:spcAft>
            </a:pPr>
            <a:r>
              <a:rPr lang="en-US" sz="2000" b="1" dirty="0" smtClean="0">
                <a:latin typeface="Calibri" panose="020F0502020204030204" pitchFamily="34" charset="0"/>
                <a:ea typeface="Calibri" panose="020F0502020204030204" pitchFamily="34" charset="0"/>
                <a:cs typeface="Arial" panose="020B0604020202020204" pitchFamily="34" charset="0"/>
              </a:rPr>
              <a:t>CalCAP ADA outreach efforts are focused on increasing program awareness and seeking feedback, include:</a:t>
            </a:r>
          </a:p>
          <a:p>
            <a:pPr marL="342900" indent="-342900">
              <a:lnSpc>
                <a:spcPct val="115000"/>
              </a:lnSpc>
              <a:spcAft>
                <a:spcPts val="1000"/>
              </a:spcAft>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Participating </a:t>
            </a:r>
            <a:r>
              <a:rPr lang="en-US" sz="2000" dirty="0">
                <a:latin typeface="Calibri" panose="020F0502020204030204" pitchFamily="34" charset="0"/>
                <a:ea typeface="Calibri" panose="020F0502020204030204" pitchFamily="34" charset="0"/>
                <a:cs typeface="Arial" panose="020B0604020202020204" pitchFamily="34" charset="0"/>
              </a:rPr>
              <a:t>in CCDA regional workshops</a:t>
            </a:r>
          </a:p>
          <a:p>
            <a:pPr marL="342900" indent="-342900">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Coordinating with Go-Biz and </a:t>
            </a:r>
            <a:r>
              <a:rPr lang="en-US" sz="2000" dirty="0">
                <a:latin typeface="Calibri" panose="020F0502020204030204" pitchFamily="34" charset="0"/>
                <a:ea typeface="Calibri" panose="020F0502020204030204" pitchFamily="34" charset="0"/>
                <a:cs typeface="Arial" panose="020B0604020202020204" pitchFamily="34" charset="0"/>
              </a:rPr>
              <a:t>California </a:t>
            </a:r>
            <a:r>
              <a:rPr lang="en-US" sz="2000" dirty="0" smtClean="0">
                <a:latin typeface="Calibri" panose="020F0502020204030204" pitchFamily="34" charset="0"/>
                <a:ea typeface="Calibri" panose="020F0502020204030204" pitchFamily="34" charset="0"/>
                <a:cs typeface="Arial" panose="020B0604020202020204" pitchFamily="34" charset="0"/>
              </a:rPr>
              <a:t>legislators to provide ADA focused community-based workshops </a:t>
            </a:r>
            <a:r>
              <a:rPr lang="en-US" sz="2000" dirty="0">
                <a:latin typeface="Calibri" panose="020F0502020204030204" pitchFamily="34" charset="0"/>
                <a:ea typeface="Calibri" panose="020F0502020204030204" pitchFamily="34" charset="0"/>
                <a:cs typeface="Arial" panose="020B0604020202020204" pitchFamily="34" charset="0"/>
              </a:rPr>
              <a:t>for small </a:t>
            </a:r>
            <a:r>
              <a:rPr lang="en-US" sz="2000" dirty="0" smtClean="0">
                <a:latin typeface="Calibri" panose="020F0502020204030204" pitchFamily="34" charset="0"/>
                <a:ea typeface="Calibri" panose="020F0502020204030204" pitchFamily="34" charset="0"/>
                <a:cs typeface="Arial" panose="020B0604020202020204" pitchFamily="34" charset="0"/>
              </a:rPr>
              <a:t>businesses</a:t>
            </a:r>
          </a:p>
          <a:p>
            <a:pPr marL="342900" indent="-342900">
              <a:spcBef>
                <a:spcPts val="1000"/>
              </a:spcBef>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Collaborating </a:t>
            </a:r>
            <a:r>
              <a:rPr lang="en-US" sz="2000" dirty="0">
                <a:latin typeface="Calibri" panose="020F0502020204030204" pitchFamily="34" charset="0"/>
                <a:ea typeface="Calibri" panose="020F0502020204030204" pitchFamily="34" charset="0"/>
                <a:cs typeface="Arial" panose="020B0604020202020204" pitchFamily="34" charset="0"/>
              </a:rPr>
              <a:t>with local jurisdictions to get CalCAP ADA resource materials on local </a:t>
            </a:r>
            <a:r>
              <a:rPr lang="en-US" sz="2000" dirty="0" smtClean="0">
                <a:latin typeface="Calibri" panose="020F0502020204030204" pitchFamily="34" charset="0"/>
                <a:ea typeface="Calibri" panose="020F0502020204030204" pitchFamily="34" charset="0"/>
                <a:cs typeface="Arial" panose="020B0604020202020204" pitchFamily="34" charset="0"/>
              </a:rPr>
              <a:t>governments’ </a:t>
            </a:r>
            <a:r>
              <a:rPr lang="en-US" sz="2000" dirty="0">
                <a:latin typeface="Calibri" panose="020F0502020204030204" pitchFamily="34" charset="0"/>
                <a:ea typeface="Calibri" panose="020F0502020204030204" pitchFamily="34" charset="0"/>
                <a:cs typeface="Arial" panose="020B0604020202020204" pitchFamily="34" charset="0"/>
              </a:rPr>
              <a:t>webpages and in </a:t>
            </a:r>
            <a:r>
              <a:rPr lang="en-US" sz="2000" dirty="0" smtClean="0">
                <a:latin typeface="Calibri" panose="020F0502020204030204" pitchFamily="34" charset="0"/>
                <a:ea typeface="Calibri" panose="020F0502020204030204" pitchFamily="34" charset="0"/>
                <a:cs typeface="Arial" panose="020B0604020202020204" pitchFamily="34" charset="0"/>
              </a:rPr>
              <a:t>their permitting offices</a:t>
            </a:r>
          </a:p>
          <a:p>
            <a:pPr marL="342900" indent="-342900">
              <a:spcBef>
                <a:spcPts val="1000"/>
              </a:spcBef>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Providing informational materials in Spanish</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indent="-342900">
              <a:spcBef>
                <a:spcPts val="1000"/>
              </a:spcBef>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Participating in Certified </a:t>
            </a:r>
            <a:r>
              <a:rPr lang="en-US" sz="2000" dirty="0">
                <a:latin typeface="Calibri" panose="020F0502020204030204" pitchFamily="34" charset="0"/>
                <a:ea typeface="Calibri" panose="020F0502020204030204" pitchFamily="34" charset="0"/>
                <a:cs typeface="Arial" panose="020B0604020202020204" pitchFamily="34" charset="0"/>
              </a:rPr>
              <a:t>Access Specialist Institute (CASi) trainings and conferences</a:t>
            </a:r>
          </a:p>
          <a:p>
            <a:pPr marL="342900" indent="-342900">
              <a:lnSpc>
                <a:spcPct val="115000"/>
              </a:lnSpc>
              <a:spcAft>
                <a:spcPts val="1000"/>
              </a:spcAft>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Maintaining Division of State Architect web presence</a:t>
            </a:r>
          </a:p>
          <a:p>
            <a:pPr marL="342900" indent="-342900">
              <a:lnSpc>
                <a:spcPct val="115000"/>
              </a:lnSpc>
              <a:spcAft>
                <a:spcPts val="1000"/>
              </a:spcAft>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Providing on-going </a:t>
            </a:r>
            <a:r>
              <a:rPr lang="en-US" sz="2000" dirty="0">
                <a:latin typeface="Calibri" panose="020F0502020204030204" pitchFamily="34" charset="0"/>
                <a:ea typeface="Calibri" panose="020F0502020204030204" pitchFamily="34" charset="0"/>
                <a:cs typeface="Arial" panose="020B0604020202020204" pitchFamily="34" charset="0"/>
              </a:rPr>
              <a:t>CalCAP lender </a:t>
            </a:r>
            <a:r>
              <a:rPr lang="en-US" sz="2000" dirty="0" smtClean="0">
                <a:latin typeface="Calibri" panose="020F0502020204030204" pitchFamily="34" charset="0"/>
                <a:ea typeface="Calibri" panose="020F0502020204030204" pitchFamily="34" charset="0"/>
                <a:cs typeface="Arial" panose="020B0604020202020204" pitchFamily="34" charset="0"/>
              </a:rPr>
              <a:t>education</a:t>
            </a:r>
          </a:p>
          <a:p>
            <a:pPr marL="342900" indent="-342900">
              <a:lnSpc>
                <a:spcPct val="115000"/>
              </a:lnSpc>
              <a:spcAft>
                <a:spcPts val="1000"/>
              </a:spcAft>
              <a:buFont typeface="Wingdings" panose="05000000000000000000" pitchFamily="2" charset="2"/>
              <a:buChar char="Ø"/>
            </a:pPr>
            <a:r>
              <a:rPr lang="en-US" sz="2000" dirty="0" smtClean="0">
                <a:latin typeface="Calibri" panose="020F0502020204030204" pitchFamily="34" charset="0"/>
                <a:ea typeface="Calibri" panose="020F0502020204030204" pitchFamily="34" charset="0"/>
                <a:cs typeface="Arial" panose="020B0604020202020204" pitchFamily="34" charset="0"/>
              </a:rPr>
              <a:t>Welcoming feed back from stakeholders and trade industry </a:t>
            </a:r>
            <a:r>
              <a:rPr lang="en-US" sz="2000" dirty="0" smtClean="0">
                <a:latin typeface="Calibri" panose="020F0502020204030204" pitchFamily="34" charset="0"/>
                <a:ea typeface="Calibri" panose="020F0502020204030204" pitchFamily="34" charset="0"/>
                <a:cs typeface="Arial" panose="020B0604020202020204" pitchFamily="34" charset="0"/>
              </a:rPr>
              <a:t>groups</a:t>
            </a:r>
            <a:endParaRPr lang="en-US" sz="2000" dirty="0" smtClean="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953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b="1" dirty="0" err="1">
                <a:solidFill>
                  <a:srgbClr val="0070C0"/>
                </a:solidFill>
              </a:rPr>
              <a:t>CalCAP</a:t>
            </a:r>
            <a:r>
              <a:rPr lang="en-US" b="1" dirty="0">
                <a:solidFill>
                  <a:srgbClr val="0070C0"/>
                </a:solidFill>
              </a:rPr>
              <a:t>/ADA Participating Lenders List </a:t>
            </a:r>
            <a:r>
              <a:rPr lang="en-US" b="1" dirty="0">
                <a:solidFill>
                  <a:srgbClr val="0070C0"/>
                </a:solidFill>
                <a:hlinkClick r:id="rId3" tooltip="http://www.treasurer.ca.gov/cpcfa/calcap/ada/institutions.pdf"/>
              </a:rPr>
              <a:t>http://www.treasurer.ca.gov/cpcfa/calcap/ada/institutions.pdf</a:t>
            </a:r>
            <a:endParaRPr lang="en-US" b="1" dirty="0"/>
          </a:p>
        </p:txBody>
      </p:sp>
      <p:pic>
        <p:nvPicPr>
          <p:cNvPr id="12" name="Content Placeholder 11" descr="CalCAP Americnas with Disabilities Act Financing Program Lender Contact list" title="Table of Contacts"/>
          <p:cNvPicPr>
            <a:picLocks noGrp="1" noChangeAspect="1"/>
          </p:cNvPicPr>
          <p:nvPr>
            <p:ph sz="half" idx="2"/>
          </p:nvPr>
        </p:nvPicPr>
        <p:blipFill>
          <a:blip r:embed="rId4"/>
          <a:stretch>
            <a:fillRect/>
          </a:stretch>
        </p:blipFill>
        <p:spPr>
          <a:xfrm>
            <a:off x="486779" y="1938750"/>
            <a:ext cx="8123821" cy="2404650"/>
          </a:xfrm>
          <a:prstGeom prst="rect">
            <a:avLst/>
          </a:prstGeom>
        </p:spPr>
      </p:pic>
    </p:spTree>
    <p:extLst>
      <p:ext uri="{BB962C8B-B14F-4D97-AF65-F5344CB8AC3E}">
        <p14:creationId xmlns:p14="http://schemas.microsoft.com/office/powerpoint/2010/main" val="1357508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8145</TotalTime>
  <Words>1878</Words>
  <Application>Microsoft Office PowerPoint</Application>
  <PresentationFormat>On-screen Show (4:3)</PresentationFormat>
  <Paragraphs>154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 California Pollution Control Financing Authority </vt:lpstr>
      <vt:lpstr>Today’s Agenda</vt:lpstr>
      <vt:lpstr>CPCFA Overview</vt:lpstr>
      <vt:lpstr>CalCAP by the Numbers (As of 12/31/18)</vt:lpstr>
      <vt:lpstr>CalCAP ADA Program Overview</vt:lpstr>
      <vt:lpstr>CalCAP/ADA Legislative Updates - 2017</vt:lpstr>
      <vt:lpstr>CalCAP/ADA Legislative Updates - 2018</vt:lpstr>
      <vt:lpstr>CalCAP ADA Program Outreach</vt:lpstr>
      <vt:lpstr>CalCAP/ADA Participating Lenders List http://www.treasurer.ca.gov/cpcfa/calcap/ada/institutions.pdf</vt:lpstr>
      <vt:lpstr>Additional Questions or Comments?</vt:lpstr>
      <vt:lpstr>CalCAP Program List</vt:lpstr>
    </vt:vector>
  </TitlesOfParts>
  <Company>State Treasurer's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Reneé Webster-Hawkins</dc:creator>
  <cp:lastModifiedBy>Morrell, Joshua@DGS</cp:lastModifiedBy>
  <cp:revision>373</cp:revision>
  <cp:lastPrinted>2019-01-19T00:17:38Z</cp:lastPrinted>
  <dcterms:created xsi:type="dcterms:W3CDTF">2013-09-24T23:02:23Z</dcterms:created>
  <dcterms:modified xsi:type="dcterms:W3CDTF">2019-11-07T19:21:50Z</dcterms:modified>
</cp:coreProperties>
</file>