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31" r:id="rId3"/>
    <p:sldId id="317" r:id="rId4"/>
    <p:sldId id="332" r:id="rId5"/>
    <p:sldId id="257" r:id="rId6"/>
    <p:sldId id="334" r:id="rId7"/>
    <p:sldId id="333" r:id="rId8"/>
    <p:sldId id="330" r:id="rId9"/>
    <p:sldId id="335" r:id="rId10"/>
    <p:sldId id="336" r:id="rId11"/>
    <p:sldId id="337" r:id="rId12"/>
    <p:sldId id="338" r:id="rId13"/>
    <p:sldId id="339" r:id="rId14"/>
    <p:sldId id="258" r:id="rId15"/>
    <p:sldId id="259" r:id="rId16"/>
    <p:sldId id="260" r:id="rId17"/>
    <p:sldId id="261" r:id="rId18"/>
    <p:sldId id="263" r:id="rId19"/>
    <p:sldId id="271" r:id="rId20"/>
    <p:sldId id="265" r:id="rId21"/>
    <p:sldId id="318" r:id="rId22"/>
    <p:sldId id="323" r:id="rId23"/>
    <p:sldId id="320" r:id="rId24"/>
    <p:sldId id="321" r:id="rId25"/>
    <p:sldId id="324" r:id="rId26"/>
    <p:sldId id="329" r:id="rId27"/>
    <p:sldId id="326" r:id="rId28"/>
    <p:sldId id="327" r:id="rId29"/>
    <p:sldId id="328" r:id="rId30"/>
    <p:sldId id="325" r:id="rId31"/>
    <p:sldId id="319" r:id="rId32"/>
    <p:sldId id="322" r:id="rId33"/>
    <p:sldId id="297" r:id="rId34"/>
    <p:sldId id="31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CF9F3A-CB5B-824C-8855-8ED1BA0A12C4}" name="Day, Kevin@DGS" initials="KD" userId="S::Kevin.Day@dgs.ca.gov::ad7a5ce9-3234-4cc7-8ee9-388b2c28bcf0" providerId="AD"/>
  <p188:author id="{98D18EB8-F978-0CE9-375A-D99EF79BD627}" name="Brauzman, Irina@DGS" initials="IB" userId="S::Irina.Brauzman@dgs.ca.gov::2ace788c-2e0c-4c6d-810f-85064457c83f" providerId="AD"/>
  <p188:author id="{12DE56C3-1F4E-7E04-F3DC-5FFB86177C1B}" name="Maynard, Beth@DGS" initials="BM" userId="S::Beth.Maynard@dgs.ca.gov::8d296d27-bf54-40dd-9a71-c02275f5c1b9" providerId="AD"/>
  <p188:author id="{06D4EEC3-AD61-F76A-D5D8-F036489FF7CC}" name="Mills, Laura@DGS" initials="LM" userId="S::Laura.Mills@dgs.ca.gov::efe568d5-83fa-4de8-b3d8-5568528eabf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E7149-D881-43D9-A06B-7F06A08731DE}" v="107" dt="2025-06-11T21:24:00.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2" autoAdjust="0"/>
    <p:restoredTop sz="66751" autoAdjust="0"/>
  </p:normalViewPr>
  <p:slideViewPr>
    <p:cSldViewPr snapToGrid="0">
      <p:cViewPr varScale="1">
        <p:scale>
          <a:sx n="63" d="100"/>
          <a:sy n="63" d="100"/>
        </p:scale>
        <p:origin x="1740"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d, Beth@DGS" userId="8d296d27-bf54-40dd-9a71-c02275f5c1b9" providerId="ADAL" clId="{2C1E7149-D881-43D9-A06B-7F06A08731DE}"/>
    <pc:docChg chg="undo redo custSel addSld delSld modSld sldOrd">
      <pc:chgData name="Maynard, Beth@DGS" userId="8d296d27-bf54-40dd-9a71-c02275f5c1b9" providerId="ADAL" clId="{2C1E7149-D881-43D9-A06B-7F06A08731DE}" dt="2025-06-11T22:11:39.433" v="16089" actId="255"/>
      <pc:docMkLst>
        <pc:docMk/>
      </pc:docMkLst>
      <pc:sldChg chg="modSp mod modNotesTx">
        <pc:chgData name="Maynard, Beth@DGS" userId="8d296d27-bf54-40dd-9a71-c02275f5c1b9" providerId="ADAL" clId="{2C1E7149-D881-43D9-A06B-7F06A08731DE}" dt="2025-05-15T20:30:58.412" v="4101" actId="20577"/>
        <pc:sldMkLst>
          <pc:docMk/>
          <pc:sldMk cId="2862741619" sldId="256"/>
        </pc:sldMkLst>
        <pc:spChg chg="mod">
          <ac:chgData name="Maynard, Beth@DGS" userId="8d296d27-bf54-40dd-9a71-c02275f5c1b9" providerId="ADAL" clId="{2C1E7149-D881-43D9-A06B-7F06A08731DE}" dt="2025-05-15T20:30:58.412" v="4101" actId="20577"/>
          <ac:spMkLst>
            <pc:docMk/>
            <pc:sldMk cId="2862741619" sldId="256"/>
            <ac:spMk id="2" creationId="{78830F21-F76B-7800-9BD0-22FC3F8ECE21}"/>
          </ac:spMkLst>
        </pc:spChg>
        <pc:spChg chg="mod">
          <ac:chgData name="Maynard, Beth@DGS" userId="8d296d27-bf54-40dd-9a71-c02275f5c1b9" providerId="ADAL" clId="{2C1E7149-D881-43D9-A06B-7F06A08731DE}" dt="2025-05-09T20:05:05.587" v="13" actId="14100"/>
          <ac:spMkLst>
            <pc:docMk/>
            <pc:sldMk cId="2862741619" sldId="256"/>
            <ac:spMk id="3" creationId="{B0D04869-0BD8-706E-24A7-AA0FA71840E7}"/>
          </ac:spMkLst>
        </pc:spChg>
      </pc:sldChg>
      <pc:sldChg chg="modSp mod modNotesTx">
        <pc:chgData name="Maynard, Beth@DGS" userId="8d296d27-bf54-40dd-9a71-c02275f5c1b9" providerId="ADAL" clId="{2C1E7149-D881-43D9-A06B-7F06A08731DE}" dt="2025-06-11T17:14:07.393" v="15371" actId="20577"/>
        <pc:sldMkLst>
          <pc:docMk/>
          <pc:sldMk cId="203466372" sldId="257"/>
        </pc:sldMkLst>
        <pc:spChg chg="mod">
          <ac:chgData name="Maynard, Beth@DGS" userId="8d296d27-bf54-40dd-9a71-c02275f5c1b9" providerId="ADAL" clId="{2C1E7149-D881-43D9-A06B-7F06A08731DE}" dt="2025-05-09T20:08:32.236" v="64" actId="20577"/>
          <ac:spMkLst>
            <pc:docMk/>
            <pc:sldMk cId="203466372" sldId="257"/>
            <ac:spMk id="2" creationId="{2F5DEB40-7D05-8294-B83D-A791930263EE}"/>
          </ac:spMkLst>
        </pc:spChg>
        <pc:spChg chg="mod">
          <ac:chgData name="Maynard, Beth@DGS" userId="8d296d27-bf54-40dd-9a71-c02275f5c1b9" providerId="ADAL" clId="{2C1E7149-D881-43D9-A06B-7F06A08731DE}" dt="2025-05-12T17:54:53.855" v="3889" actId="5793"/>
          <ac:spMkLst>
            <pc:docMk/>
            <pc:sldMk cId="203466372" sldId="257"/>
            <ac:spMk id="3" creationId="{3E0418FB-CDFC-FD1A-622D-88322526B83E}"/>
          </ac:spMkLst>
        </pc:spChg>
      </pc:sldChg>
      <pc:sldChg chg="modSp mod modNotesTx">
        <pc:chgData name="Maynard, Beth@DGS" userId="8d296d27-bf54-40dd-9a71-c02275f5c1b9" providerId="ADAL" clId="{2C1E7149-D881-43D9-A06B-7F06A08731DE}" dt="2025-06-11T20:49:36.538" v="15767" actId="20577"/>
        <pc:sldMkLst>
          <pc:docMk/>
          <pc:sldMk cId="2441832003" sldId="258"/>
        </pc:sldMkLst>
        <pc:spChg chg="mod">
          <ac:chgData name="Maynard, Beth@DGS" userId="8d296d27-bf54-40dd-9a71-c02275f5c1b9" providerId="ADAL" clId="{2C1E7149-D881-43D9-A06B-7F06A08731DE}" dt="2025-05-09T20:52:29.457" v="666" actId="6549"/>
          <ac:spMkLst>
            <pc:docMk/>
            <pc:sldMk cId="2441832003" sldId="258"/>
            <ac:spMk id="2" creationId="{2539BE76-43D8-791D-BB70-E18FEA4592E1}"/>
          </ac:spMkLst>
        </pc:spChg>
        <pc:spChg chg="mod">
          <ac:chgData name="Maynard, Beth@DGS" userId="8d296d27-bf54-40dd-9a71-c02275f5c1b9" providerId="ADAL" clId="{2C1E7149-D881-43D9-A06B-7F06A08731DE}" dt="2025-06-11T20:41:53.628" v="15582" actId="20577"/>
          <ac:spMkLst>
            <pc:docMk/>
            <pc:sldMk cId="2441832003" sldId="258"/>
            <ac:spMk id="3" creationId="{0B4AC127-9C39-8C99-B0BD-8733FCA05B0C}"/>
          </ac:spMkLst>
        </pc:spChg>
      </pc:sldChg>
      <pc:sldChg chg="delSp modSp mod modNotesTx">
        <pc:chgData name="Maynard, Beth@DGS" userId="8d296d27-bf54-40dd-9a71-c02275f5c1b9" providerId="ADAL" clId="{2C1E7149-D881-43D9-A06B-7F06A08731DE}" dt="2025-05-12T21:37:05.283" v="3906" actId="114"/>
        <pc:sldMkLst>
          <pc:docMk/>
          <pc:sldMk cId="2411976630" sldId="259"/>
        </pc:sldMkLst>
        <pc:spChg chg="mod">
          <ac:chgData name="Maynard, Beth@DGS" userId="8d296d27-bf54-40dd-9a71-c02275f5c1b9" providerId="ADAL" clId="{2C1E7149-D881-43D9-A06B-7F06A08731DE}" dt="2025-05-09T20:52:35.861" v="670" actId="20577"/>
          <ac:spMkLst>
            <pc:docMk/>
            <pc:sldMk cId="2411976630" sldId="259"/>
            <ac:spMk id="2" creationId="{79E35B34-83FC-198D-20E3-A29A65C595C9}"/>
          </ac:spMkLst>
        </pc:spChg>
        <pc:spChg chg="mod">
          <ac:chgData name="Maynard, Beth@DGS" userId="8d296d27-bf54-40dd-9a71-c02275f5c1b9" providerId="ADAL" clId="{2C1E7149-D881-43D9-A06B-7F06A08731DE}" dt="2025-05-12T21:37:05.283" v="3906" actId="114"/>
          <ac:spMkLst>
            <pc:docMk/>
            <pc:sldMk cId="2411976630" sldId="259"/>
            <ac:spMk id="3" creationId="{394D651E-D81D-A31A-5C05-F9BEF7822CC4}"/>
          </ac:spMkLst>
        </pc:spChg>
      </pc:sldChg>
      <pc:sldChg chg="addSp delSp modSp mod modNotesTx">
        <pc:chgData name="Maynard, Beth@DGS" userId="8d296d27-bf54-40dd-9a71-c02275f5c1b9" providerId="ADAL" clId="{2C1E7149-D881-43D9-A06B-7F06A08731DE}" dt="2025-05-09T21:33:59.957" v="1692" actId="313"/>
        <pc:sldMkLst>
          <pc:docMk/>
          <pc:sldMk cId="6834951" sldId="260"/>
        </pc:sldMkLst>
        <pc:spChg chg="mod">
          <ac:chgData name="Maynard, Beth@DGS" userId="8d296d27-bf54-40dd-9a71-c02275f5c1b9" providerId="ADAL" clId="{2C1E7149-D881-43D9-A06B-7F06A08731DE}" dt="2025-05-09T20:56:35.663" v="889" actId="20577"/>
          <ac:spMkLst>
            <pc:docMk/>
            <pc:sldMk cId="6834951" sldId="260"/>
            <ac:spMk id="2" creationId="{750770D1-ED4C-BCDD-0D20-C3B2368EFE16}"/>
          </ac:spMkLst>
        </pc:spChg>
        <pc:spChg chg="mod">
          <ac:chgData name="Maynard, Beth@DGS" userId="8d296d27-bf54-40dd-9a71-c02275f5c1b9" providerId="ADAL" clId="{2C1E7149-D881-43D9-A06B-7F06A08731DE}" dt="2025-05-09T21:33:59.957" v="1692" actId="313"/>
          <ac:spMkLst>
            <pc:docMk/>
            <pc:sldMk cId="6834951" sldId="260"/>
            <ac:spMk id="3" creationId="{90344033-6F93-BED0-6EBF-7C0571B7C747}"/>
          </ac:spMkLst>
        </pc:spChg>
      </pc:sldChg>
      <pc:sldChg chg="delSp modSp mod modNotesTx">
        <pc:chgData name="Maynard, Beth@DGS" userId="8d296d27-bf54-40dd-9a71-c02275f5c1b9" providerId="ADAL" clId="{2C1E7149-D881-43D9-A06B-7F06A08731DE}" dt="2025-05-09T21:11:52.852" v="1266" actId="120"/>
        <pc:sldMkLst>
          <pc:docMk/>
          <pc:sldMk cId="4283384474" sldId="261"/>
        </pc:sldMkLst>
        <pc:spChg chg="mod">
          <ac:chgData name="Maynard, Beth@DGS" userId="8d296d27-bf54-40dd-9a71-c02275f5c1b9" providerId="ADAL" clId="{2C1E7149-D881-43D9-A06B-7F06A08731DE}" dt="2025-05-09T21:07:59.490" v="1139" actId="20577"/>
          <ac:spMkLst>
            <pc:docMk/>
            <pc:sldMk cId="4283384474" sldId="261"/>
            <ac:spMk id="2" creationId="{9D7F2BD7-5B66-9F6A-7D16-084AD3F62B54}"/>
          </ac:spMkLst>
        </pc:spChg>
        <pc:spChg chg="mod">
          <ac:chgData name="Maynard, Beth@DGS" userId="8d296d27-bf54-40dd-9a71-c02275f5c1b9" providerId="ADAL" clId="{2C1E7149-D881-43D9-A06B-7F06A08731DE}" dt="2025-05-09T21:11:52.852" v="1266" actId="120"/>
          <ac:spMkLst>
            <pc:docMk/>
            <pc:sldMk cId="4283384474" sldId="261"/>
            <ac:spMk id="3" creationId="{ACEE6729-3F02-4092-0A60-9D3866566A00}"/>
          </ac:spMkLst>
        </pc:spChg>
      </pc:sldChg>
      <pc:sldChg chg="delSp modSp mod modNotesTx">
        <pc:chgData name="Maynard, Beth@DGS" userId="8d296d27-bf54-40dd-9a71-c02275f5c1b9" providerId="ADAL" clId="{2C1E7149-D881-43D9-A06B-7F06A08731DE}" dt="2025-05-09T21:14:10.779" v="1392" actId="1076"/>
        <pc:sldMkLst>
          <pc:docMk/>
          <pc:sldMk cId="1312964111" sldId="262"/>
        </pc:sldMkLst>
        <pc:spChg chg="mod">
          <ac:chgData name="Maynard, Beth@DGS" userId="8d296d27-bf54-40dd-9a71-c02275f5c1b9" providerId="ADAL" clId="{2C1E7149-D881-43D9-A06B-7F06A08731DE}" dt="2025-05-09T21:14:10.779" v="1392" actId="1076"/>
          <ac:spMkLst>
            <pc:docMk/>
            <pc:sldMk cId="1312964111" sldId="262"/>
            <ac:spMk id="2" creationId="{D3470B35-C842-006C-FABC-93006AEC7B8D}"/>
          </ac:spMkLst>
        </pc:spChg>
        <pc:spChg chg="mod">
          <ac:chgData name="Maynard, Beth@DGS" userId="8d296d27-bf54-40dd-9a71-c02275f5c1b9" providerId="ADAL" clId="{2C1E7149-D881-43D9-A06B-7F06A08731DE}" dt="2025-05-09T21:13:12.467" v="1359" actId="20577"/>
          <ac:spMkLst>
            <pc:docMk/>
            <pc:sldMk cId="1312964111" sldId="262"/>
            <ac:spMk id="3" creationId="{4ED4CCCA-CC1C-625D-D7E1-C68D29FCEF8D}"/>
          </ac:spMkLst>
        </pc:spChg>
      </pc:sldChg>
      <pc:sldChg chg="addSp delSp modSp mod modNotesTx">
        <pc:chgData name="Maynard, Beth@DGS" userId="8d296d27-bf54-40dd-9a71-c02275f5c1b9" providerId="ADAL" clId="{2C1E7149-D881-43D9-A06B-7F06A08731DE}" dt="2025-05-12T15:28:02.731" v="1995"/>
        <pc:sldMkLst>
          <pc:docMk/>
          <pc:sldMk cId="3385786531" sldId="263"/>
        </pc:sldMkLst>
        <pc:spChg chg="mod">
          <ac:chgData name="Maynard, Beth@DGS" userId="8d296d27-bf54-40dd-9a71-c02275f5c1b9" providerId="ADAL" clId="{2C1E7149-D881-43D9-A06B-7F06A08731DE}" dt="2025-05-09T21:13:37.890" v="1388" actId="20577"/>
          <ac:spMkLst>
            <pc:docMk/>
            <pc:sldMk cId="3385786531" sldId="263"/>
            <ac:spMk id="2" creationId="{6E56A495-2F31-F61F-44AB-8968BF3F4C5D}"/>
          </ac:spMkLst>
        </pc:spChg>
        <pc:spChg chg="add mod">
          <ac:chgData name="Maynard, Beth@DGS" userId="8d296d27-bf54-40dd-9a71-c02275f5c1b9" providerId="ADAL" clId="{2C1E7149-D881-43D9-A06B-7F06A08731DE}" dt="2025-05-09T21:38:54.586" v="1702" actId="255"/>
          <ac:spMkLst>
            <pc:docMk/>
            <pc:sldMk cId="3385786531" sldId="263"/>
            <ac:spMk id="3" creationId="{83546413-EF47-ED24-DCE0-4D9CC8DCA847}"/>
          </ac:spMkLst>
        </pc:spChg>
      </pc:sldChg>
      <pc:sldChg chg="addSp delSp modSp mod ord modNotesTx">
        <pc:chgData name="Maynard, Beth@DGS" userId="8d296d27-bf54-40dd-9a71-c02275f5c1b9" providerId="ADAL" clId="{2C1E7149-D881-43D9-A06B-7F06A08731DE}" dt="2025-05-12T22:49:46.727" v="4093" actId="14100"/>
        <pc:sldMkLst>
          <pc:docMk/>
          <pc:sldMk cId="428417315" sldId="264"/>
        </pc:sldMkLst>
        <pc:spChg chg="mod">
          <ac:chgData name="Maynard, Beth@DGS" userId="8d296d27-bf54-40dd-9a71-c02275f5c1b9" providerId="ADAL" clId="{2C1E7149-D881-43D9-A06B-7F06A08731DE}" dt="2025-05-12T22:46:48.082" v="4076" actId="27636"/>
          <ac:spMkLst>
            <pc:docMk/>
            <pc:sldMk cId="428417315" sldId="264"/>
            <ac:spMk id="2" creationId="{5AAF04E3-95F7-3BD4-CE8E-48B2D00AF161}"/>
          </ac:spMkLst>
        </pc:spChg>
        <pc:spChg chg="mod">
          <ac:chgData name="Maynard, Beth@DGS" userId="8d296d27-bf54-40dd-9a71-c02275f5c1b9" providerId="ADAL" clId="{2C1E7149-D881-43D9-A06B-7F06A08731DE}" dt="2025-05-12T22:46:53.070" v="4077" actId="6549"/>
          <ac:spMkLst>
            <pc:docMk/>
            <pc:sldMk cId="428417315" sldId="264"/>
            <ac:spMk id="4" creationId="{15F98F0F-133F-BF4A-6A61-19EB5E9B66EF}"/>
          </ac:spMkLst>
        </pc:spChg>
        <pc:graphicFrameChg chg="add mod">
          <ac:chgData name="Maynard, Beth@DGS" userId="8d296d27-bf54-40dd-9a71-c02275f5c1b9" providerId="ADAL" clId="{2C1E7149-D881-43D9-A06B-7F06A08731DE}" dt="2025-05-12T22:49:46.727" v="4093" actId="14100"/>
          <ac:graphicFrameMkLst>
            <pc:docMk/>
            <pc:sldMk cId="428417315" sldId="264"/>
            <ac:graphicFrameMk id="10" creationId="{35A91471-D8FF-663D-CE79-16F5A8B07E1D}"/>
          </ac:graphicFrameMkLst>
        </pc:graphicFrameChg>
      </pc:sldChg>
      <pc:sldChg chg="addSp delSp modSp mod modNotesTx">
        <pc:chgData name="Maynard, Beth@DGS" userId="8d296d27-bf54-40dd-9a71-c02275f5c1b9" providerId="ADAL" clId="{2C1E7149-D881-43D9-A06B-7F06A08731DE}" dt="2025-05-12T22:55:46.046" v="4100" actId="14100"/>
        <pc:sldMkLst>
          <pc:docMk/>
          <pc:sldMk cId="4162578939" sldId="265"/>
        </pc:sldMkLst>
        <pc:spChg chg="mod">
          <ac:chgData name="Maynard, Beth@DGS" userId="8d296d27-bf54-40dd-9a71-c02275f5c1b9" providerId="ADAL" clId="{2C1E7149-D881-43D9-A06B-7F06A08731DE}" dt="2025-05-12T22:55:46.046" v="4100" actId="14100"/>
          <ac:spMkLst>
            <pc:docMk/>
            <pc:sldMk cId="4162578939" sldId="265"/>
            <ac:spMk id="2" creationId="{42B248D2-760B-F545-B29C-816DDCD75446}"/>
          </ac:spMkLst>
        </pc:spChg>
        <pc:spChg chg="add mod">
          <ac:chgData name="Maynard, Beth@DGS" userId="8d296d27-bf54-40dd-9a71-c02275f5c1b9" providerId="ADAL" clId="{2C1E7149-D881-43D9-A06B-7F06A08731DE}" dt="2025-05-12T15:42:35.019" v="2296" actId="1076"/>
          <ac:spMkLst>
            <pc:docMk/>
            <pc:sldMk cId="4162578939" sldId="265"/>
            <ac:spMk id="3" creationId="{A7A18412-D59B-4E33-400D-7479FEDDBA20}"/>
          </ac:spMkLst>
        </pc:spChg>
      </pc:sldChg>
      <pc:sldChg chg="delSp modSp del mod">
        <pc:chgData name="Maynard, Beth@DGS" userId="8d296d27-bf54-40dd-9a71-c02275f5c1b9" providerId="ADAL" clId="{2C1E7149-D881-43D9-A06B-7F06A08731DE}" dt="2025-05-09T21:39:50.293" v="1708" actId="2696"/>
        <pc:sldMkLst>
          <pc:docMk/>
          <pc:sldMk cId="3486770194" sldId="270"/>
        </pc:sldMkLst>
      </pc:sldChg>
      <pc:sldChg chg="addSp delSp modSp mod modNotesTx">
        <pc:chgData name="Maynard, Beth@DGS" userId="8d296d27-bf54-40dd-9a71-c02275f5c1b9" providerId="ADAL" clId="{2C1E7149-D881-43D9-A06B-7F06A08731DE}" dt="2025-05-12T15:35:31.613" v="2029"/>
        <pc:sldMkLst>
          <pc:docMk/>
          <pc:sldMk cId="2020790774" sldId="271"/>
        </pc:sldMkLst>
        <pc:spChg chg="mod">
          <ac:chgData name="Maynard, Beth@DGS" userId="8d296d27-bf54-40dd-9a71-c02275f5c1b9" providerId="ADAL" clId="{2C1E7149-D881-43D9-A06B-7F06A08731DE}" dt="2025-05-12T15:22:59.377" v="1971" actId="1076"/>
          <ac:spMkLst>
            <pc:docMk/>
            <pc:sldMk cId="2020790774" sldId="271"/>
            <ac:spMk id="2" creationId="{7A84E371-39C9-F549-0A33-2E7E95C686F1}"/>
          </ac:spMkLst>
        </pc:spChg>
        <pc:spChg chg="add mod">
          <ac:chgData name="Maynard, Beth@DGS" userId="8d296d27-bf54-40dd-9a71-c02275f5c1b9" providerId="ADAL" clId="{2C1E7149-D881-43D9-A06B-7F06A08731DE}" dt="2025-05-12T15:27:36.228" v="1994" actId="313"/>
          <ac:spMkLst>
            <pc:docMk/>
            <pc:sldMk cId="2020790774" sldId="271"/>
            <ac:spMk id="11" creationId="{AE437211-7348-490D-4EC6-408A236A2F43}"/>
          </ac:spMkLst>
        </pc:spChg>
      </pc:sldChg>
      <pc:sldChg chg="addSp delSp modSp del mod modNotesTx">
        <pc:chgData name="Maynard, Beth@DGS" userId="8d296d27-bf54-40dd-9a71-c02275f5c1b9" providerId="ADAL" clId="{2C1E7149-D881-43D9-A06B-7F06A08731DE}" dt="2025-05-27T20:04:47.320" v="4454" actId="2696"/>
        <pc:sldMkLst>
          <pc:docMk/>
          <pc:sldMk cId="4251877742" sldId="312"/>
        </pc:sldMkLst>
      </pc:sldChg>
      <pc:sldChg chg="modNotesTx">
        <pc:chgData name="Maynard, Beth@DGS" userId="8d296d27-bf54-40dd-9a71-c02275f5c1b9" providerId="ADAL" clId="{2C1E7149-D881-43D9-A06B-7F06A08731DE}" dt="2025-06-03T20:14:40.217" v="14925" actId="20577"/>
        <pc:sldMkLst>
          <pc:docMk/>
          <pc:sldMk cId="692569305" sldId="316"/>
        </pc:sldMkLst>
      </pc:sldChg>
      <pc:sldChg chg="addSp modSp new mod modNotesTx">
        <pc:chgData name="Maynard, Beth@DGS" userId="8d296d27-bf54-40dd-9a71-c02275f5c1b9" providerId="ADAL" clId="{2C1E7149-D881-43D9-A06B-7F06A08731DE}" dt="2025-05-27T20:03:58.003" v="4453"/>
        <pc:sldMkLst>
          <pc:docMk/>
          <pc:sldMk cId="2710337304" sldId="317"/>
        </pc:sldMkLst>
        <pc:spChg chg="mod">
          <ac:chgData name="Maynard, Beth@DGS" userId="8d296d27-bf54-40dd-9a71-c02275f5c1b9" providerId="ADAL" clId="{2C1E7149-D881-43D9-A06B-7F06A08731DE}" dt="2025-05-27T17:56:57.996" v="4444" actId="20577"/>
          <ac:spMkLst>
            <pc:docMk/>
            <pc:sldMk cId="2710337304" sldId="317"/>
            <ac:spMk id="2" creationId="{E68421B2-D7ED-4605-5EE5-B048CF659B49}"/>
          </ac:spMkLst>
        </pc:spChg>
        <pc:spChg chg="mod">
          <ac:chgData name="Maynard, Beth@DGS" userId="8d296d27-bf54-40dd-9a71-c02275f5c1b9" providerId="ADAL" clId="{2C1E7149-D881-43D9-A06B-7F06A08731DE}" dt="2025-05-27T17:57:54.730" v="4451" actId="20577"/>
          <ac:spMkLst>
            <pc:docMk/>
            <pc:sldMk cId="2710337304" sldId="317"/>
            <ac:spMk id="3" creationId="{BB05D32C-0A07-6690-01DF-E63FBE240CE7}"/>
          </ac:spMkLst>
        </pc:spChg>
        <pc:picChg chg="add mod">
          <ac:chgData name="Maynard, Beth@DGS" userId="8d296d27-bf54-40dd-9a71-c02275f5c1b9" providerId="ADAL" clId="{2C1E7149-D881-43D9-A06B-7F06A08731DE}" dt="2025-05-27T17:56:24.011" v="4434" actId="1076"/>
          <ac:picMkLst>
            <pc:docMk/>
            <pc:sldMk cId="2710337304" sldId="317"/>
            <ac:picMk id="5" creationId="{F835163D-8101-8063-9AD1-27734FAE67AC}"/>
          </ac:picMkLst>
        </pc:picChg>
      </pc:sldChg>
      <pc:sldChg chg="addSp delSp modSp new mod modNotesTx">
        <pc:chgData name="Maynard, Beth@DGS" userId="8d296d27-bf54-40dd-9a71-c02275f5c1b9" providerId="ADAL" clId="{2C1E7149-D881-43D9-A06B-7F06A08731DE}" dt="2025-06-11T22:04:25.752" v="16053" actId="255"/>
        <pc:sldMkLst>
          <pc:docMk/>
          <pc:sldMk cId="3162851622" sldId="318"/>
        </pc:sldMkLst>
        <pc:spChg chg="mod">
          <ac:chgData name="Maynard, Beth@DGS" userId="8d296d27-bf54-40dd-9a71-c02275f5c1b9" providerId="ADAL" clId="{2C1E7149-D881-43D9-A06B-7F06A08731DE}" dt="2025-05-27T21:25:13.975" v="5379" actId="6549"/>
          <ac:spMkLst>
            <pc:docMk/>
            <pc:sldMk cId="3162851622" sldId="318"/>
            <ac:spMk id="2" creationId="{60E31E84-4789-1483-7E2F-0DE37F783A63}"/>
          </ac:spMkLst>
        </pc:spChg>
        <pc:graphicFrameChg chg="add mod ord modGraphic">
          <ac:chgData name="Maynard, Beth@DGS" userId="8d296d27-bf54-40dd-9a71-c02275f5c1b9" providerId="ADAL" clId="{2C1E7149-D881-43D9-A06B-7F06A08731DE}" dt="2025-06-11T22:04:25.752" v="16053" actId="255"/>
          <ac:graphicFrameMkLst>
            <pc:docMk/>
            <pc:sldMk cId="3162851622" sldId="318"/>
            <ac:graphicFrameMk id="4" creationId="{C4059B7E-FEDF-EA31-4CD9-129C9915FF29}"/>
          </ac:graphicFrameMkLst>
        </pc:graphicFrameChg>
      </pc:sldChg>
      <pc:sldChg chg="addSp delSp modSp new mod modNotesTx">
        <pc:chgData name="Maynard, Beth@DGS" userId="8d296d27-bf54-40dd-9a71-c02275f5c1b9" providerId="ADAL" clId="{2C1E7149-D881-43D9-A06B-7F06A08731DE}" dt="2025-06-11T22:11:13.845" v="16086" actId="255"/>
        <pc:sldMkLst>
          <pc:docMk/>
          <pc:sldMk cId="854390518" sldId="319"/>
        </pc:sldMkLst>
        <pc:spChg chg="mod">
          <ac:chgData name="Maynard, Beth@DGS" userId="8d296d27-bf54-40dd-9a71-c02275f5c1b9" providerId="ADAL" clId="{2C1E7149-D881-43D9-A06B-7F06A08731DE}" dt="2025-05-27T21:26:40.600" v="5389" actId="27636"/>
          <ac:spMkLst>
            <pc:docMk/>
            <pc:sldMk cId="854390518" sldId="319"/>
            <ac:spMk id="2" creationId="{7EEA722E-772D-8C32-F3AF-E795F92D3574}"/>
          </ac:spMkLst>
        </pc:spChg>
        <pc:graphicFrameChg chg="add mod ord modGraphic">
          <ac:chgData name="Maynard, Beth@DGS" userId="8d296d27-bf54-40dd-9a71-c02275f5c1b9" providerId="ADAL" clId="{2C1E7149-D881-43D9-A06B-7F06A08731DE}" dt="2025-06-11T22:11:13.845" v="16086" actId="255"/>
          <ac:graphicFrameMkLst>
            <pc:docMk/>
            <pc:sldMk cId="854390518" sldId="319"/>
            <ac:graphicFrameMk id="4" creationId="{C1C4E35A-8F03-8911-669A-2CF084040690}"/>
          </ac:graphicFrameMkLst>
        </pc:graphicFrameChg>
      </pc:sldChg>
      <pc:sldChg chg="addSp delSp modSp new mod ord modNotesTx">
        <pc:chgData name="Maynard, Beth@DGS" userId="8d296d27-bf54-40dd-9a71-c02275f5c1b9" providerId="ADAL" clId="{2C1E7149-D881-43D9-A06B-7F06A08731DE}" dt="2025-06-11T22:05:55.795" v="16059" actId="255"/>
        <pc:sldMkLst>
          <pc:docMk/>
          <pc:sldMk cId="3192665550" sldId="320"/>
        </pc:sldMkLst>
        <pc:spChg chg="mod">
          <ac:chgData name="Maynard, Beth@DGS" userId="8d296d27-bf54-40dd-9a71-c02275f5c1b9" providerId="ADAL" clId="{2C1E7149-D881-43D9-A06B-7F06A08731DE}" dt="2025-05-27T21:55:01.129" v="6644" actId="122"/>
          <ac:spMkLst>
            <pc:docMk/>
            <pc:sldMk cId="3192665550" sldId="320"/>
            <ac:spMk id="2" creationId="{645EFDEA-917E-D62D-B7F0-D8E84E28A33D}"/>
          </ac:spMkLst>
        </pc:spChg>
        <pc:graphicFrameChg chg="add mod ord modGraphic">
          <ac:chgData name="Maynard, Beth@DGS" userId="8d296d27-bf54-40dd-9a71-c02275f5c1b9" providerId="ADAL" clId="{2C1E7149-D881-43D9-A06B-7F06A08731DE}" dt="2025-06-11T22:05:55.795" v="16059" actId="255"/>
          <ac:graphicFrameMkLst>
            <pc:docMk/>
            <pc:sldMk cId="3192665550" sldId="320"/>
            <ac:graphicFrameMk id="4" creationId="{E56BD362-2C48-0B61-CF35-F75FF8555A13}"/>
          </ac:graphicFrameMkLst>
        </pc:graphicFrameChg>
      </pc:sldChg>
      <pc:sldChg chg="addSp delSp modSp new mod ord modNotesTx">
        <pc:chgData name="Maynard, Beth@DGS" userId="8d296d27-bf54-40dd-9a71-c02275f5c1b9" providerId="ADAL" clId="{2C1E7149-D881-43D9-A06B-7F06A08731DE}" dt="2025-06-11T22:06:49.015" v="16060" actId="255"/>
        <pc:sldMkLst>
          <pc:docMk/>
          <pc:sldMk cId="4066899492" sldId="321"/>
        </pc:sldMkLst>
        <pc:spChg chg="mod">
          <ac:chgData name="Maynard, Beth@DGS" userId="8d296d27-bf54-40dd-9a71-c02275f5c1b9" providerId="ADAL" clId="{2C1E7149-D881-43D9-A06B-7F06A08731DE}" dt="2025-05-29T20:30:18.140" v="7620" actId="313"/>
          <ac:spMkLst>
            <pc:docMk/>
            <pc:sldMk cId="4066899492" sldId="321"/>
            <ac:spMk id="2" creationId="{D99CADD3-8CC1-9B53-A64E-914CFCAFF040}"/>
          </ac:spMkLst>
        </pc:spChg>
        <pc:graphicFrameChg chg="add mod ord modGraphic">
          <ac:chgData name="Maynard, Beth@DGS" userId="8d296d27-bf54-40dd-9a71-c02275f5c1b9" providerId="ADAL" clId="{2C1E7149-D881-43D9-A06B-7F06A08731DE}" dt="2025-06-11T22:06:49.015" v="16060" actId="255"/>
          <ac:graphicFrameMkLst>
            <pc:docMk/>
            <pc:sldMk cId="4066899492" sldId="321"/>
            <ac:graphicFrameMk id="4" creationId="{054D7735-CA81-5C0B-6E06-7B67B5A0D7C9}"/>
          </ac:graphicFrameMkLst>
        </pc:graphicFrameChg>
      </pc:sldChg>
      <pc:sldChg chg="addSp delSp modSp new mod modNotesTx">
        <pc:chgData name="Maynard, Beth@DGS" userId="8d296d27-bf54-40dd-9a71-c02275f5c1b9" providerId="ADAL" clId="{2C1E7149-D881-43D9-A06B-7F06A08731DE}" dt="2025-06-11T22:11:39.433" v="16089" actId="255"/>
        <pc:sldMkLst>
          <pc:docMk/>
          <pc:sldMk cId="4012294921" sldId="322"/>
        </pc:sldMkLst>
        <pc:spChg chg="mod">
          <ac:chgData name="Maynard, Beth@DGS" userId="8d296d27-bf54-40dd-9a71-c02275f5c1b9" providerId="ADAL" clId="{2C1E7149-D881-43D9-A06B-7F06A08731DE}" dt="2025-05-29T21:48:50.830" v="7631" actId="122"/>
          <ac:spMkLst>
            <pc:docMk/>
            <pc:sldMk cId="4012294921" sldId="322"/>
            <ac:spMk id="2" creationId="{D10035A2-8818-1E78-215E-CC7521FD136E}"/>
          </ac:spMkLst>
        </pc:spChg>
        <pc:graphicFrameChg chg="add mod ord modGraphic">
          <ac:chgData name="Maynard, Beth@DGS" userId="8d296d27-bf54-40dd-9a71-c02275f5c1b9" providerId="ADAL" clId="{2C1E7149-D881-43D9-A06B-7F06A08731DE}" dt="2025-06-11T22:11:39.433" v="16089" actId="255"/>
          <ac:graphicFrameMkLst>
            <pc:docMk/>
            <pc:sldMk cId="4012294921" sldId="322"/>
            <ac:graphicFrameMk id="4" creationId="{D80657FD-4FC5-F8B2-5439-2CE35C2F248C}"/>
          </ac:graphicFrameMkLst>
        </pc:graphicFrameChg>
      </pc:sldChg>
      <pc:sldChg chg="addSp delSp modSp new mod ord modNotesTx">
        <pc:chgData name="Maynard, Beth@DGS" userId="8d296d27-bf54-40dd-9a71-c02275f5c1b9" providerId="ADAL" clId="{2C1E7149-D881-43D9-A06B-7F06A08731DE}" dt="2025-06-11T22:04:57.799" v="16056" actId="255"/>
        <pc:sldMkLst>
          <pc:docMk/>
          <pc:sldMk cId="4061665216" sldId="323"/>
        </pc:sldMkLst>
        <pc:spChg chg="mod">
          <ac:chgData name="Maynard, Beth@DGS" userId="8d296d27-bf54-40dd-9a71-c02275f5c1b9" providerId="ADAL" clId="{2C1E7149-D881-43D9-A06B-7F06A08731DE}" dt="2025-05-29T22:58:37.155" v="8854" actId="14100"/>
          <ac:spMkLst>
            <pc:docMk/>
            <pc:sldMk cId="4061665216" sldId="323"/>
            <ac:spMk id="2" creationId="{8B67FB8E-F63C-A54A-087B-57DCF4CB279A}"/>
          </ac:spMkLst>
        </pc:spChg>
        <pc:graphicFrameChg chg="add mod ord modGraphic">
          <ac:chgData name="Maynard, Beth@DGS" userId="8d296d27-bf54-40dd-9a71-c02275f5c1b9" providerId="ADAL" clId="{2C1E7149-D881-43D9-A06B-7F06A08731DE}" dt="2025-06-11T22:04:57.799" v="16056" actId="255"/>
          <ac:graphicFrameMkLst>
            <pc:docMk/>
            <pc:sldMk cId="4061665216" sldId="323"/>
            <ac:graphicFrameMk id="4" creationId="{328CAAAE-6CBF-576F-FF27-050ADEF3F8E5}"/>
          </ac:graphicFrameMkLst>
        </pc:graphicFrameChg>
      </pc:sldChg>
      <pc:sldChg chg="addSp delSp modSp new mod ord modNotesTx">
        <pc:chgData name="Maynard, Beth@DGS" userId="8d296d27-bf54-40dd-9a71-c02275f5c1b9" providerId="ADAL" clId="{2C1E7149-D881-43D9-A06B-7F06A08731DE}" dt="2025-06-11T22:07:12.748" v="16062" actId="255"/>
        <pc:sldMkLst>
          <pc:docMk/>
          <pc:sldMk cId="827942600" sldId="324"/>
        </pc:sldMkLst>
        <pc:spChg chg="mod">
          <ac:chgData name="Maynard, Beth@DGS" userId="8d296d27-bf54-40dd-9a71-c02275f5c1b9" providerId="ADAL" clId="{2C1E7149-D881-43D9-A06B-7F06A08731DE}" dt="2025-05-29T23:34:10.311" v="9925" actId="13926"/>
          <ac:spMkLst>
            <pc:docMk/>
            <pc:sldMk cId="827942600" sldId="324"/>
            <ac:spMk id="2" creationId="{4F877E20-1527-B1EE-A040-72129694B572}"/>
          </ac:spMkLst>
        </pc:spChg>
        <pc:graphicFrameChg chg="add mod ord modGraphic">
          <ac:chgData name="Maynard, Beth@DGS" userId="8d296d27-bf54-40dd-9a71-c02275f5c1b9" providerId="ADAL" clId="{2C1E7149-D881-43D9-A06B-7F06A08731DE}" dt="2025-06-11T22:07:12.748" v="16062" actId="255"/>
          <ac:graphicFrameMkLst>
            <pc:docMk/>
            <pc:sldMk cId="827942600" sldId="324"/>
            <ac:graphicFrameMk id="7" creationId="{2E553408-0EC4-C62A-D1E0-A9127AF0A17C}"/>
          </ac:graphicFrameMkLst>
        </pc:graphicFrameChg>
      </pc:sldChg>
      <pc:sldChg chg="addSp delSp modSp new mod ord modNotesTx">
        <pc:chgData name="Maynard, Beth@DGS" userId="8d296d27-bf54-40dd-9a71-c02275f5c1b9" providerId="ADAL" clId="{2C1E7149-D881-43D9-A06B-7F06A08731DE}" dt="2025-06-11T22:10:44.111" v="16083" actId="113"/>
        <pc:sldMkLst>
          <pc:docMk/>
          <pc:sldMk cId="3311089156" sldId="325"/>
        </pc:sldMkLst>
        <pc:spChg chg="mod">
          <ac:chgData name="Maynard, Beth@DGS" userId="8d296d27-bf54-40dd-9a71-c02275f5c1b9" providerId="ADAL" clId="{2C1E7149-D881-43D9-A06B-7F06A08731DE}" dt="2025-05-30T20:38:31.452" v="11204" actId="122"/>
          <ac:spMkLst>
            <pc:docMk/>
            <pc:sldMk cId="3311089156" sldId="325"/>
            <ac:spMk id="2" creationId="{3001DB03-C5B4-9891-8124-70B0A7E6F4D9}"/>
          </ac:spMkLst>
        </pc:spChg>
        <pc:graphicFrameChg chg="add mod ord modGraphic">
          <ac:chgData name="Maynard, Beth@DGS" userId="8d296d27-bf54-40dd-9a71-c02275f5c1b9" providerId="ADAL" clId="{2C1E7149-D881-43D9-A06B-7F06A08731DE}" dt="2025-06-11T22:10:44.111" v="16083" actId="113"/>
          <ac:graphicFrameMkLst>
            <pc:docMk/>
            <pc:sldMk cId="3311089156" sldId="325"/>
            <ac:graphicFrameMk id="4" creationId="{ED60C74E-BAA5-BD8B-02E5-B716D4ACC5BF}"/>
          </ac:graphicFrameMkLst>
        </pc:graphicFrameChg>
      </pc:sldChg>
      <pc:sldChg chg="addSp delSp modSp new mod modNotesTx">
        <pc:chgData name="Maynard, Beth@DGS" userId="8d296d27-bf54-40dd-9a71-c02275f5c1b9" providerId="ADAL" clId="{2C1E7149-D881-43D9-A06B-7F06A08731DE}" dt="2025-06-11T22:08:12.218" v="16070" actId="113"/>
        <pc:sldMkLst>
          <pc:docMk/>
          <pc:sldMk cId="1852925707" sldId="326"/>
        </pc:sldMkLst>
        <pc:spChg chg="mod">
          <ac:chgData name="Maynard, Beth@DGS" userId="8d296d27-bf54-40dd-9a71-c02275f5c1b9" providerId="ADAL" clId="{2C1E7149-D881-43D9-A06B-7F06A08731DE}" dt="2025-05-30T17:51:47.454" v="10268" actId="13926"/>
          <ac:spMkLst>
            <pc:docMk/>
            <pc:sldMk cId="1852925707" sldId="326"/>
            <ac:spMk id="2" creationId="{E1B4CBF1-A22A-268E-A8EC-EE2C6F014675}"/>
          </ac:spMkLst>
        </pc:spChg>
        <pc:graphicFrameChg chg="add mod ord modGraphic">
          <ac:chgData name="Maynard, Beth@DGS" userId="8d296d27-bf54-40dd-9a71-c02275f5c1b9" providerId="ADAL" clId="{2C1E7149-D881-43D9-A06B-7F06A08731DE}" dt="2025-06-11T22:08:12.218" v="16070" actId="113"/>
          <ac:graphicFrameMkLst>
            <pc:docMk/>
            <pc:sldMk cId="1852925707" sldId="326"/>
            <ac:graphicFrameMk id="4" creationId="{13692518-2A2C-E7D2-BF85-2C3D963003CD}"/>
          </ac:graphicFrameMkLst>
        </pc:graphicFrameChg>
      </pc:sldChg>
      <pc:sldChg chg="addSp delSp modSp new mod modNotesTx">
        <pc:chgData name="Maynard, Beth@DGS" userId="8d296d27-bf54-40dd-9a71-c02275f5c1b9" providerId="ADAL" clId="{2C1E7149-D881-43D9-A06B-7F06A08731DE}" dt="2025-06-11T22:08:57.113" v="16074" actId="113"/>
        <pc:sldMkLst>
          <pc:docMk/>
          <pc:sldMk cId="2615811467" sldId="327"/>
        </pc:sldMkLst>
        <pc:spChg chg="mod">
          <ac:chgData name="Maynard, Beth@DGS" userId="8d296d27-bf54-40dd-9a71-c02275f5c1b9" providerId="ADAL" clId="{2C1E7149-D881-43D9-A06B-7F06A08731DE}" dt="2025-05-30T19:55:29.035" v="10795" actId="13926"/>
          <ac:spMkLst>
            <pc:docMk/>
            <pc:sldMk cId="2615811467" sldId="327"/>
            <ac:spMk id="2" creationId="{EF0092E8-F02E-BC86-975E-DC5A59AFD447}"/>
          </ac:spMkLst>
        </pc:spChg>
        <pc:graphicFrameChg chg="add mod ord modGraphic">
          <ac:chgData name="Maynard, Beth@DGS" userId="8d296d27-bf54-40dd-9a71-c02275f5c1b9" providerId="ADAL" clId="{2C1E7149-D881-43D9-A06B-7F06A08731DE}" dt="2025-06-11T22:08:57.113" v="16074" actId="113"/>
          <ac:graphicFrameMkLst>
            <pc:docMk/>
            <pc:sldMk cId="2615811467" sldId="327"/>
            <ac:graphicFrameMk id="4" creationId="{879CBB42-467E-BB9F-1809-BA1EEEFDCC8C}"/>
          </ac:graphicFrameMkLst>
        </pc:graphicFrameChg>
      </pc:sldChg>
      <pc:sldChg chg="addSp delSp modSp new mod modNotesTx">
        <pc:chgData name="Maynard, Beth@DGS" userId="8d296d27-bf54-40dd-9a71-c02275f5c1b9" providerId="ADAL" clId="{2C1E7149-D881-43D9-A06B-7F06A08731DE}" dt="2025-06-11T22:10:08.947" v="16079" actId="113"/>
        <pc:sldMkLst>
          <pc:docMk/>
          <pc:sldMk cId="3697353898" sldId="328"/>
        </pc:sldMkLst>
        <pc:spChg chg="mod">
          <ac:chgData name="Maynard, Beth@DGS" userId="8d296d27-bf54-40dd-9a71-c02275f5c1b9" providerId="ADAL" clId="{2C1E7149-D881-43D9-A06B-7F06A08731DE}" dt="2025-05-30T20:45:33.742" v="11513" actId="20577"/>
          <ac:spMkLst>
            <pc:docMk/>
            <pc:sldMk cId="3697353898" sldId="328"/>
            <ac:spMk id="2" creationId="{3B7757B0-D767-ECD8-7850-209ADFFC1419}"/>
          </ac:spMkLst>
        </pc:spChg>
        <pc:graphicFrameChg chg="add mod ord modGraphic">
          <ac:chgData name="Maynard, Beth@DGS" userId="8d296d27-bf54-40dd-9a71-c02275f5c1b9" providerId="ADAL" clId="{2C1E7149-D881-43D9-A06B-7F06A08731DE}" dt="2025-06-11T22:10:08.947" v="16079" actId="113"/>
          <ac:graphicFrameMkLst>
            <pc:docMk/>
            <pc:sldMk cId="3697353898" sldId="328"/>
            <ac:graphicFrameMk id="7" creationId="{C0A1EF6F-BB98-E9AC-1631-216497B1187C}"/>
          </ac:graphicFrameMkLst>
        </pc:graphicFrameChg>
      </pc:sldChg>
      <pc:sldChg chg="addSp delSp modSp new mod modNotesTx">
        <pc:chgData name="Maynard, Beth@DGS" userId="8d296d27-bf54-40dd-9a71-c02275f5c1b9" providerId="ADAL" clId="{2C1E7149-D881-43D9-A06B-7F06A08731DE}" dt="2025-06-11T22:07:31.592" v="16064" actId="255"/>
        <pc:sldMkLst>
          <pc:docMk/>
          <pc:sldMk cId="1864781625" sldId="329"/>
        </pc:sldMkLst>
        <pc:spChg chg="mod">
          <ac:chgData name="Maynard, Beth@DGS" userId="8d296d27-bf54-40dd-9a71-c02275f5c1b9" providerId="ADAL" clId="{2C1E7149-D881-43D9-A06B-7F06A08731DE}" dt="2025-05-29T23:34:52.391" v="9944" actId="20577"/>
          <ac:spMkLst>
            <pc:docMk/>
            <pc:sldMk cId="1864781625" sldId="329"/>
            <ac:spMk id="2" creationId="{DA18858A-F762-DF87-3823-550A005A3098}"/>
          </ac:spMkLst>
        </pc:spChg>
        <pc:graphicFrameChg chg="add mod ord modGraphic">
          <ac:chgData name="Maynard, Beth@DGS" userId="8d296d27-bf54-40dd-9a71-c02275f5c1b9" providerId="ADAL" clId="{2C1E7149-D881-43D9-A06B-7F06A08731DE}" dt="2025-06-11T22:07:31.592" v="16064" actId="255"/>
          <ac:graphicFrameMkLst>
            <pc:docMk/>
            <pc:sldMk cId="1864781625" sldId="329"/>
            <ac:graphicFrameMk id="4" creationId="{45AAD540-3E56-777B-A248-06A194CC69C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9D3F4-D94F-46D9-96CE-7C62B10D007B}" type="datetimeFigureOut">
              <a:rPr lang="en-US" smtClean="0"/>
              <a:t>7/1/2025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4B89D-2F5E-4A1F-868B-019E6BCC21DA}" type="slidenum">
              <a:rPr lang="en-US" smtClean="0"/>
              <a:t>‹#›</a:t>
            </a:fld>
            <a:endParaRPr lang="en-US"/>
          </a:p>
        </p:txBody>
      </p:sp>
    </p:spTree>
    <p:extLst>
      <p:ext uri="{BB962C8B-B14F-4D97-AF65-F5344CB8AC3E}">
        <p14:creationId xmlns:p14="http://schemas.microsoft.com/office/powerpoint/2010/main" val="92374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effectLst/>
              <a:latin typeface="Arial" panose="020B0604020202020204" pitchFamily="34" charset="0"/>
            </a:endParaRPr>
          </a:p>
          <a:p>
            <a:r>
              <a:rPr lang="en-US" dirty="0"/>
              <a:t>BSC and DSA INTRODUCE</a:t>
            </a:r>
          </a:p>
          <a:p>
            <a:r>
              <a:rPr lang="en-US" dirty="0"/>
              <a:t>Thank participants for their interest</a:t>
            </a:r>
          </a:p>
          <a:p>
            <a:r>
              <a:rPr lang="en-US" dirty="0"/>
              <a:t>Why we are here</a:t>
            </a:r>
          </a:p>
          <a:p>
            <a:r>
              <a:rPr lang="en-US" dirty="0"/>
              <a:t>Housing keeping; short break at 10:30</a:t>
            </a:r>
          </a:p>
          <a:p>
            <a:r>
              <a:rPr lang="en-US" dirty="0"/>
              <a:t>The chat feature is disabled in order to keep conversations with all members. </a:t>
            </a: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a:t>
            </a:fld>
            <a:endParaRPr lang="en-US"/>
          </a:p>
        </p:txBody>
      </p:sp>
    </p:spTree>
    <p:extLst>
      <p:ext uri="{BB962C8B-B14F-4D97-AF65-F5344CB8AC3E}">
        <p14:creationId xmlns:p14="http://schemas.microsoft.com/office/powerpoint/2010/main" val="386378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12</a:t>
            </a:fld>
            <a:endParaRPr lang="en-US"/>
          </a:p>
        </p:txBody>
      </p:sp>
    </p:spTree>
    <p:extLst>
      <p:ext uri="{BB962C8B-B14F-4D97-AF65-F5344CB8AC3E}">
        <p14:creationId xmlns:p14="http://schemas.microsoft.com/office/powerpoint/2010/main" val="418700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13</a:t>
            </a:fld>
            <a:endParaRPr lang="en-US"/>
          </a:p>
        </p:txBody>
      </p:sp>
    </p:spTree>
    <p:extLst>
      <p:ext uri="{BB962C8B-B14F-4D97-AF65-F5344CB8AC3E}">
        <p14:creationId xmlns:p14="http://schemas.microsoft.com/office/powerpoint/2010/main" val="98129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2006 UPC adopted Table A (what is now known as Table 4-1)  </a:t>
            </a:r>
          </a:p>
          <a:p>
            <a:pPr marL="0" marR="0">
              <a:spcAft>
                <a:spcPts val="800"/>
              </a:spcAft>
              <a:buNone/>
            </a:pPr>
            <a:r>
              <a:rPr lang="en-US" dirty="0"/>
              <a:t>2007 California Plumbing Code adopted Table A and Table 4-1 (what is now known as 422.1)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Title heading in Table 4-1 UPC Added Occupant load factor “Table A” as a way to determine the occupant load for use with Table 4-1. </a:t>
            </a:r>
            <a:r>
              <a:rPr lang="en-US" dirty="0"/>
              <a:t> BSC, OSHPD, DSA, HCD  added footnote: </a:t>
            </a:r>
            <a:r>
              <a:rPr lang="en-US" sz="1800" b="0" i="0" u="none" strike="noStrike" baseline="0" dirty="0">
                <a:latin typeface="Helvetica" panose="020B0604020202020204" pitchFamily="34" charset="0"/>
              </a:rPr>
              <a:t>In accordance with Sections 108.7 and 301.2, the Authority Having Jurisdiction may approve alternative design criteria when determining the minimum number of plumbing fixtures.</a:t>
            </a:r>
            <a:r>
              <a:rPr lang="en-US" dirty="0"/>
              <a:t> </a:t>
            </a:r>
          </a:p>
        </p:txBody>
      </p:sp>
      <p:sp>
        <p:nvSpPr>
          <p:cNvPr id="4" name="Slide Number Placeholder 3"/>
          <p:cNvSpPr>
            <a:spLocks noGrp="1"/>
          </p:cNvSpPr>
          <p:nvPr>
            <p:ph type="sldNum" sz="quarter" idx="5"/>
          </p:nvPr>
        </p:nvSpPr>
        <p:spPr/>
        <p:txBody>
          <a:bodyPr/>
          <a:lstStyle/>
          <a:p>
            <a:fld id="{9C54B89D-2F5E-4A1F-868B-019E6BCC21DA}" type="slidenum">
              <a:rPr lang="en-US" smtClean="0"/>
              <a:t>14</a:t>
            </a:fld>
            <a:endParaRPr lang="en-US"/>
          </a:p>
        </p:txBody>
      </p:sp>
    </p:spTree>
    <p:extLst>
      <p:ext uri="{BB962C8B-B14F-4D97-AF65-F5344CB8AC3E}">
        <p14:creationId xmlns:p14="http://schemas.microsoft.com/office/powerpoint/2010/main" val="92916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Footnote for Table 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0" dirty="0">
                <a:effectLst/>
                <a:latin typeface="Arial" panose="020B0604020202020204" pitchFamily="34" charset="0"/>
                <a:ea typeface="Aptos" panose="020B0004020202020204" pitchFamily="34" charset="0"/>
                <a:cs typeface="Times New Roman" panose="02020603050405020304" pitchFamily="18" charset="0"/>
              </a:rPr>
              <a:t>[BSC, DSA/SS</a:t>
            </a:r>
            <a:r>
              <a:rPr lang="en-US" sz="1800" b="1" i="1" u="sng" kern="0" dirty="0">
                <a:effectLst/>
                <a:latin typeface="Arial" panose="020B0604020202020204" pitchFamily="34" charset="0"/>
                <a:ea typeface="Aptos" panose="020B0004020202020204" pitchFamily="34" charset="0"/>
                <a:cs typeface="Times New Roman" panose="02020603050405020304" pitchFamily="18" charset="0"/>
              </a:rPr>
              <a:t>, DSA-SS/CC</a:t>
            </a:r>
            <a:r>
              <a:rPr lang="en-US" sz="1800" b="1" i="1" kern="0"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In accordance with Sections</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strike="sngStrike" kern="0" dirty="0">
                <a:effectLst/>
                <a:latin typeface="Arial" panose="020B0604020202020204" pitchFamily="34" charset="0"/>
                <a:ea typeface="Aptos" panose="020B0004020202020204" pitchFamily="34" charset="0"/>
                <a:cs typeface="Times New Roman" panose="02020603050405020304" pitchFamily="18" charset="0"/>
              </a:rPr>
              <a:t>108.7</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 </a:t>
            </a:r>
            <a:r>
              <a:rPr lang="en-US" sz="1800" i="1" u="sng" kern="0" dirty="0">
                <a:effectLst/>
                <a:latin typeface="Arial" panose="020B0604020202020204" pitchFamily="34" charset="0"/>
                <a:ea typeface="Aptos" panose="020B0004020202020204" pitchFamily="34" charset="0"/>
                <a:cs typeface="Times New Roman" panose="02020603050405020304" pitchFamily="18" charset="0"/>
              </a:rPr>
              <a:t>1.8.7</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and 301.2, the Authority Having</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Jurisdiction may approve alternative designs when</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determining</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the</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minimum</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number</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of</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plumbing</a:t>
            </a:r>
            <a:r>
              <a:rPr lang="en-US" sz="1800" i="1" kern="0" spc="-5" dirty="0">
                <a:effectLst/>
                <a:latin typeface="Arial" panose="020B0604020202020204" pitchFamily="34" charset="0"/>
                <a:ea typeface="Aptos" panose="020B0004020202020204" pitchFamily="34" charset="0"/>
                <a:cs typeface="Times New Roman" panose="02020603050405020304" pitchFamily="18" charset="0"/>
              </a:rPr>
              <a:t> </a:t>
            </a:r>
            <a:r>
              <a:rPr lang="en-US" sz="1800" i="1" kern="0" dirty="0">
                <a:effectLst/>
                <a:latin typeface="Arial" panose="020B0604020202020204" pitchFamily="34" charset="0"/>
                <a:ea typeface="Aptos" panose="020B0004020202020204" pitchFamily="34" charset="0"/>
                <a:cs typeface="Times New Roman" panose="02020603050405020304" pitchFamily="18" charset="0"/>
              </a:rPr>
              <a:t>fixtures.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kern="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0" dirty="0">
                <a:effectLst/>
                <a:latin typeface="Arial" panose="020B0604020202020204" pitchFamily="34" charset="0"/>
                <a:ea typeface="Aptos" panose="020B0004020202020204" pitchFamily="34" charset="0"/>
                <a:cs typeface="Times New Roman" panose="02020603050405020304" pitchFamily="18" charset="0"/>
              </a:rPr>
              <a:t>Table A should have been shown with Italics this year.</a:t>
            </a:r>
          </a:p>
          <a:p>
            <a:pPr marL="0" marR="0">
              <a:spcAft>
                <a:spcPts val="1200"/>
              </a:spcAft>
              <a:buNone/>
            </a:pPr>
            <a:r>
              <a:rPr lang="en-US" sz="1800" dirty="0">
                <a:solidFill>
                  <a:srgbClr val="000000"/>
                </a:solidFill>
                <a:effectLst/>
                <a:latin typeface="Arial" panose="020B0604020202020204" pitchFamily="34" charset="0"/>
                <a:ea typeface="Aptos" panose="020B0004020202020204" pitchFamily="34" charset="0"/>
              </a:rPr>
              <a:t>The proposal to add Table A, Occupancy Load Factor, is being made by the proposing state agencies including DSA because the International Association of Plumbing and Mechanical Officials (IAPMO) removed this table from the 2009 edition Uniform Plumbing Code (UPC). The state agencies believe that this table is necessary and important in assisting the citizens of California to accurately estimate the appropriate number of plumbing fixtures for all Initial Statement of Reasons DSA-SS 2 OF 2 06/1/2009 California Plumbing Code (Title 24, Part 5) occupancies based on the occupant load factor instead of the requirements specified by the 2009 edition model plumbing code (UPC).</a:t>
            </a:r>
          </a:p>
          <a:p>
            <a:pPr marL="0" marR="0">
              <a:spcAft>
                <a:spcPts val="1200"/>
              </a:spcAft>
              <a:tabLst>
                <a:tab pos="2971800" algn="ctr"/>
              </a:tabLst>
            </a:pPr>
            <a:r>
              <a:rPr lang="en-US" sz="1800" b="1" dirty="0">
                <a:solidFill>
                  <a:srgbClr val="000000"/>
                </a:solidFill>
                <a:effectLst/>
                <a:latin typeface="Arial" panose="020B0604020202020204" pitchFamily="34" charset="0"/>
                <a:ea typeface="Aptos" panose="020B0004020202020204" pitchFamily="34" charset="0"/>
              </a:rPr>
              <a:t>BSC</a:t>
            </a:r>
            <a:r>
              <a:rPr lang="en-US" sz="1800" dirty="0">
                <a:solidFill>
                  <a:srgbClr val="000000"/>
                </a:solidFill>
                <a:effectLst/>
                <a:latin typeface="Arial" panose="020B0604020202020204" pitchFamily="34" charset="0"/>
                <a:ea typeface="Aptos" panose="020B0004020202020204" pitchFamily="34" charset="0"/>
              </a:rPr>
              <a:t> did not have ISOR for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15</a:t>
            </a:fld>
            <a:endParaRPr lang="en-US"/>
          </a:p>
        </p:txBody>
      </p:sp>
    </p:spTree>
    <p:extLst>
      <p:ext uri="{BB962C8B-B14F-4D97-AF65-F5344CB8AC3E}">
        <p14:creationId xmlns:p14="http://schemas.microsoft.com/office/powerpoint/2010/main" val="365111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800"/>
              </a:spcAft>
              <a:buNone/>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The proposal to add Table A, Occupancy Load Factor, was made because the International Association of Plumbing and Mechanical Officials (IAPMO) removed this table from the 2009 edition of the plumbing code.  The BSC felt this table was necessary and important in assisting the citizens of California to accurately estimate the appropriate number of plumbing fixtures for all occupancies based on the occupant load factor instead of the existing requirements currently specified for installation in the 2009 plumbing code.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800" b="1" u="none" strike="noStrike"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16</a:t>
            </a:fld>
            <a:endParaRPr lang="en-US"/>
          </a:p>
        </p:txBody>
      </p:sp>
    </p:spTree>
    <p:extLst>
      <p:ext uri="{BB962C8B-B14F-4D97-AF65-F5344CB8AC3E}">
        <p14:creationId xmlns:p14="http://schemas.microsoft.com/office/powerpoint/2010/main" val="424994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17</a:t>
            </a:fld>
            <a:endParaRPr lang="en-US"/>
          </a:p>
        </p:txBody>
      </p:sp>
    </p:spTree>
    <p:extLst>
      <p:ext uri="{BB962C8B-B14F-4D97-AF65-F5344CB8AC3E}">
        <p14:creationId xmlns:p14="http://schemas.microsoft.com/office/powerpoint/2010/main" val="354932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The past three code adoption cycles have yielded code language that is conflicting or vague. The most recent edition of CPC Section 422.1 appears to permit the reader to choose, at will, either the California Building Code (CBC, meaning Table 1004.5) or California Plumbing Code (CPC)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A</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to perform occupant load calculations used in determining minimum fixture counts. This issue is now resolved by indicating alternate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4-1</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(proposed to replace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A</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as an exception, which can be used if the jurisdiction has adopted it. </a:t>
            </a:r>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18</a:t>
            </a:fld>
            <a:endParaRPr lang="en-US"/>
          </a:p>
        </p:txBody>
      </p:sp>
    </p:spTree>
    <p:extLst>
      <p:ext uri="{BB962C8B-B14F-4D97-AF65-F5344CB8AC3E}">
        <p14:creationId xmlns:p14="http://schemas.microsoft.com/office/powerpoint/2010/main" val="271510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The proposal included language to clarify terms also; “occupancy classification” is amended to become “function”, aligning with Table 1004.5 format, and more indicative of descriptions associated with plumbing fixture counts, as described in the discussion below, of </a:t>
            </a:r>
            <a:r>
              <a:rPr lang="en-US" sz="1200" i="1" kern="0" dirty="0">
                <a:effectLst/>
                <a:latin typeface="Arial" panose="020B0604020202020204" pitchFamily="34" charset="0"/>
                <a:ea typeface="Times New Roman" panose="02020603050405020304" pitchFamily="18" charset="0"/>
                <a:cs typeface="Times New Roman" panose="02020603050405020304" pitchFamily="18" charset="0"/>
              </a:rPr>
              <a:t>Table 4-1</a:t>
            </a: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It was identified that using the CBC Table 1004.5 generated disproportionate increases in fixture requirements for some uses. The CPC alternate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A</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was seen to provide equitable occupant load figures for the majority of functional uses. The proposed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4-1</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improves upon </a:t>
            </a:r>
            <a:r>
              <a:rPr lang="en-US" sz="1800" i="1" kern="0" dirty="0">
                <a:effectLst/>
                <a:latin typeface="Arial" panose="020B0604020202020204" pitchFamily="34" charset="0"/>
                <a:ea typeface="Times New Roman" panose="02020603050405020304" pitchFamily="18" charset="0"/>
                <a:cs typeface="Times New Roman" panose="02020603050405020304" pitchFamily="18" charset="0"/>
              </a:rPr>
              <a:t>Table A</a:t>
            </a: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and remains an alternative to CBC Table 1004.5 in providing proportionate occupant load figures, used to determine plumbing fixture count minimums.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Arial" panose="020B06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19</a:t>
            </a:fld>
            <a:endParaRPr lang="en-US"/>
          </a:p>
        </p:txBody>
      </p:sp>
    </p:spTree>
    <p:extLst>
      <p:ext uri="{BB962C8B-B14F-4D97-AF65-F5344CB8AC3E}">
        <p14:creationId xmlns:p14="http://schemas.microsoft.com/office/powerpoint/2010/main" val="151425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600"/>
              </a:spcAft>
              <a:buNone/>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Other issues with the use of CBC Table 1004.5 include: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600"/>
              </a:spcBef>
              <a:spcAft>
                <a:spcPts val="600"/>
              </a:spcAft>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	An incomplete listing of functions that will necessitate plumbing fixtures.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600"/>
              </a:spcBef>
              <a:spcAft>
                <a:spcPts val="600"/>
              </a:spcAft>
              <a:buNone/>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	Listing of functions that have no bearing on plumbing fixture use.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600"/>
              </a:spcBef>
              <a:spcAft>
                <a:spcPts val="600"/>
              </a:spcAft>
            </a:pP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Consideration has been given to the nature of the actual use for various functions; particularly, “transient” functions versus “destination” functions, which bears directly on plumbing facility use. As an example, a business staff member may use a parking structure (transient) to gain access to a lobby and corridor (transient) to gain access to an office (destination). That staff member can only occupy one of those places at a time and requires the use of parking and lobby/corridor to reach the destination function, office. Thus, the staff member should contribute to plumbing fixture loads only from the standpoint of the primary use, “office”. In this light, a number of categories of CBC Table 1004.5 yield excessive occupant load values; hence the notion to retain the availability of </a:t>
            </a:r>
            <a:r>
              <a:rPr lang="en-US" sz="1200" i="1" kern="0" dirty="0">
                <a:effectLst/>
                <a:latin typeface="Arial" panose="020B0604020202020204" pitchFamily="34" charset="0"/>
                <a:ea typeface="Times New Roman" panose="02020603050405020304" pitchFamily="18" charset="0"/>
                <a:cs typeface="Times New Roman" panose="02020603050405020304" pitchFamily="18" charset="0"/>
              </a:rPr>
              <a:t>Table A</a:t>
            </a: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 (proposed as </a:t>
            </a:r>
            <a:r>
              <a:rPr lang="en-US" sz="1200" i="1" kern="0" dirty="0">
                <a:effectLst/>
                <a:latin typeface="Arial" panose="020B0604020202020204" pitchFamily="34" charset="0"/>
                <a:ea typeface="Times New Roman" panose="02020603050405020304" pitchFamily="18" charset="0"/>
                <a:cs typeface="Times New Roman" panose="02020603050405020304" pitchFamily="18" charset="0"/>
              </a:rPr>
              <a:t>Table 4-1</a:t>
            </a:r>
            <a:r>
              <a:rPr lang="en-US" sz="1200" kern="0" dirty="0">
                <a:effectLst/>
                <a:latin typeface="Arial" panose="020B0604020202020204" pitchFamily="34" charset="0"/>
                <a:ea typeface="Times New Roman" panose="02020603050405020304" pitchFamily="18" charset="0"/>
                <a:cs typeface="Times New Roman" panose="02020603050405020304" pitchFamily="18" charset="0"/>
              </a:rPr>
              <a:t>) as an alternate method for occupant load calculation.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Floor Area, Gross is area measured within the perimeter formed by the inside surface of the exterior walls.  The area of all occupiable and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nonoccupiable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spaces, including mechanical and elevator shafts, toilet rooms, closets and mechanical equipment rooms, are included in the gross floor area.  This area could also include any covered porches, carports or other exterior space intended to be used as part of the building’s occupiable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Floor Area, Net is an area intended to include only the room areas that are used for specific occupancy purposes and does not include circulation areas, such as corridors, ramps or stairways, or service and utility spaces, such as toilet rooms and mechanical and electrical equipment rooms.  Net floor area is typically measured between inside faces of walls within a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use of net and gross floor areas is intended to provide a refinement in the occupant load determination.  The gross floor area technique applied to a building only allows in the deduction of the exterior walls, vent shafts and interior courts from the plan area of the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next floor area permits the exclusion of certain spaces that would be included in the gross floor area. The net floor area is intended to apply to the actual occupied floor areas.  The area used for permanent  building components, such as shafts, fixed equipment, thickness of walls, corridors, stairways, toilet rooms, mechanical rooms and closets, is not included in net floor area.</a:t>
            </a:r>
          </a:p>
          <a:p>
            <a:pPr algn="l"/>
            <a:endParaRPr lang="en-US" sz="1200" b="1" i="0" u="none" strike="noStrike" baseline="0" dirty="0">
              <a:latin typeface="Times New Roman" panose="02020603050405020304" pitchFamily="18" charset="0"/>
            </a:endParaRPr>
          </a:p>
          <a:p>
            <a:pPr algn="l"/>
            <a:endParaRPr lang="en-US" sz="1200" b="1" i="0" u="none" strike="noStrike" baseline="0" dirty="0">
              <a:latin typeface="Times New Roman" panose="02020603050405020304" pitchFamily="18" charset="0"/>
            </a:endParaRPr>
          </a:p>
          <a:p>
            <a:pPr algn="l"/>
            <a:endParaRPr lang="en-US" sz="1200" b="1"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20</a:t>
            </a:fld>
            <a:endParaRPr lang="en-US"/>
          </a:p>
        </p:txBody>
      </p:sp>
    </p:spTree>
    <p:extLst>
      <p:ext uri="{BB962C8B-B14F-4D97-AF65-F5344CB8AC3E}">
        <p14:creationId xmlns:p14="http://schemas.microsoft.com/office/powerpoint/2010/main" val="344524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compares the CPC Tables 4-1 and 422.1, Table 1004.5 of the California Building Code with Table 422.1 of CPC and Table 1004.5 and Table 2902.1 of the CBC for Assembly –Lecture hall unconcentrated</a:t>
            </a:r>
          </a:p>
          <a:p>
            <a:endParaRPr lang="en-US" dirty="0"/>
          </a:p>
          <a:p>
            <a:r>
              <a:rPr lang="en-US" dirty="0"/>
              <a:t>1,000 Sq ft  Using table 4-1 Occupant Load is 34 in the second column in the third &amp; fourth columns using Table 1004.5  Occupant load is 67-  Water Closets 1 each for male and female for Table A and the last column. </a:t>
            </a:r>
            <a:r>
              <a:rPr lang="en-US" sz="1800" dirty="0">
                <a:effectLst/>
                <a:latin typeface="Aptos" panose="020B0004020202020204" pitchFamily="34" charset="0"/>
                <a:ea typeface="Aptos" panose="020B0004020202020204" pitchFamily="34" charset="0"/>
                <a:cs typeface="Times New Roman" panose="02020603050405020304" pitchFamily="18" charset="0"/>
              </a:rPr>
              <a:t>Urinal: </a:t>
            </a:r>
            <a:r>
              <a:rPr lang="en-US" sz="1800" b="1" dirty="0">
                <a:effectLst/>
                <a:latin typeface="Aptos" panose="020B0004020202020204" pitchFamily="34" charset="0"/>
                <a:ea typeface="Aptos" panose="020B0004020202020204" pitchFamily="34" charset="0"/>
                <a:cs typeface="Times New Roman" panose="02020603050405020304" pitchFamily="18" charset="0"/>
              </a:rPr>
              <a:t>1 </a:t>
            </a:r>
            <a:r>
              <a:rPr lang="en-US" sz="1800" dirty="0">
                <a:effectLst/>
                <a:latin typeface="Aptos" panose="020B0004020202020204" pitchFamily="34" charset="0"/>
                <a:ea typeface="Aptos" panose="020B0004020202020204" pitchFamily="34" charset="0"/>
                <a:cs typeface="Times New Roman" panose="02020603050405020304" pitchFamily="18" charset="0"/>
              </a:rPr>
              <a:t> (can be omitted per CPC Table 422.1 Note 3a for BSC regulated occupancies),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422.1 Note 3b for Female water closet for BSC regulated occupancies and 2 for non BSC regulated occupancies</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0" dirty="0">
                <a:effectLst/>
                <a:latin typeface="Aptos" panose="020B0004020202020204" pitchFamily="34" charset="0"/>
                <a:ea typeface="Aptos" panose="020B0004020202020204" pitchFamily="34" charset="0"/>
                <a:cs typeface="Times New Roman" panose="02020603050405020304" pitchFamily="18" charset="0"/>
              </a:rPr>
              <a:t>1</a:t>
            </a:r>
          </a:p>
          <a:p>
            <a:pPr>
              <a:buNone/>
            </a:pPr>
            <a:r>
              <a:rPr lang="en-US" sz="1800" b="0" dirty="0">
                <a:effectLst/>
                <a:latin typeface="Aptos" panose="020B0004020202020204" pitchFamily="34" charset="0"/>
                <a:cs typeface="Times New Roman" panose="02020603050405020304" pitchFamily="18" charset="0"/>
              </a:rPr>
              <a:t>8,000 Sq Ft using table 4-1 occupant load is 267 in the second column.  In the third and fourth columns using table 1004.5 occupant load is 533</a:t>
            </a: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Occupant Load 533</a:t>
            </a: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(267 Male &amp; 267 Female)</a:t>
            </a: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Assembly - Lecture Hall</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Assembly – Food court</a:t>
            </a: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tabLst>
                <a:tab pos="81915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125)</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Minus -2 Urinals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 WC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200)</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Urinal: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67% of 3 rounded down =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tabLst>
                <a:tab pos="81915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65)</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200)</a:t>
            </a:r>
          </a:p>
          <a:p>
            <a:pPr marL="0" marR="0">
              <a:lnSpc>
                <a:spcPct val="107000"/>
              </a:lnSpc>
              <a:spcAft>
                <a:spcPts val="800"/>
              </a:spcAft>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a:buNone/>
            </a:pPr>
            <a:endParaRPr lang="en-US" sz="1800" b="0" dirty="0">
              <a:effectLst/>
              <a:latin typeface="Aptos" panose="020B0004020202020204" pitchFamily="34" charset="0"/>
              <a:cs typeface="Times New Roman" panose="02020603050405020304" pitchFamily="18" charset="0"/>
            </a:endParaRPr>
          </a:p>
          <a:p>
            <a:pPr>
              <a:buNone/>
            </a:pPr>
            <a:endParaRPr lang="en-US" sz="1800" b="0" dirty="0">
              <a:effectLst/>
              <a:latin typeface="Aptos" panose="020B0004020202020204" pitchFamily="34" charset="0"/>
              <a:cs typeface="Times New Roman" panose="02020603050405020304" pitchFamily="18" charset="0"/>
            </a:endParaRPr>
          </a:p>
          <a:p>
            <a:pPr>
              <a:buNone/>
            </a:pPr>
            <a:r>
              <a:rPr lang="en-US" sz="1800" b="0" dirty="0">
                <a:effectLst/>
                <a:latin typeface="Aptos" panose="020B0004020202020204" pitchFamily="34" charset="0"/>
                <a:cs typeface="Times New Roman" panose="02020603050405020304" pitchFamily="18" charset="0"/>
              </a:rPr>
              <a:t>20,000 sq ft using table 4-1 Occupant Load is 667 in the second column.  In the third and fourth columns using table 1004.5 occupant load is 1,333.</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Column:</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6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125)</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tabLst>
                <a:tab pos="81915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Minus 4 Urinals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2 WC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200)</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ea.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Urinal: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tabLst>
                <a:tab pos="81915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11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(1 per 65)</a:t>
            </a:r>
          </a:p>
          <a:p>
            <a:pPr marL="0" marR="0">
              <a:lnSpc>
                <a:spcPct val="107000"/>
              </a:lnSpc>
              <a:spcAft>
                <a:spcPts val="800"/>
              </a:spcAft>
              <a:buNone/>
              <a:tabLst>
                <a:tab pos="81915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Water Closet: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Restaurant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Lavatory: </a:t>
            </a:r>
            <a:r>
              <a:rPr lang="en-US" sz="1800" b="1" dirty="0">
                <a:effectLst/>
                <a:latin typeface="Aptos" panose="020B0004020202020204" pitchFamily="34" charset="0"/>
                <a:ea typeface="Aptos" panose="020B0004020202020204" pitchFamily="34" charset="0"/>
                <a:cs typeface="Times New Roman" panose="02020603050405020304" pitchFamily="18" charset="0"/>
              </a:rPr>
              <a:t>4 </a:t>
            </a:r>
            <a:r>
              <a:rPr lang="en-US" sz="1800" dirty="0">
                <a:effectLst/>
                <a:latin typeface="Aptos" panose="020B0004020202020204" pitchFamily="34" charset="0"/>
                <a:ea typeface="Aptos" panose="020B0004020202020204" pitchFamily="34" charset="0"/>
                <a:cs typeface="Times New Roman" panose="02020603050405020304" pitchFamily="18" charset="0"/>
              </a:rPr>
              <a:t>(1 per 200)</a:t>
            </a:r>
            <a:endParaRPr lang="en-US" b="0" dirty="0"/>
          </a:p>
        </p:txBody>
      </p:sp>
      <p:sp>
        <p:nvSpPr>
          <p:cNvPr id="4" name="Slide Number Placeholder 3"/>
          <p:cNvSpPr>
            <a:spLocks noGrp="1"/>
          </p:cNvSpPr>
          <p:nvPr>
            <p:ph type="sldNum" sz="quarter" idx="5"/>
          </p:nvPr>
        </p:nvSpPr>
        <p:spPr/>
        <p:txBody>
          <a:bodyPr/>
          <a:lstStyle/>
          <a:p>
            <a:fld id="{9C54B89D-2F5E-4A1F-868B-019E6BCC21DA}" type="slidenum">
              <a:rPr lang="en-US" smtClean="0"/>
              <a:t>21</a:t>
            </a:fld>
            <a:endParaRPr lang="en-US"/>
          </a:p>
        </p:txBody>
      </p:sp>
    </p:spTree>
    <p:extLst>
      <p:ext uri="{BB962C8B-B14F-4D97-AF65-F5344CB8AC3E}">
        <p14:creationId xmlns:p14="http://schemas.microsoft.com/office/powerpoint/2010/main" val="25853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again that BSC &amp; DSA amendments limited to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DSA-The Division of the State Architect-Has authority for public schools, community colleges and essential service buildings.  DSA-AC is the Division of the State Architect  Access Compliance which has the authority to propose changes to the building code regulations related to access compliance for public buildings, public accommodations, commercial buildings and public housing; These amendments are mostly located within the California Building Code Chapter 11B.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BSC-The Building Standards Commission- has authority for state-owned, UC and CSU buildings and BSC-CG  is for green building standards for all non-residential occupancies for which no other agency has authority.</a:t>
            </a:r>
          </a:p>
          <a:p>
            <a:pPr algn="l"/>
            <a:endParaRPr lang="en-US" sz="1200" b="1" i="1" u="none" strike="noStrike" baseline="0" dirty="0">
              <a:latin typeface="Times New Roman" panose="02020603050405020304" pitchFamily="18" charset="0"/>
            </a:endParaRPr>
          </a:p>
          <a:p>
            <a:pPr algn="l"/>
            <a:r>
              <a:rPr lang="en-US" sz="1200" b="0" i="0" u="none" strike="noStrike" baseline="0" dirty="0">
                <a:latin typeface="Times New Roman" panose="02020603050405020304" pitchFamily="18" charset="0"/>
              </a:rPr>
              <a:t>BSC-CG proposes green building standards and standards for graywater systems for all occupancies where no state agency has authority applicable to those occupancies. So basically, ALL non-residential, except DSA’s (public schools and community colleges) and OSHPD’s (hospitals and clinics). </a:t>
            </a:r>
          </a:p>
          <a:p>
            <a:pPr algn="l"/>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a:t>
            </a:fld>
            <a:endParaRPr lang="en-US"/>
          </a:p>
        </p:txBody>
      </p:sp>
    </p:spTree>
    <p:extLst>
      <p:ext uri="{BB962C8B-B14F-4D97-AF65-F5344CB8AC3E}">
        <p14:creationId xmlns:p14="http://schemas.microsoft.com/office/powerpoint/2010/main" val="369142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Assembly with Fixed seats for function of space for all three columns to determine occupant load for the required number of plumbing fixture units</a:t>
            </a:r>
          </a:p>
          <a:p>
            <a:endParaRPr lang="en-US" dirty="0"/>
          </a:p>
          <a:p>
            <a:r>
              <a:rPr lang="en-US" dirty="0"/>
              <a:t>50 Seats – in Column 2 CPC Table 4-1 Occupant load is 25  -  (Table 4-1 uses 50% of seating value)</a:t>
            </a:r>
          </a:p>
          <a:p>
            <a:r>
              <a:rPr lang="en-US" sz="1200" dirty="0">
                <a:effectLst/>
                <a:latin typeface="Aptos" panose="020B0004020202020204" pitchFamily="34" charset="0"/>
                <a:cs typeface="Times New Roman" panose="02020603050405020304" pitchFamily="18" charset="0"/>
              </a:rPr>
              <a:t>third and fourth columns using CBC Table 1004.5 occupant load of 50</a:t>
            </a:r>
            <a:endParaRPr lang="en-US" dirty="0"/>
          </a:p>
          <a:p>
            <a:endParaRPr lang="en-US" dirty="0"/>
          </a:p>
          <a:p>
            <a:r>
              <a:rPr lang="en-US" dirty="0"/>
              <a:t>CPC Table 422.1 note 3 states </a:t>
            </a:r>
            <a:r>
              <a:rPr lang="en-US" b="1" dirty="0"/>
              <a:t>The Total number of required water closets for female shall not be less than the total number of required water closets and urinals for males</a:t>
            </a:r>
            <a:r>
              <a:rPr lang="en-US" dirty="0"/>
              <a:t>.  BSC amendment -for BSC occupancies “T</a:t>
            </a:r>
            <a:r>
              <a:rPr lang="en-US" i="1" dirty="0"/>
              <a:t>his requirement shall not apply when single occupancy toilet facilities are provided for each sex in an A or E occupancy with an occupant load of less than 50.  Either a. The required urinal shall be permitted to be omitted or b. if installed, the urinal shall not require a second water closet to be provided for the female</a:t>
            </a:r>
            <a:r>
              <a:rPr lang="en-US" dirty="0"/>
              <a:t>.  Urinal </a:t>
            </a:r>
            <a:r>
              <a:rPr lang="en-US" sz="1800" dirty="0">
                <a:effectLst/>
                <a:latin typeface="Aptos" panose="020B0004020202020204" pitchFamily="34" charset="0"/>
                <a:ea typeface="Aptos" panose="020B0004020202020204" pitchFamily="34" charset="0"/>
                <a:cs typeface="Times New Roman" panose="02020603050405020304" pitchFamily="18" charset="0"/>
              </a:rPr>
              <a:t>can be omitted per CPC Table 422.1 Note 3a for BSC regulated occupancies</a:t>
            </a:r>
          </a:p>
          <a:p>
            <a:endParaRPr lang="en-US" sz="1800" dirty="0">
              <a:effectLst/>
              <a:latin typeface="Aptos" panose="020B0004020202020204" pitchFamily="34" charset="0"/>
              <a:cs typeface="Times New Roman" panose="02020603050405020304" pitchFamily="18" charset="0"/>
            </a:endParaRPr>
          </a:p>
          <a:p>
            <a:r>
              <a:rPr lang="en-US" sz="1800" dirty="0">
                <a:effectLst/>
                <a:latin typeface="Aptos" panose="020B0004020202020204" pitchFamily="34" charset="0"/>
                <a:cs typeface="Times New Roman" panose="02020603050405020304" pitchFamily="18" charset="0"/>
              </a:rPr>
              <a:t>500 Seats - Column 2 using CPC Table 4-1, Occupant load is 250 (again Table 4-1 uses 50% of seating value). Third &amp; Fourth Columns - Occupant load is 500 seats and here we substitute 1 Urinal for 1 water closet for male fixtures.</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Difference in OL starts to affect required number of fixtures.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 10 + CPC result in significantly larger number of fixtures.</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4-1 + CPC and Ch. 10 + Ch.29 result in similar results. </a:t>
            </a:r>
          </a:p>
          <a:p>
            <a:pPr marL="0" marR="0">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2,000 Seats the second column using Table 4-1 occupant load equals 1,000 and third &amp; fourth columns using table 1004.5 occupant load is 2,000. Difference in OL affects the number of required fixtures and the difference is not eliminated by using Ch.29 for calculations.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Ch. 10 + CPC and Ch. 10 + Ch.29 result in significantly larger number of fixtures.</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occupant Load (OL) value for assembly with fixed seating (A-1 occupancy) is significantly different between CBC Table 1004.5 and CPC Table 4-1 (Table 1004.5 calculations result in 100% increase in OL). As the facility becomes larger, the difference in the required number of plumbing fixtures becomes greater. </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Elimination of Table 4-1 will increase requirements for BSC occupancies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Amendment to match Table 1004.5 will also increase requirements but the amendment itself is easy.</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CPC Table 4-1: 50% of the seating value = 25 O.L. = 13 Male &amp; 13 Female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CBC Table 1004.5: 50 seats = 50 O.L. = 25 Male &amp; 25 Female</a:t>
            </a:r>
          </a:p>
          <a:p>
            <a:pPr marL="0" marR="0">
              <a:lnSpc>
                <a:spcPct val="107000"/>
              </a:lnSpc>
              <a:spcAft>
                <a:spcPts val="6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6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CPC Table 4-1: 50% of the seating value = 250 OL = 125 Male &amp; 125 Female</a:t>
            </a:r>
          </a:p>
          <a:p>
            <a:pPr marL="0" marR="0">
              <a:lnSpc>
                <a:spcPct val="107000"/>
              </a:lnSpc>
              <a:spcAft>
                <a:spcPts val="6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CBC Table 1004.5: 500 seats = 500 OL = 250 Male &amp; 250 Female</a:t>
            </a:r>
          </a:p>
          <a:p>
            <a:pPr marL="0" marR="0">
              <a:lnSpc>
                <a:spcPct val="107000"/>
              </a:lnSpc>
              <a:spcAft>
                <a:spcPts val="6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6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CPC Table 4-1: 50% of the seating value = 1,000 OL = 500 Male &amp; 500 Female</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 CBC Table 1004.5: 2,000 seats = 2,000 OL = 1,000 Male &amp; 1,000 Female</a:t>
            </a:r>
          </a:p>
          <a:p>
            <a:pPr marL="0" marR="0">
              <a:lnSpc>
                <a:spcPct val="107000"/>
              </a:lnSpc>
              <a:spcAft>
                <a:spcPts val="6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22</a:t>
            </a:fld>
            <a:endParaRPr lang="en-US"/>
          </a:p>
        </p:txBody>
      </p:sp>
    </p:spTree>
    <p:extLst>
      <p:ext uri="{BB962C8B-B14F-4D97-AF65-F5344CB8AC3E}">
        <p14:creationId xmlns:p14="http://schemas.microsoft.com/office/powerpoint/2010/main" val="246801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dirty="0"/>
              <a:t>Using the “Business” as function of space in CPC Table 4-1 &amp; CBC Table 1004.5 to determine the occupant load for the required number of plumbing fixture units</a:t>
            </a:r>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dirty="0"/>
              <a:t>3,750 row:  Occupant load for all three columns is 25 Using Table 4-1 of CPC and 1004.5 of CBC.  </a:t>
            </a:r>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b="1" dirty="0"/>
              <a:t>CPC Section 422.2 Separate Facilities Exception 3 </a:t>
            </a:r>
            <a:r>
              <a:rPr lang="en-US" dirty="0"/>
              <a:t>is Used in second and third columns states “in business and mercantile occupancies with total occupant load of 50 or less including customers and employees, one toilet facilities, designed for use by no more than one person at a time, shall be permitted for use by both sexes.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In the fourth column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IBC Sec. 2902.2 Exception (4).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Separate toilet facilities are not required (</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OL ≤ 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All three methods result in the same numbers.</a:t>
            </a:r>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endParaRPr lang="en-US" sz="1800" dirty="0">
              <a:effectLst/>
              <a:latin typeface="Aptos" panose="020B0004020202020204" pitchFamily="34" charset="0"/>
              <a:cs typeface="Times New Roman" panose="02020603050405020304" pitchFamily="18" charset="0"/>
            </a:endParaRPr>
          </a:p>
          <a:p>
            <a:pPr marL="0" marR="0">
              <a:spcAft>
                <a:spcPts val="800"/>
              </a:spcAft>
              <a:buNone/>
            </a:pPr>
            <a:r>
              <a:rPr lang="en-US" sz="1800" dirty="0">
                <a:effectLst/>
                <a:latin typeface="Aptos" panose="020B0004020202020204" pitchFamily="34" charset="0"/>
                <a:cs typeface="Times New Roman" panose="02020603050405020304" pitchFamily="18" charset="0"/>
              </a:rPr>
              <a:t>7 ,000 row Occupant load for all three columns is 47.  in the second and third columns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4-1 + CPC and Ch. 10 + CPC results in the same numbers.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CPC Section 422.2 Exception 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states “in business and mercantile occupancies with a total occupant load of 50 or less including customers and employees, one toilet facility, designed for use by no more than one person at a time shall be permitted for use by both sexes” which applies to columns 1 &amp; 2 allowing one single-user toilet facility.</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l"/>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of the differences in exceptions, Ch. 10 + Ch. 29 results in a larger number for medium scale establishments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CBC 2902.2 Separate Facilities exception 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0" i="0" u="none" strike="noStrike" baseline="0" dirty="0">
                <a:latin typeface="SourceSansPro-Regular"/>
              </a:rPr>
              <a:t>Separate toilet facilities shall not be required in business occupancies in which the maximum </a:t>
            </a:r>
            <a:r>
              <a:rPr lang="en-US" sz="1800" b="0" i="1" u="none" strike="noStrike" baseline="0" dirty="0">
                <a:latin typeface="SourceSansPro-It"/>
              </a:rPr>
              <a:t>occupant load </a:t>
            </a:r>
            <a:r>
              <a:rPr lang="en-US" sz="1800" b="0" i="0" u="none" strike="noStrike" baseline="0" dirty="0">
                <a:latin typeface="SourceSansPro-Regular"/>
              </a:rPr>
              <a:t>is 25 or fewer.”  Occupant load was 47 so the exception cannot be used.</a:t>
            </a:r>
          </a:p>
          <a:p>
            <a:pPr algn="l"/>
            <a:endParaRPr lang="en-US" dirty="0"/>
          </a:p>
          <a:p>
            <a:pPr marL="0" marR="0">
              <a:spcAft>
                <a:spcPts val="800"/>
              </a:spcAft>
              <a:buNone/>
            </a:pPr>
            <a:r>
              <a:rPr lang="en-US" dirty="0"/>
              <a:t>40,000  row  Occupant load for all three columns is 267.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OL calculations are the same, so Table 4-1 + CPC and Ch. 10 + CPC results in the same numbers.  Required number of plumbing fixtures is significantly larger for women’s water closets using CPC versus IBC Chapter 29. </a:t>
            </a:r>
            <a:r>
              <a:rPr lang="en-US" sz="1800" dirty="0">
                <a:effectLst/>
                <a:latin typeface="Aptos" panose="020B0004020202020204" pitchFamily="34" charset="0"/>
                <a:ea typeface="Aptos" panose="020B0004020202020204" pitchFamily="34" charset="0"/>
                <a:cs typeface="Times New Roman" panose="02020603050405020304" pitchFamily="18" charset="0"/>
              </a:rPr>
              <a:t>2 WC are substituted for urinals: 50% of 4 WC = 2 Urinals)</a:t>
            </a:r>
          </a:p>
          <a:p>
            <a:pPr marL="0" marR="0">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3750 sq ft / 150 (OL from Table 4-1)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 25 OL / 50 % = OL 13 Male &amp; 13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1800" dirty="0">
                <a:effectLst/>
                <a:latin typeface="Arial" panose="020B0604020202020204" pitchFamily="34" charset="0"/>
                <a:ea typeface="Aptos" panose="020B0004020202020204" pitchFamily="34" charset="0"/>
              </a:rPr>
              <a:t>3750 sq ft / 150 (OL Table 1004.5) = 25 OL / 50% = OL 13 Male &amp; 13 Female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footnote to Table 4-1 (see below) complicates the issue and, using it, may yield different OL even for the same sized building.</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 Accessory areas such as, but not limited to, hallways/corridors, stairways, ramps, toilet rooms, mechanical rooms, closets and fixed equipment, may be excluded.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7000 sq ft / 150 (OL from Table 4-1) = 47 OL / 50 % = OL 24 Male &amp; 24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7000 sq ft / 150 (OL Table 1004.5) = 47 OL / 50% = OL 24 Male &amp; 24 Female </a:t>
            </a: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40,000 sq ft / 150 (OL from Table 4-1) = 267 OL / 50 % = OL 134 Male &amp; 134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40,000 sq ft / 150 (OL Table 1004.5) = 267 OL / 50% = OL 134 Male &amp; 134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23</a:t>
            </a:fld>
            <a:endParaRPr lang="en-US"/>
          </a:p>
        </p:txBody>
      </p:sp>
    </p:spTree>
    <p:extLst>
      <p:ext uri="{BB962C8B-B14F-4D97-AF65-F5344CB8AC3E}">
        <p14:creationId xmlns:p14="http://schemas.microsoft.com/office/powerpoint/2010/main" val="214268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dirty="0"/>
              <a:t>Continuing on with comparing table in CPC and CBC Using the “Business” as function of space in CPC Table 4-1 &amp; CBC Table 1004.5 to determine the occupant load for the required number of plumbing fixture units</a:t>
            </a:r>
          </a:p>
          <a:p>
            <a:endParaRPr lang="en-US" dirty="0"/>
          </a:p>
          <a:p>
            <a:r>
              <a:rPr lang="en-US" dirty="0"/>
              <a:t>150,000 has an occupant load of 1,000 for all three columns</a:t>
            </a:r>
          </a:p>
          <a:p>
            <a:endParaRPr lang="en-US" dirty="0"/>
          </a:p>
          <a:p>
            <a:pPr marL="0" marR="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is no difference between Occupant Load (OL) values in CBC Table 1004.5 and CPC Table 4-1. As a result, the required number of plumbing fixtures calculated per Table 422.1 is the same while using CBC Table 1004.5 or CPC Table 4-1.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However, for the same number of plumbing occupants, the required number of plumbing fixtures differs if IBC Chapter 29 is used in calculations.</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OL calculations are the same, so Table 4-1 + CPC and Ch. 10 + CPC results in the same numbers.</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Required number of plumbing fixtures is within one or two fixture units using CPC versus IBC Chapter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fourth column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(5 Water Closets are substituted for urinals: 50% of 11 Water Closets rounded down = 5 Urinals)</a:t>
            </a:r>
          </a:p>
          <a:p>
            <a:endParaRPr lang="en-US" dirty="0"/>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150,000 sq ft / 150 (OL from Table 4-1) = 1,000 OL / 50 % = OL 500 Male &amp; 500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150,000 sq ft / 150 (OL Table 1004.5) = 1,000 OL / 50% = OL 500 Male &amp; 500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24</a:t>
            </a:fld>
            <a:endParaRPr lang="en-US"/>
          </a:p>
        </p:txBody>
      </p:sp>
    </p:spTree>
    <p:extLst>
      <p:ext uri="{BB962C8B-B14F-4D97-AF65-F5344CB8AC3E}">
        <p14:creationId xmlns:p14="http://schemas.microsoft.com/office/powerpoint/2010/main" val="20137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“Education beyond the 12</a:t>
            </a:r>
            <a:r>
              <a:rPr lang="en-US" baseline="30000" dirty="0"/>
              <a:t>th</a:t>
            </a:r>
            <a:r>
              <a:rPr lang="en-US" dirty="0"/>
              <a:t> grade” as function of space in CPC Table 4-1 &amp; Educational classroom area CBC Table 1004.5 to determine the occupant load for the required number of plumbing fixture units which we used “B” occupancy  to get the numbers from CPC Table 422.1 and CBC Table 2902.1.</a:t>
            </a:r>
          </a:p>
          <a:p>
            <a:endParaRPr lang="en-US" dirty="0"/>
          </a:p>
          <a:p>
            <a:r>
              <a:rPr lang="en-US" dirty="0"/>
              <a:t>Top row we start off with 10,000 Sq Ft  Occupant load for the second  column  using CPC table 4-1 is 200, the third and fourth columns using CBC Table 1004.5 is 500 occupant load.</a:t>
            </a:r>
          </a:p>
          <a:p>
            <a:endParaRPr lang="en-US" dirty="0"/>
          </a:p>
          <a:p>
            <a:r>
              <a:rPr lang="en-US" dirty="0"/>
              <a:t>Second row is 100,000 sq ft  Occupant load  using table 4-1 in the second column is 2,000.  in the Third and fourth Columns occupant load is 5000</a:t>
            </a:r>
          </a:p>
          <a:p>
            <a:endParaRPr lang="en-US" dirty="0"/>
          </a:p>
          <a:p>
            <a:pPr marL="342900" marR="0" lvl="0" indent="-342900">
              <a:lnSpc>
                <a:spcPct val="107000"/>
              </a:lnSpc>
              <a:spcBef>
                <a:spcPts val="600"/>
              </a:spcBef>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occupant Load (OL) value for educational occupancy (classroom area) above 12</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grade is significantly different between CBC Table 1004.5 and CPC Table 4-1 (Table 1004.5 calculations result in 150% increase in OL). As the facility becomes larger, the difference in the required number of plumbing fixtures will become greater. </a:t>
            </a:r>
          </a:p>
          <a:p>
            <a:pPr marL="342900" marR="0" lvl="0" indent="-342900">
              <a:lnSpc>
                <a:spcPct val="107000"/>
              </a:lnSpc>
              <a:spcBef>
                <a:spcPts val="60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Calculations for the required number of plumbing fixtures for educational occupancy per IBC Table 2902.1 are significantly different from the one per CPC Table 422.1.</a:t>
            </a:r>
          </a:p>
          <a:p>
            <a:pPr marL="0" marR="0" lvl="0" indent="0">
              <a:lnSpc>
                <a:spcPct val="107000"/>
              </a:lnSpc>
              <a:spcBef>
                <a:spcPts val="600"/>
              </a:spcBef>
              <a:spcAft>
                <a:spcPts val="800"/>
              </a:spcAft>
              <a:buFont typeface="Symbol" panose="05050102010706020507" pitchFamily="18" charset="2"/>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CPC Table 4-1: 10,000 sq ft / 50 = 200 O.L.= 100 Male &amp; 100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CBC Table 1004.5: 10,000 sq ft / 20 = 500 O.L. = 250 Male &amp; 250 Female </a:t>
            </a: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CPC Table 4-1: 100,000 sq ft / 50 = 2,000 O.L.= 1,000 Male &amp; 1,000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CBC Table 1004.5: 100,000 sq ft / 20 = 5,000 O.L. = 2,500 Male &amp; 2,500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600"/>
              </a:spcBef>
              <a:spcAft>
                <a:spcPts val="800"/>
              </a:spcAft>
              <a:buFont typeface="Symbol" panose="05050102010706020507" pitchFamily="18" charset="2"/>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25</a:t>
            </a:fld>
            <a:endParaRPr lang="en-US"/>
          </a:p>
        </p:txBody>
      </p:sp>
    </p:spTree>
    <p:extLst>
      <p:ext uri="{BB962C8B-B14F-4D97-AF65-F5344CB8AC3E}">
        <p14:creationId xmlns:p14="http://schemas.microsoft.com/office/powerpoint/2010/main" val="204083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“Education beyond the 12</a:t>
            </a:r>
            <a:r>
              <a:rPr lang="en-US" baseline="30000" dirty="0"/>
              <a:t>th</a:t>
            </a:r>
            <a:r>
              <a:rPr lang="en-US" dirty="0"/>
              <a:t> grade” as function of space for shops and vocational in CPC Table 4-1 &amp; CBC Table 1004.5 to determine the occupant load for the required number of plumbing fixture units which we used the “B” occupancy in 422.1 &amp; 2902.1</a:t>
            </a:r>
          </a:p>
          <a:p>
            <a:endParaRPr lang="en-US" dirty="0"/>
          </a:p>
          <a:p>
            <a:r>
              <a:rPr lang="en-US" dirty="0"/>
              <a:t>10,000 sq ft First Row all three columns have a 200 occupant load</a:t>
            </a:r>
          </a:p>
          <a:p>
            <a:endParaRPr lang="en-US" dirty="0"/>
          </a:p>
          <a:p>
            <a:r>
              <a:rPr lang="en-US" dirty="0"/>
              <a:t>100,000 Second row with 2,000 occupant load</a:t>
            </a:r>
          </a:p>
          <a:p>
            <a:endParaRPr lang="en-US" dirty="0"/>
          </a:p>
          <a:p>
            <a:pPr marL="342900" marR="0" lvl="0" indent="-342900">
              <a:lnSpc>
                <a:spcPct val="107000"/>
              </a:lnSpc>
              <a:spcBef>
                <a:spcPts val="600"/>
              </a:spcBef>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occupant Load (OL) value of educational occupancy for shops/vocational use is the same in CBC Table 1004.5 and CPC Table 4-1.  </a:t>
            </a:r>
          </a:p>
          <a:p>
            <a:pPr marL="342900" marR="0" lvl="0" indent="-342900">
              <a:lnSpc>
                <a:spcPct val="107000"/>
              </a:lnSpc>
              <a:spcBef>
                <a:spcPts val="600"/>
              </a:spcBef>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CPC Table 4-1 is unclear about the type of occupancy for shops and other vocational areas in educational facilities.  If Business Occupancy (150 sf/occ) in Table 4-1 is applied to the shops/vocational use, the difference in the required number of plumbing fixtures will be significantly greater.</a:t>
            </a:r>
          </a:p>
          <a:p>
            <a:pPr marL="342900" marR="0" lvl="0" indent="-342900">
              <a:lnSpc>
                <a:spcPct val="107000"/>
              </a:lnSpc>
              <a:spcBef>
                <a:spcPts val="600"/>
              </a:spcBef>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Calculations for the required number of plumbing fixtures for educational occupancy per IBC Table 2902.1 are significantly different from the one per CPC Table 422.1.</a:t>
            </a:r>
          </a:p>
          <a:p>
            <a:pPr marL="457200" marR="0">
              <a:lnSpc>
                <a:spcPct val="107000"/>
              </a:lnSpc>
              <a:spcBef>
                <a:spcPts val="60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CPC Table 4-1: 10,000 sq ft / 50 = 200 = 100 Male &amp; 100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CBC Table 1004.5: 10,000 sq ft / 50 = 2,000 = 100 Male &amp; 100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Per CPC Table 4-1: 100,000 sq ft / 50 = 2,000 = 1,000 Male &amp; 1,000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dirty="0">
                <a:effectLst/>
                <a:latin typeface="Arial" panose="020B0604020202020204" pitchFamily="34" charset="0"/>
                <a:ea typeface="Aptos" panose="020B0004020202020204" pitchFamily="34" charset="0"/>
              </a:rPr>
              <a:t>Per CBC Table 1004.5: 100,000 sq ft / 50 = 2,000 = 1,000 Male &amp; 1,000 Female </a:t>
            </a:r>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26</a:t>
            </a:fld>
            <a:endParaRPr lang="en-US"/>
          </a:p>
        </p:txBody>
      </p:sp>
    </p:spTree>
    <p:extLst>
      <p:ext uri="{BB962C8B-B14F-4D97-AF65-F5344CB8AC3E}">
        <p14:creationId xmlns:p14="http://schemas.microsoft.com/office/powerpoint/2010/main" val="3175011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“Exercise” from CPC Table 4-1  and CBC 1004.5 as function of space  to determine the occupant load for the required number of plumbing fixture units</a:t>
            </a:r>
          </a:p>
          <a:p>
            <a:endParaRPr lang="en-US" dirty="0"/>
          </a:p>
          <a:p>
            <a:endParaRPr lang="en-US" dirty="0"/>
          </a:p>
          <a:p>
            <a:r>
              <a:rPr lang="en-US" dirty="0"/>
              <a:t>1,000 Sq ft Exercise room considering “B” occupancy, has an occupant load of 20 for all three columns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Summary: Occupant load calculations using different methods result essentially in the same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5,000 Sq ft exercise room using A-3 Occupancy has an occupant load of 100 for all three columns</a:t>
            </a:r>
          </a:p>
          <a:p>
            <a:r>
              <a:rPr lang="en-US" sz="1800" dirty="0">
                <a:effectLst/>
                <a:latin typeface="Aptos" panose="020B0004020202020204" pitchFamily="34" charset="0"/>
                <a:ea typeface="Aptos" panose="020B0004020202020204" pitchFamily="34" charset="0"/>
                <a:cs typeface="Times New Roman" panose="02020603050405020304" pitchFamily="18" charset="0"/>
              </a:rPr>
              <a:t>Summary: Occupant load calculations using different methods result in almost the same numbers</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50 (OL Table 4-1) = 20 / 50 % = OL 10 Male &amp; 10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50 (OL Table 1004.5) = 20 / 50% = OL 10 Male &amp; 10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50 (OL Table 4-1) = 100 / 50 %  = OL 50 Male &amp; 50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50 (OL Table 1004.5) = 100 / 50% = OL 50 Male &amp; 50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Summary: Occupant load calculations using different methods result in almost the same numbers	 </a:t>
            </a:r>
          </a:p>
          <a:p>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27</a:t>
            </a:fld>
            <a:endParaRPr lang="en-US"/>
          </a:p>
        </p:txBody>
      </p:sp>
    </p:spTree>
    <p:extLst>
      <p:ext uri="{BB962C8B-B14F-4D97-AF65-F5344CB8AC3E}">
        <p14:creationId xmlns:p14="http://schemas.microsoft.com/office/powerpoint/2010/main" val="1098710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“Kitchen” as function of space in CPC Table 4-1 &amp; CBC Table 1004.5 to determine the occupant load for the required number of plumbing fixture units</a:t>
            </a:r>
          </a:p>
          <a:p>
            <a:endParaRPr lang="en-US" dirty="0"/>
          </a:p>
          <a:p>
            <a:r>
              <a:rPr lang="en-US" dirty="0"/>
              <a:t>Commercial Kitchen</a:t>
            </a:r>
          </a:p>
          <a:p>
            <a:r>
              <a:rPr lang="en-US" dirty="0"/>
              <a:t>500 SQ FT Using table 4-1 calculates to an occupant load of 10</a:t>
            </a:r>
          </a:p>
          <a:p>
            <a:r>
              <a:rPr lang="en-US" sz="1800" dirty="0">
                <a:effectLst/>
                <a:latin typeface="Aptos" panose="020B0004020202020204" pitchFamily="34" charset="0"/>
                <a:ea typeface="Aptos" panose="020B0004020202020204" pitchFamily="34" charset="0"/>
                <a:cs typeface="Times New Roman" panose="02020603050405020304" pitchFamily="18" charset="0"/>
              </a:rPr>
              <a:t>For Columns 2 and 3 - Per CPC Sec. 422.2 Exception (2), just one unisex toilet facility shall be allowed for the facilities under10 or less O.L.  Column four using IBC Chapter 10 and 29 does not </a:t>
            </a:r>
            <a:endParaRPr lang="en-US" dirty="0"/>
          </a:p>
          <a:p>
            <a:endParaRPr lang="en-US" dirty="0"/>
          </a:p>
          <a:p>
            <a:r>
              <a:rPr lang="en-US" dirty="0"/>
              <a:t>Third and Fourth columns using Table 1004.5 occupant load is 3</a:t>
            </a:r>
          </a:p>
          <a:p>
            <a:endParaRPr lang="en-US" dirty="0"/>
          </a:p>
          <a:p>
            <a:r>
              <a:rPr lang="en-US" dirty="0"/>
              <a:t>6,000 Sq Ft Using table 4-1 Occupant load 120</a:t>
            </a:r>
          </a:p>
          <a:p>
            <a:r>
              <a:rPr lang="en-US" dirty="0"/>
              <a:t>3</a:t>
            </a:r>
            <a:r>
              <a:rPr lang="en-US" baseline="30000" dirty="0"/>
              <a:t>rd</a:t>
            </a:r>
            <a:r>
              <a:rPr lang="en-US" dirty="0"/>
              <a:t> and 4</a:t>
            </a:r>
            <a:r>
              <a:rPr lang="en-US" baseline="30000" dirty="0"/>
              <a:t>th</a:t>
            </a:r>
            <a:r>
              <a:rPr lang="en-US" dirty="0"/>
              <a:t> columns using table 1004.5 Occupant load is 30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occupant load factor in CBC Table 1004.5 for commercial kitchen is 4 times greater than the one in CPC Table 4-1.  As the facility becomes larger, the difference in the required number of plumbing fixtures will become significantly greater. Additionally, CPC Table 422.1 is not specific about commercial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 sq ft / 50 (Occupant Load Factor per CPC Table 4-1) = 10 O.L.= 5 Male &amp; 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 sq ft / 200 (Occupant Load Factor per CBC Table 1004.5) = 3 O.L. = 2 Male &amp; 2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6,000 sq ft / 50 (Occupant Load Factor per CPC Table 4-1) = 120 O.L. = 60 Male &amp; 60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6,000 sq ft / 200 (Occupant Load Factor per CBC Table 1004.5) = 30 O.L.= 15 Male &amp; 15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28</a:t>
            </a:fld>
            <a:endParaRPr lang="en-US"/>
          </a:p>
        </p:txBody>
      </p:sp>
    </p:spTree>
    <p:extLst>
      <p:ext uri="{BB962C8B-B14F-4D97-AF65-F5344CB8AC3E}">
        <p14:creationId xmlns:p14="http://schemas.microsoft.com/office/powerpoint/2010/main" val="363357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Using the “Laboratory – Non-Educational” as function of space in CPC Table 4-1 &amp; CBC Table 1004.5 to determine the occupant load for the required number of plumbing fixture units</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CPC Sec. 422.2 Exception (3).  Just one unisex toilet facility shall be allowed, as far as the area is defined as B occupancy.</a:t>
            </a:r>
          </a:p>
          <a:p>
            <a:endParaRPr lang="en-US" sz="1800" dirty="0">
              <a:effectLst/>
              <a:latin typeface="Aptos" panose="020B0004020202020204" pitchFamily="34" charset="0"/>
              <a:cs typeface="Times New Roman" panose="02020603050405020304" pitchFamily="18" charset="0"/>
            </a:endParaRPr>
          </a:p>
          <a:p>
            <a:r>
              <a:rPr lang="en-US" sz="1800" dirty="0">
                <a:effectLst/>
                <a:latin typeface="Aptos" panose="020B0004020202020204" pitchFamily="34" charset="0"/>
                <a:cs typeface="Times New Roman" panose="02020603050405020304" pitchFamily="18" charset="0"/>
              </a:rPr>
              <a:t>Laboratory 1,000 Sq Ft Occupant Load for all three columns is 10  using “B” Occupancy to identify for the plumbing fixture unit count</a:t>
            </a:r>
          </a:p>
          <a:p>
            <a:r>
              <a:rPr lang="en-US" sz="1800" dirty="0">
                <a:effectLst/>
                <a:latin typeface="Aptos" panose="020B0004020202020204" pitchFamily="34" charset="0"/>
                <a:cs typeface="Times New Roman" panose="02020603050405020304" pitchFamily="18" charset="0"/>
              </a:rPr>
              <a:t>5,000 Sq Ft Occupant Load is 50 for all three columns  Using “B” Occupancy</a:t>
            </a:r>
          </a:p>
          <a:p>
            <a:endParaRPr lang="en-US" sz="1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Non-educational laboratory occupant load values are the same between CPC Table 4-1 and CBC Table 1004.5. As a business occupancy, the required number of fixtures is similar between the CPC and IBC, but the CPC requires more fixtures for female occupants at greater occupancies.</a:t>
            </a:r>
          </a:p>
          <a:p>
            <a:endParaRPr lang="en-US" dirty="0"/>
          </a:p>
          <a:p>
            <a:endParaRPr lang="en-US" dirty="0"/>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100 (OL from Table 4-1) = 10 / 50 % = OL 5 Male &amp; 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100 (OL CBC Table 1004.5) = 10 / 50% = OL 5 Male &amp; 5 Female </a:t>
            </a: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100 (OL from Table 4-1) = 50 / 50 % = OL 25 Male &amp; 25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100 (OL Table 1004.5) = 50 / 50% = OL 25 Male &amp; 25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29</a:t>
            </a:fld>
            <a:endParaRPr lang="en-US"/>
          </a:p>
        </p:txBody>
      </p:sp>
    </p:spTree>
    <p:extLst>
      <p:ext uri="{BB962C8B-B14F-4D97-AF65-F5344CB8AC3E}">
        <p14:creationId xmlns:p14="http://schemas.microsoft.com/office/powerpoint/2010/main" val="134448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Using the “Laboratory -Educational beyond the 12</a:t>
            </a:r>
            <a:r>
              <a:rPr lang="en-US" sz="1800" baseline="30000" dirty="0"/>
              <a:t>th</a:t>
            </a:r>
            <a:r>
              <a:rPr lang="en-US" sz="1800" dirty="0"/>
              <a:t> grade” as function of space in CPC Table 4-1 &amp; CBC Table 1004.5 to determine the occupant load for the required number of plumbing fixture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1,000 Sq Ft Lab considered “B” occupancy –  to calculate the required number of plumbing fixtures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Using Table 4-1 occupant load =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Using Table 1004.5 Occupant Load =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CPC Sec. 422.2 Exception (3).  Just one unisex toilet facility shall be allowed, as far as the area is defined as B occupancy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5,000 sq ft Occupant load using table 4-1 =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4</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columns Occupant load = 50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Laboratory occupant loads for grades 12+ are defined as non-educational in the CBC Table 1004.5, but not in CPC Table 4-2. This is open to interpretation and could result in occupant loads being calculated as shown. This results in a larger occupant load calculation and a greater number of fixtures in larger labs when using the values for an educational lab in the CPC.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50 (OL from Table 4-1) = 20 / 50 % = OL 10 Male &amp; 10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100 (OL Table 1004.5) = 10 / 50% = OL 5 Male &amp; 5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50 (OL from Table 4-1) = 100 / 50 % = OL 50 Male &amp; 50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 sq ft / 100 (OL Table 1004.5) = 50 / 50% = OL 25 Male &amp; 25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30</a:t>
            </a:fld>
            <a:endParaRPr lang="en-US"/>
          </a:p>
        </p:txBody>
      </p:sp>
    </p:spTree>
    <p:extLst>
      <p:ext uri="{BB962C8B-B14F-4D97-AF65-F5344CB8AC3E}">
        <p14:creationId xmlns:p14="http://schemas.microsoft.com/office/powerpoint/2010/main" val="129219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“Mercantile” as function of space in CPC Table 4-1 &amp; CBC Table 1004.5 to determine the occupant load for the required number of plumbing fixture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compares the CPC Tables 4-1 and 422.1, Table 1004.5 of the California Building Code with Table 422.1 of CPC and Table 1004.5 and Table 2902.1 of the CBC  for Mercantile occupancy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 – Occupant Load for all three columns is 10.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Same number for all 3 methods for small scale establishments with OL ≤ 50 (≤ 5000 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US" sz="1800" kern="100" dirty="0">
                <a:effectLst/>
                <a:latin typeface="Aptos" panose="020B0004020202020204" pitchFamily="34" charset="0"/>
                <a:ea typeface="Aptos" panose="020B0004020202020204" pitchFamily="34" charset="0"/>
                <a:cs typeface="Times New Roman" panose="02020603050405020304" pitchFamily="18" charset="0"/>
              </a:rPr>
              <a:t>8,000 – Occupant Load for all three columns is 80. Separate toilet facilities are required in columns 2 and 3 with essentially the same fixture unit count. fourth column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IBC Sec. 2902.2 Exception (3). </a:t>
            </a:r>
            <a:r>
              <a:rPr lang="en-US" sz="1800" b="0" i="0" u="none" strike="noStrike" baseline="0" dirty="0">
                <a:latin typeface="SourceSansPro-Regular"/>
              </a:rPr>
              <a:t>Separate toilet facilities shall not be required in mercantile occupancies in which the maximum </a:t>
            </a:r>
            <a:r>
              <a:rPr lang="en-US" sz="1800" b="0" i="1" u="none" strike="noStrike" baseline="0" dirty="0">
                <a:latin typeface="SourceSansPro-It"/>
              </a:rPr>
              <a:t>occupant load </a:t>
            </a:r>
            <a:r>
              <a:rPr lang="en-US" sz="1800" b="0" i="0" u="none" strike="noStrike" baseline="0" dirty="0">
                <a:latin typeface="SourceSansPro-Regular"/>
              </a:rPr>
              <a:t>is 100 or fewer.</a:t>
            </a:r>
            <a:endParaRPr lang="en-US" dirty="0"/>
          </a:p>
          <a:p>
            <a:pPr marL="0" marR="0">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4-1 + CPC and Ch. 10 + CPC results in the same numbers.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of the differences in exceptions, Ch. 10 + Ch. 29 results in a smaller number for medium scale establishments with 50 &lt; OL ≤ 100 (&gt; 5000 to 10000 sf)</a:t>
            </a:r>
          </a:p>
          <a:p>
            <a:endParaRPr lang="en-US" dirty="0"/>
          </a:p>
          <a:p>
            <a:pPr marL="0" marR="0">
              <a:spcAft>
                <a:spcPts val="800"/>
              </a:spcAft>
              <a:buNone/>
            </a:pPr>
            <a:r>
              <a:rPr lang="en-US" dirty="0"/>
              <a:t>50,000  Occupant load for all three columns is 500.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4-1 + CPC and Ch. 10 + CPC results in the same numbers.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 10 + Ch. 29 results in significantly smaller number for larger scale establishments with  OL &gt; 200 (&gt; 20000 sf)</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no difference between Occupant Load (OL) values in CBC Table 1004.5 and CPC Table 4-1. As a result, the required number of plumbing fixtures calculated per Table 422.1 is the same while using CBC Table 1004.5 or CPC Table 4-1.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However, for the same number of plumbing occupants, the required number of plumbing fixtures for establishments over 5000 sf is smaller if IBC Chapter 29 is used in calculations. </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1,000 sq ft / 100 (OL from Table 4-1) = 10 / 50 % = OL 5 Male &amp; 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 sq ft / 60 (OL Table 1004.5) + 500 sq ft / 300 (OL Table 1004.5)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 8.3 + 1.7 = 10 / 50% = OL 5 Male &amp; 5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Assumption that the division between mercantile public and storage, stock, shipping areas is 50/50 which may not be the case in a real-life scenario.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footnote to Table 4-1 (see below) further complicates the issue.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 Accessory areas such as, but not limited to, hallways/corridors, stairways, ramps, toilet rooms, mechanical rooms, closets and fixed equipment, may be excluded.</a:t>
            </a:r>
          </a:p>
          <a:p>
            <a:pPr marL="0" marR="0">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8,000 sq ft / 100 (OL from Table 4-1) = 80 / 50 % = OL 40 Male &amp; 40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4,000 sq ft / 60 (OL Table 1004.5) + 4,000 sq ft / 300 (OL Table 1004.5) = 66.7 + 13.3 = 80 / 50% = OL 40 Male &amp; 40 Female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50,000 sq ft / 100 (OL from Table 4-1) = 500 / 50 % = OL 250 Male &amp; 250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25,000 sq ft / 60 (OL Table 1004.5) + 25,000 sq ft / 300 (OL Table 1004.5) = 416.7 + 83.3 = 500 / 50% = OL 250 Male &amp; 250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31</a:t>
            </a:fld>
            <a:endParaRPr lang="en-US"/>
          </a:p>
        </p:txBody>
      </p:sp>
    </p:spTree>
    <p:extLst>
      <p:ext uri="{BB962C8B-B14F-4D97-AF65-F5344CB8AC3E}">
        <p14:creationId xmlns:p14="http://schemas.microsoft.com/office/powerpoint/2010/main" val="385852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rial" panose="020B060402020202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9C54B89D-2F5E-4A1F-868B-019E6BCC21DA}" type="slidenum">
              <a:rPr lang="en-US" smtClean="0"/>
              <a:t>5</a:t>
            </a:fld>
            <a:endParaRPr lang="en-US"/>
          </a:p>
        </p:txBody>
      </p:sp>
    </p:spTree>
    <p:extLst>
      <p:ext uri="{BB962C8B-B14F-4D97-AF65-F5344CB8AC3E}">
        <p14:creationId xmlns:p14="http://schemas.microsoft.com/office/powerpoint/2010/main" val="3774401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r>
              <a:rPr lang="en-US" dirty="0"/>
              <a:t>Using the “Warehouse” as function of space in CPC Table 4-1 &amp; CBC Table 1004.5 to determine the occupant load for the required number of plumbing fixture units</a:t>
            </a:r>
          </a:p>
          <a:p>
            <a:pPr marL="0" marR="0">
              <a:lnSpc>
                <a:spcPct val="107000"/>
              </a:lnSpc>
              <a:spcAft>
                <a:spcPts val="800"/>
              </a:spcAft>
              <a:buNone/>
              <a:tabLst>
                <a:tab pos="819150" algn="l"/>
              </a:tabLst>
            </a:pPr>
            <a:endParaRPr lang="en-US" dirty="0"/>
          </a:p>
          <a:p>
            <a:pPr marL="0" marR="0">
              <a:lnSpc>
                <a:spcPct val="107000"/>
              </a:lnSpc>
              <a:spcAft>
                <a:spcPts val="800"/>
              </a:spcAft>
              <a:buNone/>
              <a:tabLst>
                <a:tab pos="819150" algn="l"/>
              </a:tabLst>
            </a:pPr>
            <a:endParaRPr lang="en-US" dirty="0"/>
          </a:p>
          <a:p>
            <a:pPr algn="l"/>
            <a:r>
              <a:rPr lang="en-US" dirty="0"/>
              <a:t>6300 sq ft second Column using Table 4-1 occupant load 2, </a:t>
            </a:r>
            <a:r>
              <a:rPr lang="en-US" sz="1800" b="1" dirty="0"/>
              <a:t>CPC Section 422.2 Separate Facilities Exception 2 </a:t>
            </a:r>
            <a:r>
              <a:rPr lang="en-US" sz="1800" b="0" i="0" u="none" strike="noStrike" baseline="0" dirty="0">
                <a:latin typeface="Times New Roman" panose="02020603050405020304" pitchFamily="18" charset="0"/>
              </a:rPr>
              <a:t>In occupancies with a total occupant load of 10 or less,</a:t>
            </a:r>
          </a:p>
          <a:p>
            <a:pPr algn="l"/>
            <a:r>
              <a:rPr lang="en-US" sz="1800" b="0" i="0" u="none" strike="noStrike" baseline="0" dirty="0">
                <a:latin typeface="Times New Roman" panose="02020603050405020304" pitchFamily="18" charset="0"/>
              </a:rPr>
              <a:t>including customers and employees, one toilet facility, designed for use by no more than one person at a time, shall be permitted for use by both sexes.</a:t>
            </a:r>
            <a:endParaRPr lang="en-US" sz="1800" b="1" dirty="0"/>
          </a:p>
          <a:p>
            <a:pPr marL="0" marR="0" lvl="0" indent="0" algn="l" defTabSz="914400" rtl="0" eaLnBrk="1" fontAlgn="auto" latinLnBrk="0" hangingPunct="1">
              <a:lnSpc>
                <a:spcPct val="107000"/>
              </a:lnSpc>
              <a:spcBef>
                <a:spcPts val="0"/>
              </a:spcBef>
              <a:spcAft>
                <a:spcPts val="800"/>
              </a:spcAft>
              <a:buClrTx/>
              <a:buSzTx/>
              <a:buFontTx/>
              <a:buNone/>
              <a:tabLst>
                <a:tab pos="819150" algn="l"/>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tabLst>
                <a:tab pos="819150" algn="l"/>
              </a:tabLs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Third Column using Chapter 10 and 422.1-Occupant load is 13  Separate toilet facilities are required</a:t>
            </a:r>
          </a:p>
          <a:p>
            <a:pPr marL="0" marR="0">
              <a:lnSpc>
                <a:spcPct val="107000"/>
              </a:lnSpc>
              <a:spcAft>
                <a:spcPts val="800"/>
              </a:spcAft>
              <a:tabLst>
                <a:tab pos="819150" algn="l"/>
              </a:tabLst>
            </a:pP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US" sz="1800" kern="100" dirty="0">
                <a:effectLst/>
                <a:latin typeface="Aptos" panose="020B0004020202020204" pitchFamily="34" charset="0"/>
                <a:ea typeface="Aptos" panose="020B0004020202020204" pitchFamily="34" charset="0"/>
                <a:cs typeface="Times New Roman" panose="02020603050405020304" pitchFamily="18" charset="0"/>
              </a:rPr>
              <a:t>fourth Column using Chapter 10 and Chapter 29 Occupant load is 13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IBC Sec. 2902.2 Exception (2). </a:t>
            </a:r>
            <a:r>
              <a:rPr lang="en-US" sz="1800" b="0" i="0" u="none" strike="noStrike" baseline="0" dirty="0">
                <a:latin typeface="SourceSansPro-Regular"/>
              </a:rPr>
              <a:t>Separate toilet facilities shall not be required in structures or tenant spaces with a total </a:t>
            </a:r>
            <a:r>
              <a:rPr lang="en-US" sz="1800" b="0" i="1" u="none" strike="noStrike" baseline="0" dirty="0">
                <a:latin typeface="SourceSansPro-It"/>
              </a:rPr>
              <a:t>occupant load</a:t>
            </a:r>
            <a:r>
              <a:rPr lang="en-US" sz="1800" b="0" i="0" u="none" strike="noStrike" baseline="0" dirty="0">
                <a:latin typeface="SourceSansPro-Regular"/>
              </a:rPr>
              <a:t>, including both</a:t>
            </a:r>
          </a:p>
          <a:p>
            <a:pPr algn="l"/>
            <a:r>
              <a:rPr lang="en-US" sz="1800" b="0" i="0" u="none" strike="noStrike" baseline="0" dirty="0">
                <a:latin typeface="SourceSansPro-Regular"/>
              </a:rPr>
              <a:t>employees and customers, of 15 or fewer.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One single-user toilet facility is allowed.</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of OL differences and differences in exceptions allowed Ch. 10 + CPC calcs require separate facilities while  Table 4-1 + CPC require one single user facility only.</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Back checking with ICC intent, Ch.10 + Ch.29 calcs result in one single user facility also.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Table 4-1 + CPC  matches  ICC intent.</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Small scale facilities with OL ≤ 10 (≤ 5000 sf) will result in the same number of required toilet facilities.</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44,000 Sq ft.  second Column using Table 4-1 Occupant load is 11</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third and fourth columns occupant load is 88  Using the “S” &amp; Storage occupancy for Tables 422.1 and 2902.1</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Medium scale facilities with 10 ≤ OL ≤ 200</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(5000 to 100000 sf) will result in the same number of required toilet facilities/fixtures using any one of the three methods.</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110,000 Sq ft second column using Table 4-1 Occupant load is 28</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Third and fourth columns the occupant load is 220.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Large scale facilities with OL &gt; 200 (&gt; 100000 sf) will result in different number of required toilet facilities/fixtures using all 3 methods.</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Table 4-1 + CPC results in the smallest number.</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 10 + Ch. 29 results in the largest number.</a:t>
            </a:r>
          </a:p>
          <a:p>
            <a:pPr marL="0" marR="0">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 10 + CPC – in between.</a:t>
            </a: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occupant Load (OL) value for storage warehouses is significantly different between CBC Table 1004.5 and CPC Table 4-1 (Table 1004.5 calculations result in 700% increase in OL). However, the required number of plumbing fixtures calculated per Table 422.1 or per Chapter 29 is the same for 5000sf to 100000sf facilities. For facilities of other sizes, using CPC Table 4-1 along with Table 422.1 results in smaller number of required plumbing fixtures. </a:t>
            </a: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6,300 sq ft / 4000 (OL from Table 4-1)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 2 / 50 % = OL 1 Male &amp; 1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6,300 sq ft / 500 (OL Table 1004.5) = 13 / 50% = OL 7 Male &amp; 7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Assumption that distribution portion (OL factor = 500) of the warehouse is insignificant and is not included in calculations which may not be the case in a real-life scenario.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footnote to Table 4-1 (see below) further complicates the issue.  </a:t>
            </a:r>
          </a:p>
          <a:p>
            <a:pPr marL="0" marR="0">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 Accessory areas such as, but not limited to, hallways/corridors, stairways, ramps, toilet rooms, mechanical rooms, closets and fixed equipment, may be excluded.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44,000 sq ft / 4000 (OL from Table 4-1) = 11 / 50 % = OL 6 Male &amp; 6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44,000 sq ft / 500 (OL Table 1004.5) = 88 / 50% = OL 44 Male &amp; 44 Female</a:t>
            </a:r>
          </a:p>
          <a:p>
            <a:pPr marL="0" marR="0">
              <a:lnSpc>
                <a:spcPct val="107000"/>
              </a:lnSpc>
              <a:spcAft>
                <a:spcPts val="800"/>
              </a:spcAft>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110,000 sq ft / 4000 (OL from Table 4-1) = 28 / 50 % = OL 14 Male &amp; 14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dirty="0">
                <a:effectLst/>
                <a:latin typeface="Arial" panose="020B0604020202020204" pitchFamily="34" charset="0"/>
                <a:ea typeface="Aptos" panose="020B0004020202020204" pitchFamily="34" charset="0"/>
              </a:rPr>
              <a:t>110,000 sq ft / 500 (OL Table 1004.5) = 220 / 50% = OL 110 Male &amp; 110 Female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32</a:t>
            </a:fld>
            <a:endParaRPr lang="en-US"/>
          </a:p>
        </p:txBody>
      </p:sp>
    </p:spTree>
    <p:extLst>
      <p:ext uri="{BB962C8B-B14F-4D97-AF65-F5344CB8AC3E}">
        <p14:creationId xmlns:p14="http://schemas.microsoft.com/office/powerpoint/2010/main" val="393853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contact information and website address.</a:t>
            </a:r>
          </a:p>
          <a:p>
            <a:endParaRPr lang="en-US" dirty="0"/>
          </a:p>
          <a:p>
            <a:r>
              <a:rPr lang="en-US" dirty="0"/>
              <a:t>If you are interested in participating in the rulemaking process, receiving announcements about code effective dates or seeing our periodical newsletter, among other announcements, you can also go to our “Contact Us” page to sign up for our mailing list. </a:t>
            </a: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33</a:t>
            </a:fld>
            <a:endParaRPr lang="en-US"/>
          </a:p>
        </p:txBody>
      </p:sp>
    </p:spTree>
    <p:extLst>
      <p:ext uri="{BB962C8B-B14F-4D97-AF65-F5344CB8AC3E}">
        <p14:creationId xmlns:p14="http://schemas.microsoft.com/office/powerpoint/2010/main" val="109691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final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very much for attending this session. </a:t>
            </a: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34</a:t>
            </a:fld>
            <a:endParaRPr lang="en-US"/>
          </a:p>
        </p:txBody>
      </p:sp>
    </p:spTree>
    <p:extLst>
      <p:ext uri="{BB962C8B-B14F-4D97-AF65-F5344CB8AC3E}">
        <p14:creationId xmlns:p14="http://schemas.microsoft.com/office/powerpoint/2010/main" val="337339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6</a:t>
            </a:fld>
            <a:endParaRPr lang="en-US"/>
          </a:p>
        </p:txBody>
      </p:sp>
    </p:spTree>
    <p:extLst>
      <p:ext uri="{BB962C8B-B14F-4D97-AF65-F5344CB8AC3E}">
        <p14:creationId xmlns:p14="http://schemas.microsoft.com/office/powerpoint/2010/main" val="243343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ptos" panose="020B0004020202020204" pitchFamily="34" charset="0"/>
              </a:rPr>
              <a:t>Table 4-1 had remained static since Agency Adoption from 2006 until 2019 Intervening Code Cycle when changes were made to update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ptos" panose="020B0004020202020204" pitchFamily="34" charset="0"/>
              </a:rPr>
              <a:t>Please note this is only a portion of Table 4-1, not the whole table. </a:t>
            </a:r>
          </a:p>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7</a:t>
            </a:fld>
            <a:endParaRPr lang="en-US"/>
          </a:p>
        </p:txBody>
      </p:sp>
    </p:spTree>
    <p:extLst>
      <p:ext uri="{BB962C8B-B14F-4D97-AF65-F5344CB8AC3E}">
        <p14:creationId xmlns:p14="http://schemas.microsoft.com/office/powerpoint/2010/main" val="56643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8</a:t>
            </a:fld>
            <a:endParaRPr lang="en-US"/>
          </a:p>
        </p:txBody>
      </p:sp>
    </p:spTree>
    <p:extLst>
      <p:ext uri="{BB962C8B-B14F-4D97-AF65-F5344CB8AC3E}">
        <p14:creationId xmlns:p14="http://schemas.microsoft.com/office/powerpoint/2010/main" val="299336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and fiscal impact form may or may not be needed.</a:t>
            </a:r>
          </a:p>
        </p:txBody>
      </p:sp>
      <p:sp>
        <p:nvSpPr>
          <p:cNvPr id="4" name="Slide Number Placeholder 3"/>
          <p:cNvSpPr>
            <a:spLocks noGrp="1"/>
          </p:cNvSpPr>
          <p:nvPr>
            <p:ph type="sldNum" sz="quarter" idx="5"/>
          </p:nvPr>
        </p:nvSpPr>
        <p:spPr/>
        <p:txBody>
          <a:bodyPr/>
          <a:lstStyle/>
          <a:p>
            <a:fld id="{9C54B89D-2F5E-4A1F-868B-019E6BCC21DA}" type="slidenum">
              <a:rPr lang="en-US" smtClean="0"/>
              <a:t>9</a:t>
            </a:fld>
            <a:endParaRPr lang="en-US"/>
          </a:p>
        </p:txBody>
      </p:sp>
    </p:spTree>
    <p:extLst>
      <p:ext uri="{BB962C8B-B14F-4D97-AF65-F5344CB8AC3E}">
        <p14:creationId xmlns:p14="http://schemas.microsoft.com/office/powerpoint/2010/main" val="402628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10</a:t>
            </a:fld>
            <a:endParaRPr lang="en-US"/>
          </a:p>
        </p:txBody>
      </p:sp>
    </p:spTree>
    <p:extLst>
      <p:ext uri="{BB962C8B-B14F-4D97-AF65-F5344CB8AC3E}">
        <p14:creationId xmlns:p14="http://schemas.microsoft.com/office/powerpoint/2010/main" val="41105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B89D-2F5E-4A1F-868B-019E6BCC21DA}" type="slidenum">
              <a:rPr lang="en-US" smtClean="0"/>
              <a:t>11</a:t>
            </a:fld>
            <a:endParaRPr lang="en-US"/>
          </a:p>
        </p:txBody>
      </p:sp>
    </p:spTree>
    <p:extLst>
      <p:ext uri="{BB962C8B-B14F-4D97-AF65-F5344CB8AC3E}">
        <p14:creationId xmlns:p14="http://schemas.microsoft.com/office/powerpoint/2010/main" val="152601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0E851-A032-4AB4-A8D4-A6024F1EFB39}"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20953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E851-A032-4AB4-A8D4-A6024F1EFB39}"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124460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E851-A032-4AB4-A8D4-A6024F1EFB39}"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28717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0E851-A032-4AB4-A8D4-A6024F1EFB39}"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225007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0E851-A032-4AB4-A8D4-A6024F1EFB39}"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410925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0E851-A032-4AB4-A8D4-A6024F1EFB39}"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82644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0E851-A032-4AB4-A8D4-A6024F1EFB39}"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8488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0E851-A032-4AB4-A8D4-A6024F1EFB39}"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110372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0E851-A032-4AB4-A8D4-A6024F1EFB39}"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419749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0E851-A032-4AB4-A8D4-A6024F1EFB39}"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159650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0E851-A032-4AB4-A8D4-A6024F1EFB39}"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A971C-9753-44A7-B8F7-A9BD63D217D3}" type="slidenum">
              <a:rPr lang="en-US" smtClean="0"/>
              <a:t>‹#›</a:t>
            </a:fld>
            <a:endParaRPr lang="en-US"/>
          </a:p>
        </p:txBody>
      </p:sp>
    </p:spTree>
    <p:extLst>
      <p:ext uri="{BB962C8B-B14F-4D97-AF65-F5344CB8AC3E}">
        <p14:creationId xmlns:p14="http://schemas.microsoft.com/office/powerpoint/2010/main" val="34544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40E851-A032-4AB4-A8D4-A6024F1EFB39}" type="datetimeFigureOut">
              <a:rPr lang="en-US" smtClean="0"/>
              <a:t>7/1/2025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0A971C-9753-44A7-B8F7-A9BD63D217D3}" type="slidenum">
              <a:rPr lang="en-US" smtClean="0"/>
              <a:t>‹#›</a:t>
            </a:fld>
            <a:endParaRPr lang="en-US"/>
          </a:p>
        </p:txBody>
      </p:sp>
    </p:spTree>
    <p:extLst>
      <p:ext uri="{BB962C8B-B14F-4D97-AF65-F5344CB8AC3E}">
        <p14:creationId xmlns:p14="http://schemas.microsoft.com/office/powerpoint/2010/main" val="31697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gs.ca.gov/BSC/Rulemaking/2025-Intervening-Cycl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cbsc@dgs.ca.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eginfo.legislature.ca.gov/faces/codes_displaySection.xhtml?sectionNum=18930.&amp;lawCode=H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F21-F76B-7800-9BD0-22FC3F8ECE21}"/>
              </a:ext>
            </a:extLst>
          </p:cNvPr>
          <p:cNvSpPr>
            <a:spLocks noGrp="1"/>
          </p:cNvSpPr>
          <p:nvPr>
            <p:ph type="ctrTitle"/>
          </p:nvPr>
        </p:nvSpPr>
        <p:spPr>
          <a:xfrm>
            <a:off x="557084" y="537882"/>
            <a:ext cx="8029832" cy="6018226"/>
          </a:xfrm>
        </p:spPr>
        <p:txBody>
          <a:bodyPr>
            <a:normAutofit fontScale="90000"/>
          </a:bodyPr>
          <a:lstStyle/>
          <a:p>
            <a:br>
              <a:rPr lang="en-US" sz="3600" dirty="0">
                <a:latin typeface="Calibri" panose="020F0502020204030204" pitchFamily="34" charset="0"/>
                <a:ea typeface="Calibri" panose="020F0502020204030204" pitchFamily="34" charset="0"/>
                <a:cs typeface="Calibri" panose="020F0502020204030204" pitchFamily="34" charset="0"/>
              </a:rPr>
            </a:br>
            <a:r>
              <a:rPr lang="en-US" sz="4000" dirty="0">
                <a:solidFill>
                  <a:srgbClr val="0070C0"/>
                </a:solidFill>
                <a:latin typeface="Calibri" panose="020F0502020204030204" pitchFamily="34" charset="0"/>
                <a:ea typeface="Calibri" panose="020F0502020204030204" pitchFamily="34" charset="0"/>
                <a:cs typeface="Calibri" panose="020F0502020204030204" pitchFamily="34" charset="0"/>
              </a:rPr>
              <a:t>CPC Table 4-1 vs CBC 1004.5</a:t>
            </a:r>
            <a:br>
              <a:rPr lang="en-US" sz="400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4000" b="1" dirty="0">
                <a:solidFill>
                  <a:srgbClr val="0070C0"/>
                </a:solidFill>
                <a:latin typeface="+mn-lt"/>
              </a:rPr>
              <a:t>PLUMBING FIXTURE COUNTS</a:t>
            </a:r>
            <a:br>
              <a:rPr lang="en-US" sz="4000" b="1" dirty="0">
                <a:solidFill>
                  <a:srgbClr val="0070C0"/>
                </a:solidFill>
                <a:latin typeface="+mn-lt"/>
              </a:rPr>
            </a:br>
            <a:br>
              <a:rPr lang="en-US" sz="4000" b="1" dirty="0">
                <a:solidFill>
                  <a:srgbClr val="0070C0"/>
                </a:solidFill>
                <a:latin typeface="+mn-lt"/>
              </a:rPr>
            </a:br>
            <a:r>
              <a:rPr lang="en-US" sz="2700" dirty="0">
                <a:latin typeface="Calibri" panose="020F0502020204030204" pitchFamily="34" charset="0"/>
                <a:ea typeface="Calibri" panose="020F0502020204030204" pitchFamily="34" charset="0"/>
                <a:cs typeface="Calibri" panose="020F0502020204030204" pitchFamily="34" charset="0"/>
              </a:rPr>
              <a:t>Joint effort by the California Building Standards Commission </a:t>
            </a:r>
            <a:br>
              <a:rPr lang="en-US" sz="2700" dirty="0">
                <a:latin typeface="Calibri" panose="020F0502020204030204" pitchFamily="34" charset="0"/>
                <a:ea typeface="Calibri" panose="020F0502020204030204" pitchFamily="34" charset="0"/>
                <a:cs typeface="Calibri" panose="020F0502020204030204" pitchFamily="34" charset="0"/>
              </a:rPr>
            </a:br>
            <a:r>
              <a:rPr lang="en-US" sz="2700" dirty="0">
                <a:latin typeface="Calibri" panose="020F0502020204030204" pitchFamily="34" charset="0"/>
                <a:ea typeface="Calibri" panose="020F0502020204030204" pitchFamily="34" charset="0"/>
                <a:cs typeface="Calibri" panose="020F0502020204030204" pitchFamily="34" charset="0"/>
              </a:rPr>
              <a:t>and the Division of the State Architect</a:t>
            </a:r>
            <a:br>
              <a:rPr lang="en-US" sz="2700" dirty="0">
                <a:latin typeface="Calibri" panose="020F0502020204030204" pitchFamily="34" charset="0"/>
                <a:ea typeface="Calibri" panose="020F0502020204030204" pitchFamily="34" charset="0"/>
                <a:cs typeface="Calibri" panose="020F0502020204030204" pitchFamily="34" charset="0"/>
              </a:rPr>
            </a:br>
            <a:br>
              <a:rPr lang="en-US" sz="2700" dirty="0">
                <a:latin typeface="Calibri" panose="020F0502020204030204" pitchFamily="34" charset="0"/>
                <a:ea typeface="Calibri" panose="020F0502020204030204" pitchFamily="34" charset="0"/>
                <a:cs typeface="Calibri" panose="020F0502020204030204" pitchFamily="34" charset="0"/>
              </a:rPr>
            </a:br>
            <a:r>
              <a:rPr lang="en-US" sz="53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WELCOME</a:t>
            </a:r>
            <a:br>
              <a:rPr lang="en-US" sz="2700" dirty="0">
                <a:latin typeface="Calibri" panose="020F0502020204030204" pitchFamily="34" charset="0"/>
                <a:ea typeface="Calibri" panose="020F0502020204030204" pitchFamily="34" charset="0"/>
                <a:cs typeface="Calibri" panose="020F0502020204030204" pitchFamily="34" charset="0"/>
              </a:rPr>
            </a:br>
            <a:br>
              <a:rPr lang="en-US" sz="2700" dirty="0">
                <a:latin typeface="Calibri" panose="020F0502020204030204" pitchFamily="34" charset="0"/>
                <a:ea typeface="Calibri" panose="020F0502020204030204" pitchFamily="34" charset="0"/>
                <a:cs typeface="Calibri" panose="020F0502020204030204" pitchFamily="34" charset="0"/>
              </a:rPr>
            </a:br>
            <a:r>
              <a:rPr lang="en-US" sz="2700" b="1" dirty="0">
                <a:latin typeface="Calibri" panose="020F0502020204030204" pitchFamily="34" charset="0"/>
                <a:ea typeface="Calibri" panose="020F0502020204030204" pitchFamily="34" charset="0"/>
                <a:cs typeface="Calibri" panose="020F0502020204030204" pitchFamily="34" charset="0"/>
              </a:rPr>
              <a:t>July 16, 2025, 1:00 pm – 5:00 pm</a:t>
            </a:r>
            <a:br>
              <a:rPr lang="en-US" sz="2700" b="1" dirty="0">
                <a:latin typeface="Calibri" panose="020F0502020204030204" pitchFamily="34" charset="0"/>
                <a:ea typeface="Calibri" panose="020F0502020204030204" pitchFamily="34" charset="0"/>
                <a:cs typeface="Calibri" panose="020F0502020204030204" pitchFamily="34" charset="0"/>
              </a:rPr>
            </a:br>
            <a:br>
              <a:rPr lang="en-US" sz="1800" b="0" i="0" u="none" strike="noStrike" baseline="0" dirty="0">
                <a:solidFill>
                  <a:srgbClr val="000000"/>
                </a:solidFill>
                <a:latin typeface="Calibri" panose="020F0502020204030204" pitchFamily="34" charset="0"/>
              </a:rPr>
            </a:br>
            <a:r>
              <a:rPr lang="en-US" sz="3100" b="0" i="0" u="none" strike="noStrike" baseline="0" dirty="0">
                <a:solidFill>
                  <a:srgbClr val="000000"/>
                </a:solidFill>
                <a:latin typeface="Calibri" panose="020F0502020204030204" pitchFamily="34" charset="0"/>
              </a:rPr>
              <a:t> </a:t>
            </a:r>
            <a:r>
              <a:rPr lang="en-US" sz="3100" b="0" i="0" u="none" strike="noStrike" baseline="0" dirty="0">
                <a:solidFill>
                  <a:srgbClr val="006FC0"/>
                </a:solidFill>
                <a:latin typeface="Calibri" panose="020F0502020204030204" pitchFamily="34" charset="0"/>
                <a:hlinkClick r:id="rId3"/>
              </a:rPr>
              <a:t>www.dgs.ca.gov/BSC/Rulemaking</a:t>
            </a:r>
            <a:br>
              <a:rPr lang="en-US" sz="9600" dirty="0">
                <a:solidFill>
                  <a:srgbClr val="0070C0"/>
                </a:solidFill>
                <a:latin typeface="Calibri" panose="020F0502020204030204" pitchFamily="34" charset="0"/>
                <a:ea typeface="Calibri" panose="020F0502020204030204" pitchFamily="34" charset="0"/>
                <a:cs typeface="Calibri" panose="020F0502020204030204" pitchFamily="34" charset="0"/>
              </a:rPr>
            </a:br>
            <a:br>
              <a:rPr lang="en-US" sz="5100" dirty="0">
                <a:solidFill>
                  <a:srgbClr val="0070C0"/>
                </a:solidFill>
                <a:latin typeface="+mn-lt"/>
                <a:ea typeface="Calibri" panose="020F0502020204030204" pitchFamily="34" charset="0"/>
                <a:cs typeface="Calibri" panose="020F0502020204030204" pitchFamily="34" charset="0"/>
              </a:rPr>
            </a:br>
            <a:endParaRPr lang="en-US" sz="3600" dirty="0">
              <a:solidFill>
                <a:srgbClr val="0070C0"/>
              </a:solidFill>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74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FBE5-5723-CF81-3A53-A891AE5A48E9}"/>
              </a:ext>
            </a:extLst>
          </p:cNvPr>
          <p:cNvSpPr>
            <a:spLocks noGrp="1"/>
          </p:cNvSpPr>
          <p:nvPr>
            <p:ph type="title"/>
          </p:nvPr>
        </p:nvSpPr>
        <p:spPr>
          <a:xfrm>
            <a:off x="388983" y="278991"/>
            <a:ext cx="8065407" cy="1269774"/>
          </a:xfrm>
        </p:spPr>
        <p:txBody>
          <a:bodyPr>
            <a:noAutofit/>
          </a:bodyPr>
          <a:lstStyle/>
          <a:p>
            <a:pPr marL="1997075" indent="-1997075"/>
            <a:r>
              <a:rPr lang="en-US" sz="3600" b="1" dirty="0"/>
              <a:t>Option 2a</a:t>
            </a:r>
            <a:r>
              <a:rPr lang="en-US" sz="3600" dirty="0"/>
              <a:t>: </a:t>
            </a:r>
            <a:r>
              <a:rPr lang="en-US" sz="3600" b="1" dirty="0"/>
              <a:t>Remove functions of space that don’t align with BSC/DSA authorities in Table 4-1</a:t>
            </a:r>
          </a:p>
        </p:txBody>
      </p:sp>
      <p:sp>
        <p:nvSpPr>
          <p:cNvPr id="3" name="Content Placeholder 2">
            <a:extLst>
              <a:ext uri="{FF2B5EF4-FFF2-40B4-BE49-F238E27FC236}">
                <a16:creationId xmlns:a16="http://schemas.microsoft.com/office/drawing/2014/main" id="{23D55CB0-CE16-932D-2398-C96E28DD6A1B}"/>
              </a:ext>
            </a:extLst>
          </p:cNvPr>
          <p:cNvSpPr>
            <a:spLocks noGrp="1"/>
          </p:cNvSpPr>
          <p:nvPr>
            <p:ph idx="1"/>
          </p:nvPr>
        </p:nvSpPr>
        <p:spPr>
          <a:xfrm>
            <a:off x="262890" y="1749425"/>
            <a:ext cx="8191500" cy="4351338"/>
          </a:xfrm>
        </p:spPr>
        <p:txBody>
          <a:bodyPr>
            <a:normAutofit/>
          </a:bodyPr>
          <a:lstStyle/>
          <a:p>
            <a:pPr marL="457200" lvl="1" indent="0">
              <a:buNone/>
            </a:pPr>
            <a:r>
              <a:rPr lang="en-US" sz="2600" b="1" dirty="0"/>
              <a:t>Pros:</a:t>
            </a:r>
          </a:p>
          <a:p>
            <a:pPr lvl="2"/>
            <a:r>
              <a:rPr lang="en-US" sz="2600" dirty="0"/>
              <a:t>Less confusion for the regulated community</a:t>
            </a:r>
          </a:p>
          <a:p>
            <a:pPr lvl="2"/>
            <a:r>
              <a:rPr lang="en-US" sz="2600" dirty="0"/>
              <a:t>Consistency in applying Chapter 10 of CBC for occupant load calculations for all occupancies </a:t>
            </a:r>
          </a:p>
          <a:p>
            <a:pPr lvl="2">
              <a:spcAft>
                <a:spcPts val="1200"/>
              </a:spcAft>
            </a:pPr>
            <a:r>
              <a:rPr lang="en-US" sz="2600" dirty="0"/>
              <a:t>Fewer state amendments in CPC</a:t>
            </a:r>
          </a:p>
          <a:p>
            <a:pPr marL="457200" lvl="1" indent="0">
              <a:buNone/>
            </a:pPr>
            <a:r>
              <a:rPr lang="en-US" sz="2600" b="1" dirty="0"/>
              <a:t>Cons:</a:t>
            </a:r>
          </a:p>
          <a:p>
            <a:pPr lvl="2"/>
            <a:r>
              <a:rPr lang="en-US" sz="2600" dirty="0">
                <a:effectLst/>
              </a:rPr>
              <a:t>Local jurisdictions adopting/amending Table 4-1 may need to expand scope in their local ordinances</a:t>
            </a:r>
          </a:p>
          <a:p>
            <a:pPr lvl="2"/>
            <a:endParaRPr lang="en-US" dirty="0"/>
          </a:p>
        </p:txBody>
      </p:sp>
    </p:spTree>
    <p:extLst>
      <p:ext uri="{BB962C8B-B14F-4D97-AF65-F5344CB8AC3E}">
        <p14:creationId xmlns:p14="http://schemas.microsoft.com/office/powerpoint/2010/main" val="241009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F3CD-41EB-4D84-1721-3432FEE25691}"/>
              </a:ext>
            </a:extLst>
          </p:cNvPr>
          <p:cNvSpPr>
            <a:spLocks noGrp="1"/>
          </p:cNvSpPr>
          <p:nvPr>
            <p:ph type="title"/>
          </p:nvPr>
        </p:nvSpPr>
        <p:spPr>
          <a:xfrm>
            <a:off x="430530" y="161788"/>
            <a:ext cx="7992836" cy="1620974"/>
          </a:xfrm>
        </p:spPr>
        <p:txBody>
          <a:bodyPr>
            <a:noAutofit/>
          </a:bodyPr>
          <a:lstStyle/>
          <a:p>
            <a:pPr marL="2000250" indent="-2000250"/>
            <a:r>
              <a:rPr lang="en-US" sz="3600" b="1" dirty="0"/>
              <a:t>Option 2b: Revise Table 4-1 OLF to more closely align with CBC/IBC Tables 1004.5 &amp; 2902.1</a:t>
            </a:r>
            <a:endParaRPr lang="en-US" sz="3200" b="1" dirty="0"/>
          </a:p>
        </p:txBody>
      </p:sp>
      <p:sp>
        <p:nvSpPr>
          <p:cNvPr id="3" name="Content Placeholder 2">
            <a:extLst>
              <a:ext uri="{FF2B5EF4-FFF2-40B4-BE49-F238E27FC236}">
                <a16:creationId xmlns:a16="http://schemas.microsoft.com/office/drawing/2014/main" id="{01F5ABE3-6768-381E-85B6-F7BE01BF1AF0}"/>
              </a:ext>
            </a:extLst>
          </p:cNvPr>
          <p:cNvSpPr>
            <a:spLocks noGrp="1"/>
          </p:cNvSpPr>
          <p:nvPr>
            <p:ph idx="1"/>
          </p:nvPr>
        </p:nvSpPr>
        <p:spPr>
          <a:xfrm>
            <a:off x="308610" y="1889442"/>
            <a:ext cx="7886700" cy="4351338"/>
          </a:xfrm>
        </p:spPr>
        <p:txBody>
          <a:bodyPr>
            <a:noAutofit/>
          </a:bodyPr>
          <a:lstStyle/>
          <a:p>
            <a:pPr marL="457200" lvl="1" indent="0">
              <a:buNone/>
            </a:pPr>
            <a:r>
              <a:rPr lang="en-US" sz="2600" b="1" dirty="0"/>
              <a:t>Pros: </a:t>
            </a:r>
          </a:p>
          <a:p>
            <a:pPr lvl="2">
              <a:spcAft>
                <a:spcPts val="1200"/>
              </a:spcAft>
            </a:pPr>
            <a:r>
              <a:rPr lang="en-US" sz="2600" dirty="0"/>
              <a:t>Results are more aligned in number of required fixtures between calculations using Table 1004.5 and Table 4-1</a:t>
            </a:r>
          </a:p>
          <a:p>
            <a:pPr marL="457200" lvl="1" indent="0">
              <a:buNone/>
            </a:pPr>
            <a:r>
              <a:rPr lang="en-US" sz="2600" b="1" dirty="0"/>
              <a:t>Cons:</a:t>
            </a:r>
          </a:p>
          <a:p>
            <a:pPr lvl="2"/>
            <a:r>
              <a:rPr lang="en-US" sz="2600" dirty="0"/>
              <a:t>May result in increase of fixture units</a:t>
            </a:r>
          </a:p>
          <a:p>
            <a:pPr lvl="2"/>
            <a:r>
              <a:rPr lang="en-US" sz="2600" dirty="0"/>
              <a:t>Would likely incur an economic &amp; fiscal impact (Form 399)</a:t>
            </a:r>
          </a:p>
          <a:p>
            <a:pPr lvl="2"/>
            <a:endParaRPr lang="en-US" sz="2800" dirty="0"/>
          </a:p>
          <a:p>
            <a:pPr lvl="2"/>
            <a:endParaRPr lang="en-US" sz="2400" dirty="0"/>
          </a:p>
        </p:txBody>
      </p:sp>
    </p:spTree>
    <p:extLst>
      <p:ext uri="{BB962C8B-B14F-4D97-AF65-F5344CB8AC3E}">
        <p14:creationId xmlns:p14="http://schemas.microsoft.com/office/powerpoint/2010/main" val="86799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7A4E-1C9D-A879-6A20-97505E49CE1E}"/>
              </a:ext>
            </a:extLst>
          </p:cNvPr>
          <p:cNvSpPr>
            <a:spLocks noGrp="1"/>
          </p:cNvSpPr>
          <p:nvPr>
            <p:ph type="title"/>
          </p:nvPr>
        </p:nvSpPr>
        <p:spPr>
          <a:xfrm>
            <a:off x="228600" y="763309"/>
            <a:ext cx="8686800" cy="1062316"/>
          </a:xfrm>
        </p:spPr>
        <p:txBody>
          <a:bodyPr>
            <a:noAutofit/>
          </a:bodyPr>
          <a:lstStyle/>
          <a:p>
            <a:pPr marL="1828800" indent="-1828800"/>
            <a:r>
              <a:rPr lang="en-US" sz="3600" b="1" dirty="0"/>
              <a:t>Option 3 : Adopt IBC Table 2902.1 instead of UPC Table 422.1 for plumbing fixture counts, to be used with IBC 1004.5. </a:t>
            </a:r>
            <a:br>
              <a:rPr lang="en-US" sz="3600" dirty="0"/>
            </a:br>
            <a:endParaRPr lang="en-US" sz="3600" dirty="0"/>
          </a:p>
        </p:txBody>
      </p:sp>
      <p:sp>
        <p:nvSpPr>
          <p:cNvPr id="3" name="Content Placeholder 2">
            <a:extLst>
              <a:ext uri="{FF2B5EF4-FFF2-40B4-BE49-F238E27FC236}">
                <a16:creationId xmlns:a16="http://schemas.microsoft.com/office/drawing/2014/main" id="{9441D495-8E2F-7089-4E50-A0D848568E69}"/>
              </a:ext>
            </a:extLst>
          </p:cNvPr>
          <p:cNvSpPr>
            <a:spLocks noGrp="1"/>
          </p:cNvSpPr>
          <p:nvPr>
            <p:ph idx="1"/>
          </p:nvPr>
        </p:nvSpPr>
        <p:spPr>
          <a:xfrm>
            <a:off x="335280" y="1657985"/>
            <a:ext cx="8321040" cy="4351338"/>
          </a:xfrm>
        </p:spPr>
        <p:txBody>
          <a:bodyPr>
            <a:normAutofit/>
          </a:bodyPr>
          <a:lstStyle/>
          <a:p>
            <a:pPr marL="457200" lvl="1" indent="0">
              <a:buNone/>
            </a:pPr>
            <a:r>
              <a:rPr lang="en-US" sz="2600" b="1" dirty="0"/>
              <a:t>Pros:</a:t>
            </a:r>
          </a:p>
          <a:p>
            <a:pPr lvl="2"/>
            <a:r>
              <a:rPr lang="en-US" sz="2600" dirty="0"/>
              <a:t>Consistent occupant load factor (OLF) determined per Table 1004.5 </a:t>
            </a:r>
          </a:p>
          <a:p>
            <a:pPr lvl="2">
              <a:spcAft>
                <a:spcPts val="1200"/>
              </a:spcAft>
            </a:pPr>
            <a:r>
              <a:rPr lang="en-US" sz="2600" dirty="0"/>
              <a:t>OLF &amp; plumbing fixture count tables come from same model code</a:t>
            </a:r>
          </a:p>
          <a:p>
            <a:pPr marL="457200" lvl="1" indent="0">
              <a:buNone/>
            </a:pPr>
            <a:r>
              <a:rPr lang="en-US" sz="2600" b="1" dirty="0"/>
              <a:t>Cons:</a:t>
            </a:r>
          </a:p>
          <a:p>
            <a:pPr lvl="2"/>
            <a:r>
              <a:rPr lang="en-US" sz="2600" dirty="0"/>
              <a:t>Must go to CBC for plumbing fixture counts</a:t>
            </a:r>
          </a:p>
          <a:p>
            <a:pPr lvl="2"/>
            <a:r>
              <a:rPr lang="en-US" sz="2600" dirty="0"/>
              <a:t>May result in different number of fixture counts</a:t>
            </a:r>
          </a:p>
          <a:p>
            <a:pPr lvl="2"/>
            <a:r>
              <a:rPr lang="en-US" sz="2600" dirty="0"/>
              <a:t>Would likely incur an economic &amp; fiscal impact (Form 399)</a:t>
            </a:r>
          </a:p>
          <a:p>
            <a:pPr lvl="2"/>
            <a:endParaRPr lang="en-US" dirty="0"/>
          </a:p>
        </p:txBody>
      </p:sp>
    </p:spTree>
    <p:extLst>
      <p:ext uri="{BB962C8B-B14F-4D97-AF65-F5344CB8AC3E}">
        <p14:creationId xmlns:p14="http://schemas.microsoft.com/office/powerpoint/2010/main" val="1219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0C57-9496-0E33-B048-45A1D1D0CF9F}"/>
              </a:ext>
            </a:extLst>
          </p:cNvPr>
          <p:cNvSpPr>
            <a:spLocks noGrp="1"/>
          </p:cNvSpPr>
          <p:nvPr>
            <p:ph type="title"/>
          </p:nvPr>
        </p:nvSpPr>
        <p:spPr>
          <a:xfrm>
            <a:off x="414337" y="275614"/>
            <a:ext cx="7886700" cy="1325563"/>
          </a:xfrm>
        </p:spPr>
        <p:txBody>
          <a:bodyPr>
            <a:noAutofit/>
          </a:bodyPr>
          <a:lstStyle/>
          <a:p>
            <a:pPr marL="1771650" indent="-1771650"/>
            <a:r>
              <a:rPr lang="en-US" sz="3600" b="1" dirty="0"/>
              <a:t>Option 4: Insert Table 2902.1 from IBC to CPC Chapter 4 for BSC &amp; DSA occupancies</a:t>
            </a:r>
          </a:p>
        </p:txBody>
      </p:sp>
      <p:sp>
        <p:nvSpPr>
          <p:cNvPr id="3" name="Content Placeholder 2">
            <a:extLst>
              <a:ext uri="{FF2B5EF4-FFF2-40B4-BE49-F238E27FC236}">
                <a16:creationId xmlns:a16="http://schemas.microsoft.com/office/drawing/2014/main" id="{111468EC-94C3-914C-AAEC-C4D172D3B4FA}"/>
              </a:ext>
            </a:extLst>
          </p:cNvPr>
          <p:cNvSpPr>
            <a:spLocks noGrp="1"/>
          </p:cNvSpPr>
          <p:nvPr>
            <p:ph idx="1"/>
          </p:nvPr>
        </p:nvSpPr>
        <p:spPr>
          <a:xfrm>
            <a:off x="0" y="1888306"/>
            <a:ext cx="8743951" cy="4351338"/>
          </a:xfrm>
        </p:spPr>
        <p:txBody>
          <a:bodyPr>
            <a:noAutofit/>
          </a:bodyPr>
          <a:lstStyle/>
          <a:p>
            <a:pPr marL="457200" lvl="1" indent="0">
              <a:buNone/>
            </a:pPr>
            <a:r>
              <a:rPr lang="en-US" sz="2600" b="1" dirty="0"/>
              <a:t>Pros:</a:t>
            </a:r>
          </a:p>
          <a:p>
            <a:pPr lvl="2">
              <a:spcAft>
                <a:spcPts val="1200"/>
              </a:spcAft>
            </a:pPr>
            <a:r>
              <a:rPr lang="en-US" sz="2600" dirty="0"/>
              <a:t>OLF &amp; plumbing fixture count tables come from same model code (Table 2902.1 is developed by ICC to coincide with Table 1004.5 in the IBC)</a:t>
            </a:r>
            <a:r>
              <a:rPr lang="en-US" sz="2600" b="1" dirty="0"/>
              <a:t> </a:t>
            </a:r>
          </a:p>
          <a:p>
            <a:pPr marL="457200" lvl="1" indent="0">
              <a:buNone/>
            </a:pPr>
            <a:r>
              <a:rPr lang="en-US" sz="2600" b="1" dirty="0"/>
              <a:t>Cons:</a:t>
            </a:r>
          </a:p>
          <a:p>
            <a:pPr lvl="2"/>
            <a:r>
              <a:rPr lang="en-US" sz="2600" dirty="0"/>
              <a:t>It may cause confusion with regulated community</a:t>
            </a:r>
          </a:p>
          <a:p>
            <a:pPr lvl="2"/>
            <a:r>
              <a:rPr lang="en-US" sz="2600" dirty="0"/>
              <a:t>Would likely incur an economic &amp; fiscal impact (Form 399)</a:t>
            </a:r>
          </a:p>
        </p:txBody>
      </p:sp>
    </p:spTree>
    <p:extLst>
      <p:ext uri="{BB962C8B-B14F-4D97-AF65-F5344CB8AC3E}">
        <p14:creationId xmlns:p14="http://schemas.microsoft.com/office/powerpoint/2010/main" val="101910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BE76-43D8-791D-BB70-E18FEA4592E1}"/>
              </a:ext>
            </a:extLst>
          </p:cNvPr>
          <p:cNvSpPr>
            <a:spLocks noGrp="1"/>
          </p:cNvSpPr>
          <p:nvPr>
            <p:ph type="title"/>
          </p:nvPr>
        </p:nvSpPr>
        <p:spPr>
          <a:xfrm>
            <a:off x="628650" y="148881"/>
            <a:ext cx="7886700" cy="842637"/>
          </a:xfrm>
        </p:spPr>
        <p:txBody>
          <a:bodyPr>
            <a:normAutofit/>
          </a:bodyPr>
          <a:lstStyle/>
          <a:p>
            <a:pPr algn="ctr"/>
            <a:r>
              <a:rPr lang="en-US" b="1" dirty="0">
                <a:solidFill>
                  <a:srgbClr val="0070C0"/>
                </a:solidFill>
              </a:rPr>
              <a:t>2006</a:t>
            </a:r>
            <a:endParaRPr lang="en-US" b="1" dirty="0"/>
          </a:p>
        </p:txBody>
      </p:sp>
      <p:sp>
        <p:nvSpPr>
          <p:cNvPr id="3" name="Content Placeholder 2">
            <a:extLst>
              <a:ext uri="{FF2B5EF4-FFF2-40B4-BE49-F238E27FC236}">
                <a16:creationId xmlns:a16="http://schemas.microsoft.com/office/drawing/2014/main" id="{0B4AC127-9C39-8C99-B0BD-8733FCA05B0C}"/>
              </a:ext>
            </a:extLst>
          </p:cNvPr>
          <p:cNvSpPr>
            <a:spLocks noGrp="1"/>
          </p:cNvSpPr>
          <p:nvPr>
            <p:ph idx="1"/>
          </p:nvPr>
        </p:nvSpPr>
        <p:spPr>
          <a:xfrm>
            <a:off x="628650" y="1119921"/>
            <a:ext cx="7886700" cy="5042227"/>
          </a:xfrm>
        </p:spPr>
        <p:txBody>
          <a:bodyPr>
            <a:normAutofit/>
          </a:bodyPr>
          <a:lstStyle/>
          <a:p>
            <a:pPr marL="457200" lvl="1" indent="-457200">
              <a:spcBef>
                <a:spcPts val="0"/>
              </a:spcBef>
              <a:spcAft>
                <a:spcPts val="1800"/>
              </a:spcAft>
              <a:buSzPct val="100000"/>
            </a:pPr>
            <a:r>
              <a:rPr lang="en-US" sz="2600" b="1" dirty="0"/>
              <a:t>2006 UPC adopted Table A “Occupant Load Factor.”</a:t>
            </a:r>
            <a:endParaRPr lang="en-US" sz="2600" dirty="0"/>
          </a:p>
          <a:p>
            <a:pPr marL="457200" lvl="1" indent="-457200">
              <a:spcBef>
                <a:spcPts val="0"/>
              </a:spcBef>
              <a:spcAft>
                <a:spcPts val="1800"/>
              </a:spcAft>
              <a:buSzPct val="100000"/>
            </a:pPr>
            <a:r>
              <a:rPr lang="en-US" sz="2600" b="1" dirty="0"/>
              <a:t>2007 CPC adopted Table A &amp; Table 4-1 “Minimum Plumbing Facilities.”</a:t>
            </a:r>
            <a:br>
              <a:rPr lang="en-US" sz="2600" b="1" dirty="0"/>
            </a:br>
            <a:r>
              <a:rPr lang="en-US" sz="2600" dirty="0"/>
              <a:t>During 2007 intervening cycle, the language was amended to remove “</a:t>
            </a:r>
            <a:r>
              <a:rPr lang="en-US" sz="2600" strike="sngStrike" kern="0" dirty="0">
                <a:effectLst/>
                <a:ea typeface="Times New Roman" panose="02020603050405020304" pitchFamily="18" charset="0"/>
              </a:rPr>
              <a:t>The total occupant load shall be determined by the minimum exiting requirements.”</a:t>
            </a:r>
          </a:p>
          <a:p>
            <a:pPr marL="457200" lvl="1" indent="-457200">
              <a:spcBef>
                <a:spcPts val="0"/>
              </a:spcBef>
              <a:spcAft>
                <a:spcPts val="1800"/>
              </a:spcAft>
              <a:buSzPct val="100000"/>
            </a:pPr>
            <a:r>
              <a:rPr lang="en-US" sz="2600" b="1" kern="0" dirty="0">
                <a:ea typeface="Times New Roman" panose="02020603050405020304" pitchFamily="18" charset="0"/>
              </a:rPr>
              <a:t>2007 CPC adopted language:</a:t>
            </a:r>
            <a:br>
              <a:rPr lang="en-US" sz="2600" b="1" kern="0" dirty="0">
                <a:ea typeface="Times New Roman" panose="02020603050405020304" pitchFamily="18" charset="0"/>
              </a:rPr>
            </a:br>
            <a:r>
              <a:rPr lang="en-US" sz="2600" kern="0" dirty="0">
                <a:effectLst/>
                <a:ea typeface="Times New Roman" panose="02020603050405020304" pitchFamily="18" charset="0"/>
                <a:cs typeface="Times New Roman" panose="02020603050405020304" pitchFamily="18" charset="0"/>
              </a:rPr>
              <a:t>The occupant load and use of building and use of the building or space under consideration shall first be established using the </a:t>
            </a:r>
            <a:r>
              <a:rPr lang="en-US" sz="2600" kern="0" dirty="0">
                <a:effectLst/>
                <a:highlight>
                  <a:srgbClr val="FFFF00"/>
                </a:highlight>
                <a:ea typeface="Times New Roman" panose="02020603050405020304" pitchFamily="18" charset="0"/>
                <a:cs typeface="Times New Roman" panose="02020603050405020304" pitchFamily="18" charset="0"/>
              </a:rPr>
              <a:t>Occupant Load Factor Table A.</a:t>
            </a:r>
            <a:r>
              <a:rPr lang="en-US" sz="2600" b="1" kern="0" dirty="0">
                <a:effectLst/>
                <a:highlight>
                  <a:srgbClr val="FFFF00"/>
                </a:highlight>
                <a:ea typeface="Times New Roman" panose="02020603050405020304" pitchFamily="18" charset="0"/>
                <a:cs typeface="Times New Roman" panose="02020603050405020304" pitchFamily="18" charset="0"/>
              </a:rPr>
              <a:t> </a:t>
            </a:r>
            <a:endParaRPr lang="en-US" sz="2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183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5B34-83FC-198D-20E3-A29A65C595C9}"/>
              </a:ext>
            </a:extLst>
          </p:cNvPr>
          <p:cNvSpPr>
            <a:spLocks noGrp="1"/>
          </p:cNvSpPr>
          <p:nvPr>
            <p:ph type="title"/>
          </p:nvPr>
        </p:nvSpPr>
        <p:spPr>
          <a:xfrm>
            <a:off x="628650" y="245069"/>
            <a:ext cx="7886700" cy="728178"/>
          </a:xfrm>
        </p:spPr>
        <p:txBody>
          <a:bodyPr>
            <a:normAutofit/>
          </a:bodyPr>
          <a:lstStyle/>
          <a:p>
            <a:pPr algn="ctr"/>
            <a:r>
              <a:rPr lang="en-US" b="1" dirty="0">
                <a:solidFill>
                  <a:srgbClr val="0070C0"/>
                </a:solidFill>
              </a:rPr>
              <a:t>2009</a:t>
            </a:r>
            <a:endParaRPr lang="en-US" dirty="0"/>
          </a:p>
        </p:txBody>
      </p:sp>
      <p:sp>
        <p:nvSpPr>
          <p:cNvPr id="3" name="Content Placeholder 2">
            <a:extLst>
              <a:ext uri="{FF2B5EF4-FFF2-40B4-BE49-F238E27FC236}">
                <a16:creationId xmlns:a16="http://schemas.microsoft.com/office/drawing/2014/main" id="{394D651E-D81D-A31A-5C05-F9BEF7822CC4}"/>
              </a:ext>
            </a:extLst>
          </p:cNvPr>
          <p:cNvSpPr>
            <a:spLocks noGrp="1"/>
          </p:cNvSpPr>
          <p:nvPr>
            <p:ph idx="1"/>
          </p:nvPr>
        </p:nvSpPr>
        <p:spPr>
          <a:xfrm>
            <a:off x="628650" y="1667724"/>
            <a:ext cx="7688037" cy="3963819"/>
          </a:xfrm>
        </p:spPr>
        <p:txBody>
          <a:bodyPr>
            <a:noAutofit/>
          </a:bodyPr>
          <a:lstStyle/>
          <a:p>
            <a:pPr>
              <a:spcAft>
                <a:spcPts val="1800"/>
              </a:spcAft>
            </a:pPr>
            <a:r>
              <a:rPr lang="en-US" b="1" dirty="0"/>
              <a:t>2009 – Table A was removed from UPC</a:t>
            </a:r>
            <a:r>
              <a:rPr lang="en-US" dirty="0"/>
              <a:t>.</a:t>
            </a:r>
          </a:p>
          <a:p>
            <a:pPr>
              <a:spcAft>
                <a:spcPts val="1800"/>
              </a:spcAft>
            </a:pPr>
            <a:r>
              <a:rPr lang="en-US" b="1" dirty="0"/>
              <a:t>2010 – BSC &amp; DSA </a:t>
            </a:r>
            <a:r>
              <a:rPr lang="en-US" b="1" u="sng" dirty="0"/>
              <a:t>Adopted</a:t>
            </a:r>
            <a:r>
              <a:rPr lang="en-US" b="1" dirty="0"/>
              <a:t> Table A in CPC</a:t>
            </a:r>
          </a:p>
          <a:p>
            <a:pPr>
              <a:spcAft>
                <a:spcPts val="1200"/>
              </a:spcAft>
            </a:pPr>
            <a:r>
              <a:rPr lang="en-US" b="1" dirty="0"/>
              <a:t>BSC &amp; DSA amended language in Table 4-1:</a:t>
            </a:r>
          </a:p>
          <a:p>
            <a:pPr marL="457200" lvl="1" indent="0">
              <a:buNone/>
            </a:pPr>
            <a:r>
              <a:rPr lang="en-US" sz="2800" kern="0" dirty="0">
                <a:effectLst/>
                <a:ea typeface="Aptos" panose="020B0004020202020204" pitchFamily="34" charset="0"/>
              </a:rPr>
              <a:t>The total occupant load shall be determined in accordance with the </a:t>
            </a:r>
            <a:r>
              <a:rPr lang="en-US" sz="2800" strike="sngStrike" kern="0" dirty="0">
                <a:effectLst/>
                <a:highlight>
                  <a:srgbClr val="FFFF00"/>
                </a:highlight>
                <a:ea typeface="Aptos" panose="020B0004020202020204" pitchFamily="34" charset="0"/>
              </a:rPr>
              <a:t>Building Code</a:t>
            </a:r>
            <a:r>
              <a:rPr lang="en-US" sz="2800" kern="0" dirty="0">
                <a:effectLst/>
                <a:highlight>
                  <a:srgbClr val="FFFF00"/>
                </a:highlight>
                <a:ea typeface="Aptos" panose="020B0004020202020204" pitchFamily="34" charset="0"/>
              </a:rPr>
              <a:t> </a:t>
            </a:r>
            <a:r>
              <a:rPr lang="en-US" sz="2800" i="1" u="sng" kern="0" dirty="0">
                <a:effectLst/>
                <a:highlight>
                  <a:srgbClr val="FFFF00"/>
                </a:highlight>
                <a:ea typeface="Aptos" panose="020B0004020202020204" pitchFamily="34" charset="0"/>
              </a:rPr>
              <a:t>[BSC, DSA] Occupant Load Factor Table A</a:t>
            </a:r>
            <a:r>
              <a:rPr lang="en-US" sz="2800" kern="0" dirty="0">
                <a:effectLst/>
                <a:highlight>
                  <a:srgbClr val="FFFF00"/>
                </a:highlight>
                <a:ea typeface="Aptos" panose="020B0004020202020204" pitchFamily="34" charset="0"/>
              </a:rPr>
              <a:t>.</a:t>
            </a:r>
            <a:endParaRPr lang="en-US" sz="2800" dirty="0"/>
          </a:p>
        </p:txBody>
      </p:sp>
    </p:spTree>
    <p:extLst>
      <p:ext uri="{BB962C8B-B14F-4D97-AF65-F5344CB8AC3E}">
        <p14:creationId xmlns:p14="http://schemas.microsoft.com/office/powerpoint/2010/main" val="241197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70D1-ED4C-BCDD-0D20-C3B2368EFE16}"/>
              </a:ext>
            </a:extLst>
          </p:cNvPr>
          <p:cNvSpPr>
            <a:spLocks noGrp="1"/>
          </p:cNvSpPr>
          <p:nvPr>
            <p:ph type="title"/>
          </p:nvPr>
        </p:nvSpPr>
        <p:spPr>
          <a:xfrm>
            <a:off x="528016" y="243906"/>
            <a:ext cx="8087967" cy="777874"/>
          </a:xfrm>
        </p:spPr>
        <p:txBody>
          <a:bodyPr>
            <a:noAutofit/>
          </a:bodyPr>
          <a:lstStyle/>
          <a:p>
            <a:pPr algn="ctr"/>
            <a:r>
              <a:rPr lang="en-US" sz="4400" b="1" dirty="0">
                <a:solidFill>
                  <a:srgbClr val="0070C0"/>
                </a:solidFill>
              </a:rPr>
              <a:t>2012</a:t>
            </a:r>
            <a:endParaRPr lang="en-US" sz="4600" dirty="0"/>
          </a:p>
        </p:txBody>
      </p:sp>
      <p:sp>
        <p:nvSpPr>
          <p:cNvPr id="3" name="Content Placeholder 2">
            <a:extLst>
              <a:ext uri="{FF2B5EF4-FFF2-40B4-BE49-F238E27FC236}">
                <a16:creationId xmlns:a16="http://schemas.microsoft.com/office/drawing/2014/main" id="{90344033-6F93-BED0-6EBF-7C0571B7C747}"/>
              </a:ext>
            </a:extLst>
          </p:cNvPr>
          <p:cNvSpPr>
            <a:spLocks noGrp="1"/>
          </p:cNvSpPr>
          <p:nvPr>
            <p:ph idx="1"/>
          </p:nvPr>
        </p:nvSpPr>
        <p:spPr>
          <a:xfrm>
            <a:off x="628649" y="1082740"/>
            <a:ext cx="7886700" cy="4757530"/>
          </a:xfrm>
        </p:spPr>
        <p:txBody>
          <a:bodyPr>
            <a:normAutofit/>
          </a:bodyPr>
          <a:lstStyle/>
          <a:p>
            <a:pPr>
              <a:spcAft>
                <a:spcPts val="1800"/>
              </a:spcAft>
            </a:pPr>
            <a:r>
              <a:rPr lang="en-US" b="1" dirty="0"/>
              <a:t>UPC</a:t>
            </a:r>
            <a:r>
              <a:rPr lang="en-US" dirty="0"/>
              <a:t> </a:t>
            </a:r>
            <a:r>
              <a:rPr lang="en-US" b="1" dirty="0"/>
              <a:t>adds</a:t>
            </a:r>
            <a:r>
              <a:rPr lang="en-US" dirty="0"/>
              <a:t> in </a:t>
            </a:r>
            <a:r>
              <a:rPr lang="en-US" b="1" dirty="0"/>
              <a:t>Section 422.1: </a:t>
            </a:r>
            <a:r>
              <a:rPr lang="en-US" dirty="0"/>
              <a:t>the total occupant load and occupancy classification shall be determined in accordance with the </a:t>
            </a:r>
            <a:r>
              <a:rPr lang="en-US" u="sng" dirty="0"/>
              <a:t>Building Code.</a:t>
            </a:r>
          </a:p>
          <a:p>
            <a:pPr>
              <a:spcAft>
                <a:spcPts val="1800"/>
              </a:spcAft>
            </a:pPr>
            <a:r>
              <a:rPr lang="en-US" b="1" dirty="0"/>
              <a:t>CPC</a:t>
            </a:r>
            <a:r>
              <a:rPr lang="en-US" dirty="0"/>
              <a:t> </a:t>
            </a:r>
            <a:r>
              <a:rPr lang="en-US" b="1" dirty="0"/>
              <a:t>amends</a:t>
            </a:r>
            <a:r>
              <a:rPr lang="en-US" dirty="0"/>
              <a:t> </a:t>
            </a:r>
            <a:r>
              <a:rPr lang="en-US" b="1" dirty="0"/>
              <a:t>Section 422.1:</a:t>
            </a:r>
            <a:r>
              <a:rPr lang="en-US" dirty="0"/>
              <a:t> </a:t>
            </a:r>
            <a:r>
              <a:rPr lang="en-US" strike="sngStrike" kern="0" dirty="0">
                <a:effectLst/>
                <a:latin typeface="Arial" panose="020B0604020202020204" pitchFamily="34" charset="0"/>
                <a:ea typeface="Times New Roman" panose="02020603050405020304" pitchFamily="18" charset="0"/>
              </a:rPr>
              <a:t>the building code.</a:t>
            </a:r>
            <a:r>
              <a:rPr lang="en-US" kern="0" dirty="0">
                <a:effectLst/>
                <a:latin typeface="Arial" panose="020B0604020202020204" pitchFamily="34" charset="0"/>
                <a:ea typeface="Times New Roman" panose="02020603050405020304" pitchFamily="18" charset="0"/>
              </a:rPr>
              <a:t> </a:t>
            </a:r>
            <a:r>
              <a:rPr lang="en-US" i="1" u="sng" kern="0" dirty="0">
                <a:effectLst/>
                <a:latin typeface="Arial" panose="020B0604020202020204" pitchFamily="34" charset="0"/>
                <a:ea typeface="Times New Roman" panose="02020603050405020304" pitchFamily="18" charset="0"/>
              </a:rPr>
              <a:t>Occupant Load Factor Table A</a:t>
            </a:r>
            <a:r>
              <a:rPr lang="en-US" kern="0" dirty="0">
                <a:effectLst/>
                <a:latin typeface="Arial" panose="020B0604020202020204" pitchFamily="34" charset="0"/>
                <a:ea typeface="Times New Roman" panose="02020603050405020304" pitchFamily="18" charset="0"/>
              </a:rPr>
              <a:t>.</a:t>
            </a:r>
          </a:p>
          <a:p>
            <a:pPr>
              <a:spcAft>
                <a:spcPts val="1200"/>
              </a:spcAft>
            </a:pPr>
            <a:r>
              <a:rPr lang="en-US" b="1" kern="0" dirty="0">
                <a:ea typeface="Times New Roman" panose="02020603050405020304" pitchFamily="18" charset="0"/>
              </a:rPr>
              <a:t>Table 4-1 becomes 422.1</a:t>
            </a:r>
            <a:r>
              <a:rPr lang="en-US" kern="0" dirty="0">
                <a:ea typeface="Times New Roman" panose="02020603050405020304" pitchFamily="18" charset="0"/>
              </a:rPr>
              <a:t>, Note under Title: </a:t>
            </a:r>
          </a:p>
          <a:p>
            <a:pPr marL="463550" indent="0">
              <a:buNone/>
            </a:pPr>
            <a:r>
              <a:rPr lang="en-US" kern="0" dirty="0">
                <a:ea typeface="Times New Roman" panose="02020603050405020304" pitchFamily="18" charset="0"/>
              </a:rPr>
              <a:t>“</a:t>
            </a:r>
            <a:r>
              <a:rPr lang="en-US" i="1" kern="0" dirty="0">
                <a:ea typeface="Times New Roman" panose="02020603050405020304" pitchFamily="18" charset="0"/>
              </a:rPr>
              <a:t>Total occupant load shall be determined in accordance with the [BSC, DSA] Occupant Load Factor Table A”</a:t>
            </a:r>
            <a:endParaRPr lang="en-US" kern="0" dirty="0">
              <a:ea typeface="Times New Roman" panose="02020603050405020304" pitchFamily="18" charset="0"/>
            </a:endParaRPr>
          </a:p>
          <a:p>
            <a:endParaRPr lang="en-US" kern="0" dirty="0">
              <a:effectLst/>
              <a:ea typeface="Times New Roman" panose="02020603050405020304" pitchFamily="18" charset="0"/>
            </a:endParaRPr>
          </a:p>
          <a:p>
            <a:endParaRPr lang="en-US" sz="2400" dirty="0"/>
          </a:p>
        </p:txBody>
      </p:sp>
    </p:spTree>
    <p:extLst>
      <p:ext uri="{BB962C8B-B14F-4D97-AF65-F5344CB8AC3E}">
        <p14:creationId xmlns:p14="http://schemas.microsoft.com/office/powerpoint/2010/main" val="683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2BD7-5B66-9F6A-7D16-084AD3F62B54}"/>
              </a:ext>
            </a:extLst>
          </p:cNvPr>
          <p:cNvSpPr>
            <a:spLocks noGrp="1"/>
          </p:cNvSpPr>
          <p:nvPr>
            <p:ph type="title"/>
          </p:nvPr>
        </p:nvSpPr>
        <p:spPr>
          <a:xfrm>
            <a:off x="628650" y="829583"/>
            <a:ext cx="7886700" cy="608909"/>
          </a:xfrm>
        </p:spPr>
        <p:txBody>
          <a:bodyPr>
            <a:noAutofit/>
          </a:bodyPr>
          <a:lstStyle/>
          <a:p>
            <a:pPr algn="ctr"/>
            <a:r>
              <a:rPr lang="en-US" b="1" dirty="0">
                <a:solidFill>
                  <a:srgbClr val="0070C0"/>
                </a:solidFill>
              </a:rPr>
              <a:t>2015 and 2018</a:t>
            </a:r>
            <a:endParaRPr lang="en-US" b="1" dirty="0"/>
          </a:p>
        </p:txBody>
      </p:sp>
      <p:sp>
        <p:nvSpPr>
          <p:cNvPr id="3" name="Content Placeholder 2">
            <a:extLst>
              <a:ext uri="{FF2B5EF4-FFF2-40B4-BE49-F238E27FC236}">
                <a16:creationId xmlns:a16="http://schemas.microsoft.com/office/drawing/2014/main" id="{ACEE6729-3F02-4092-0A60-9D3866566A00}"/>
              </a:ext>
            </a:extLst>
          </p:cNvPr>
          <p:cNvSpPr>
            <a:spLocks noGrp="1"/>
          </p:cNvSpPr>
          <p:nvPr>
            <p:ph idx="1"/>
          </p:nvPr>
        </p:nvSpPr>
        <p:spPr>
          <a:xfrm>
            <a:off x="858606" y="2268093"/>
            <a:ext cx="7148388" cy="2321813"/>
          </a:xfrm>
        </p:spPr>
        <p:txBody>
          <a:bodyPr>
            <a:noAutofit/>
          </a:bodyPr>
          <a:lstStyle/>
          <a:p>
            <a:pPr lvl="1">
              <a:spcBef>
                <a:spcPts val="0"/>
              </a:spcBef>
              <a:spcAft>
                <a:spcPts val="1800"/>
              </a:spcAft>
              <a:buClr>
                <a:schemeClr val="tx1"/>
              </a:buClr>
              <a:buSzPct val="100000"/>
            </a:pPr>
            <a:r>
              <a:rPr lang="en-US" sz="2800" dirty="0"/>
              <a:t>No Changes in UPC</a:t>
            </a:r>
          </a:p>
          <a:p>
            <a:pPr lvl="1">
              <a:spcBef>
                <a:spcPts val="0"/>
              </a:spcBef>
              <a:spcAft>
                <a:spcPts val="1200"/>
              </a:spcAft>
              <a:buSzPct val="100000"/>
            </a:pPr>
            <a:r>
              <a:rPr lang="en-US" sz="2800" dirty="0"/>
              <a:t>BSC and DSA carried forward Table A and Table 422.1 without new amendments</a:t>
            </a:r>
          </a:p>
        </p:txBody>
      </p:sp>
    </p:spTree>
    <p:extLst>
      <p:ext uri="{BB962C8B-B14F-4D97-AF65-F5344CB8AC3E}">
        <p14:creationId xmlns:p14="http://schemas.microsoft.com/office/powerpoint/2010/main" val="428338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A495-2F31-F61F-44AB-8968BF3F4C5D}"/>
              </a:ext>
            </a:extLst>
          </p:cNvPr>
          <p:cNvSpPr>
            <a:spLocks noGrp="1"/>
          </p:cNvSpPr>
          <p:nvPr>
            <p:ph type="title"/>
          </p:nvPr>
        </p:nvSpPr>
        <p:spPr>
          <a:xfrm>
            <a:off x="628650" y="211544"/>
            <a:ext cx="7886700" cy="976657"/>
          </a:xfrm>
        </p:spPr>
        <p:txBody>
          <a:bodyPr>
            <a:normAutofit/>
          </a:bodyPr>
          <a:lstStyle/>
          <a:p>
            <a:pPr algn="ctr"/>
            <a:r>
              <a:rPr lang="en-US" b="1" dirty="0">
                <a:solidFill>
                  <a:srgbClr val="0070C0"/>
                </a:solidFill>
              </a:rPr>
              <a:t>2019 Intervening Code Cycle</a:t>
            </a:r>
            <a:endParaRPr lang="en-US" b="1" dirty="0"/>
          </a:p>
        </p:txBody>
      </p:sp>
      <p:sp>
        <p:nvSpPr>
          <p:cNvPr id="3" name="TextBox 2">
            <a:extLst>
              <a:ext uri="{FF2B5EF4-FFF2-40B4-BE49-F238E27FC236}">
                <a16:creationId xmlns:a16="http://schemas.microsoft.com/office/drawing/2014/main" id="{83546413-EF47-ED24-DCE0-4D9CC8DCA847}"/>
              </a:ext>
            </a:extLst>
          </p:cNvPr>
          <p:cNvSpPr txBox="1"/>
          <p:nvPr/>
        </p:nvSpPr>
        <p:spPr>
          <a:xfrm>
            <a:off x="450166" y="1188201"/>
            <a:ext cx="8065184" cy="4912114"/>
          </a:xfrm>
          <a:prstGeom prst="rect">
            <a:avLst/>
          </a:prstGeom>
          <a:noFill/>
        </p:spPr>
        <p:txBody>
          <a:bodyPr wrap="square" rtlCol="0">
            <a:spAutoFit/>
          </a:bodyPr>
          <a:lstStyle/>
          <a:p>
            <a:pPr marL="457200" indent="-457200">
              <a:lnSpc>
                <a:spcPct val="90000"/>
              </a:lnSpc>
              <a:spcAft>
                <a:spcPts val="1200"/>
              </a:spcAft>
              <a:buFont typeface="Arial" panose="020B0604020202020204" pitchFamily="34" charset="0"/>
              <a:buChar char="•"/>
            </a:pPr>
            <a:r>
              <a:rPr lang="en-US" sz="2600" b="1" dirty="0"/>
              <a:t>BSC &amp; DSA renamed Table A to 4-1</a:t>
            </a:r>
            <a:endParaRPr lang="en-US" sz="2600" dirty="0"/>
          </a:p>
          <a:p>
            <a:pPr marL="457200" indent="-457200">
              <a:lnSpc>
                <a:spcPct val="90000"/>
              </a:lnSpc>
              <a:spcAft>
                <a:spcPts val="1200"/>
              </a:spcAft>
              <a:buFont typeface="Arial" panose="020B0604020202020204" pitchFamily="34" charset="0"/>
              <a:buChar char="•"/>
            </a:pPr>
            <a:r>
              <a:rPr lang="en-US" sz="2600" b="1" dirty="0"/>
              <a:t>BSC amended Section 422.1 Fixture Count: </a:t>
            </a:r>
            <a:br>
              <a:rPr lang="en-US" sz="2400" dirty="0"/>
            </a:br>
            <a:r>
              <a:rPr lang="en-US" sz="2400" kern="0" dirty="0">
                <a:effectLst/>
                <a:ea typeface="Times New Roman" panose="02020603050405020304" pitchFamily="18" charset="0"/>
              </a:rPr>
              <a:t>The total occupant load and occupancy classification</a:t>
            </a:r>
            <a:r>
              <a:rPr lang="en-US" sz="2400" kern="0" dirty="0">
                <a:solidFill>
                  <a:srgbClr val="00B050"/>
                </a:solidFill>
                <a:effectLst/>
                <a:ea typeface="Times New Roman" panose="02020603050405020304" pitchFamily="18" charset="0"/>
              </a:rPr>
              <a:t> </a:t>
            </a:r>
            <a:r>
              <a:rPr lang="en-US" sz="2400" kern="0" dirty="0">
                <a:effectLst/>
                <a:ea typeface="Times New Roman" panose="02020603050405020304" pitchFamily="18" charset="0"/>
              </a:rPr>
              <a:t>shall be determined in accordance with the </a:t>
            </a:r>
            <a:r>
              <a:rPr lang="en-US" sz="2400" i="1" kern="0" dirty="0">
                <a:effectLst/>
                <a:ea typeface="Times New Roman" panose="02020603050405020304" pitchFamily="18" charset="0"/>
              </a:rPr>
              <a:t>California Building Code </a:t>
            </a:r>
            <a:r>
              <a:rPr lang="en-US" sz="2400" b="1" i="1" strike="sngStrike" kern="0" dirty="0">
                <a:effectLst/>
                <a:ea typeface="Times New Roman" panose="02020603050405020304" pitchFamily="18" charset="0"/>
              </a:rPr>
              <a:t>[BSC, </a:t>
            </a:r>
            <a:r>
              <a:rPr lang="en-US" sz="2400" b="1" i="1" kern="0" dirty="0">
                <a:effectLst/>
                <a:ea typeface="Times New Roman" panose="02020603050405020304" pitchFamily="18" charset="0"/>
              </a:rPr>
              <a:t>DSA-SS &amp; </a:t>
            </a:r>
            <a:r>
              <a:rPr lang="en-US" sz="2400" dirty="0">
                <a:effectLst/>
                <a:ea typeface="Aptos" panose="020B0004020202020204" pitchFamily="34" charset="0"/>
                <a:cs typeface="Times New Roman" panose="02020603050405020304" pitchFamily="18" charset="0"/>
              </a:rPr>
              <a:t> </a:t>
            </a:r>
            <a:r>
              <a:rPr lang="en-US" sz="2400" b="1" i="1" kern="0" dirty="0">
                <a:effectLst/>
                <a:ea typeface="Times New Roman" panose="02020603050405020304" pitchFamily="18" charset="0"/>
              </a:rPr>
              <a:t>DSASS/CC]</a:t>
            </a:r>
            <a:r>
              <a:rPr lang="en-US" sz="2400" b="1" i="1" strike="sngStrike" kern="0" dirty="0">
                <a:effectLst/>
                <a:ea typeface="Times New Roman" panose="02020603050405020304" pitchFamily="18" charset="0"/>
              </a:rPr>
              <a:t> </a:t>
            </a:r>
            <a:r>
              <a:rPr lang="en-US" sz="2400" i="1" strike="sngStrike" kern="0" dirty="0">
                <a:effectLst/>
                <a:ea typeface="Times New Roman" panose="02020603050405020304" pitchFamily="18" charset="0"/>
              </a:rPr>
              <a:t>or Occupant Load Factor Table A. </a:t>
            </a:r>
            <a:r>
              <a:rPr lang="en-US" sz="2400" kern="100" dirty="0">
                <a:effectLst/>
                <a:ea typeface="Aptos" panose="020B0004020202020204" pitchFamily="34" charset="0"/>
                <a:cs typeface="Times New Roman" panose="02020603050405020304" pitchFamily="18" charset="0"/>
              </a:rPr>
              <a:t> </a:t>
            </a:r>
            <a:r>
              <a:rPr lang="en-US" sz="2400" kern="100" dirty="0">
                <a:ea typeface="Aptos" panose="020B0004020202020204" pitchFamily="34" charset="0"/>
                <a:cs typeface="Times New Roman" panose="02020603050405020304" pitchFamily="18" charset="0"/>
              </a:rPr>
              <a:t>(</a:t>
            </a:r>
            <a:r>
              <a:rPr lang="en-US" sz="2400" kern="100" dirty="0">
                <a:effectLst/>
                <a:ea typeface="Aptos" panose="020B0004020202020204" pitchFamily="34" charset="0"/>
                <a:cs typeface="Times New Roman" panose="02020603050405020304" pitchFamily="18" charset="0"/>
              </a:rPr>
              <a:t>At this time DSA did not follow suit.  DSA did it in a later cycle).</a:t>
            </a:r>
          </a:p>
          <a:p>
            <a:pPr marL="463550" marR="0">
              <a:lnSpc>
                <a:spcPct val="90000"/>
              </a:lnSpc>
              <a:spcAft>
                <a:spcPts val="1200"/>
              </a:spcAft>
              <a:buNone/>
            </a:pPr>
            <a:r>
              <a:rPr lang="en-US" sz="2400" b="1" i="1" u="sng" kern="0" dirty="0">
                <a:effectLst/>
                <a:ea typeface="Times New Roman" panose="02020603050405020304" pitchFamily="18" charset="0"/>
                <a:cs typeface="Times New Roman" panose="02020603050405020304" pitchFamily="18" charset="0"/>
              </a:rPr>
              <a:t>Exception:</a:t>
            </a:r>
            <a:endParaRPr lang="en-US" sz="2400" kern="100" dirty="0">
              <a:effectLst/>
              <a:ea typeface="Aptos" panose="020B0004020202020204" pitchFamily="34" charset="0"/>
              <a:cs typeface="Times New Roman" panose="02020603050405020304" pitchFamily="18" charset="0"/>
            </a:endParaRPr>
          </a:p>
          <a:p>
            <a:pPr marL="463550" marR="0">
              <a:lnSpc>
                <a:spcPct val="90000"/>
              </a:lnSpc>
              <a:spcAft>
                <a:spcPts val="1200"/>
              </a:spcAft>
            </a:pPr>
            <a:r>
              <a:rPr lang="en-US" sz="2400" b="1" i="1" u="sng" kern="0" dirty="0">
                <a:effectLst/>
                <a:ea typeface="Times New Roman" panose="02020603050405020304" pitchFamily="18" charset="0"/>
                <a:cs typeface="Times New Roman" panose="02020603050405020304" pitchFamily="18" charset="0"/>
              </a:rPr>
              <a:t>[BSC]</a:t>
            </a:r>
            <a:r>
              <a:rPr lang="en-US" sz="2400" i="1" u="sng" kern="0" dirty="0">
                <a:effectLst/>
                <a:ea typeface="Times New Roman" panose="02020603050405020304" pitchFamily="18" charset="0"/>
                <a:cs typeface="Times New Roman" panose="02020603050405020304" pitchFamily="18" charset="0"/>
              </a:rPr>
              <a:t> Using occupancy classification, described as function of space, determine occupant load factor from Table 4-1 Occupant Load Factor, of this chapter. </a:t>
            </a:r>
            <a:endParaRPr lang="en-US" sz="2400" kern="100" dirty="0">
              <a:effectLst/>
              <a:ea typeface="Aptos" panose="020B000402020202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38578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7A84E371-39C9-F549-0A33-2E7E95C686F1}"/>
              </a:ext>
            </a:extLst>
          </p:cNvPr>
          <p:cNvSpPr txBox="1">
            <a:spLocks noGrp="1"/>
          </p:cNvSpPr>
          <p:nvPr>
            <p:ph type="title" idx="4294967295"/>
          </p:nvPr>
        </p:nvSpPr>
        <p:spPr>
          <a:xfrm>
            <a:off x="284921" y="297876"/>
            <a:ext cx="8574157" cy="659385"/>
          </a:xfrm>
          <a:prstGeom prst="rect">
            <a:avLst/>
          </a:prstGeom>
          <a:noFill/>
          <a:ln>
            <a:noFill/>
            <a:prstDash/>
          </a:ln>
          <a:effectLst/>
        </p:spPr>
        <p:txBody>
          <a:bodyPr rot="0" spcFirstLastPara="0" vertOverflow="overflow" horzOverflow="overflow" vert="horz" wrap="square" lIns="75438" tIns="37719" rIns="75438" bIns="37719" numCol="1" spcCol="0" rtlCol="0" fromWordArt="0" anchor="b"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mj-lt"/>
                <a:ea typeface="+mj-ea"/>
                <a:cs typeface="+mj-cs"/>
              </a:rPr>
              <a:t>2019 Intervening Code  Cycle</a:t>
            </a:r>
          </a:p>
        </p:txBody>
      </p:sp>
      <p:sp>
        <p:nvSpPr>
          <p:cNvPr id="11" name="TextBox 10">
            <a:extLst>
              <a:ext uri="{FF2B5EF4-FFF2-40B4-BE49-F238E27FC236}">
                <a16:creationId xmlns:a16="http://schemas.microsoft.com/office/drawing/2014/main" id="{AE437211-7348-490D-4EC6-408A236A2F43}"/>
              </a:ext>
            </a:extLst>
          </p:cNvPr>
          <p:cNvSpPr txBox="1"/>
          <p:nvPr/>
        </p:nvSpPr>
        <p:spPr>
          <a:xfrm>
            <a:off x="704352" y="1396924"/>
            <a:ext cx="7845287" cy="3044952"/>
          </a:xfrm>
          <a:prstGeom prst="rect">
            <a:avLst/>
          </a:prstGeom>
          <a:noFill/>
        </p:spPr>
        <p:txBody>
          <a:bodyPr wrap="square" rtlCol="0">
            <a:spAutoFit/>
          </a:bodyPr>
          <a:lstStyle/>
          <a:p>
            <a:pPr marL="288925" indent="-288925">
              <a:spcAft>
                <a:spcPts val="1800"/>
              </a:spcAft>
              <a:buFont typeface="Arial" panose="020B0604020202020204" pitchFamily="34" charset="0"/>
              <a:buChar char="•"/>
            </a:pPr>
            <a:r>
              <a:rPr lang="en-US" sz="2800" b="1" dirty="0"/>
              <a:t>BSC &amp; DSA modified the now Table 4-1</a:t>
            </a:r>
          </a:p>
          <a:p>
            <a:pPr marL="914400" indent="-457200">
              <a:spcAft>
                <a:spcPts val="1800"/>
              </a:spcAft>
              <a:buSzPct val="50000"/>
              <a:buFont typeface="Courier New" panose="02070309020205020404" pitchFamily="49" charset="0"/>
              <a:buChar char="o"/>
            </a:pPr>
            <a:r>
              <a:rPr lang="en-US" sz="2800" dirty="0"/>
              <a:t>Replaced “Occupancy” with “Function of Space.”</a:t>
            </a:r>
          </a:p>
          <a:p>
            <a:pPr marL="914400" indent="-457200">
              <a:spcAft>
                <a:spcPts val="1800"/>
              </a:spcAft>
              <a:buSzPct val="50000"/>
              <a:buFont typeface="Courier New" panose="02070309020205020404" pitchFamily="49" charset="0"/>
              <a:buChar char="o"/>
            </a:pPr>
            <a:r>
              <a:rPr lang="en-US" sz="2800" dirty="0"/>
              <a:t>Function of space that aligns with Table 422.1 in the CPC</a:t>
            </a:r>
          </a:p>
          <a:p>
            <a:pPr marL="914400" indent="-457200">
              <a:buSzPct val="50000"/>
              <a:buFont typeface="Courier New" panose="02070309020205020404" pitchFamily="49" charset="0"/>
              <a:buChar char="o"/>
            </a:pPr>
            <a:r>
              <a:rPr lang="en-US" sz="2800" dirty="0"/>
              <a:t>Many Occupant Load Factors (sq ft) were updated or changed.</a:t>
            </a:r>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079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F616-7724-54AA-7CFF-CD99FE60A868}"/>
              </a:ext>
            </a:extLst>
          </p:cNvPr>
          <p:cNvSpPr>
            <a:spLocks noGrp="1"/>
          </p:cNvSpPr>
          <p:nvPr>
            <p:ph type="ctrTitle"/>
          </p:nvPr>
        </p:nvSpPr>
        <p:spPr>
          <a:xfrm>
            <a:off x="685800" y="907536"/>
            <a:ext cx="7772400" cy="1385328"/>
          </a:xfrm>
        </p:spPr>
        <p:txBody>
          <a:bodyPr>
            <a:normAutofit/>
          </a:bodyPr>
          <a:lstStyle/>
          <a:p>
            <a:pPr>
              <a:spcAft>
                <a:spcPts val="1200"/>
              </a:spcAft>
            </a:pPr>
            <a:r>
              <a:rPr lang="en-US" sz="3600" dirty="0">
                <a:solidFill>
                  <a:srgbClr val="0070C0"/>
                </a:solidFill>
                <a:ea typeface="Calibri" panose="020F0502020204030204" pitchFamily="34" charset="0"/>
                <a:cs typeface="Calibri" panose="020F0502020204030204" pitchFamily="34" charset="0"/>
              </a:rPr>
              <a:t>CPC Table 4-1 vs CBC 1004.5</a:t>
            </a:r>
            <a:br>
              <a:rPr lang="en-US" sz="3600" dirty="0">
                <a:solidFill>
                  <a:srgbClr val="0070C0"/>
                </a:solidFill>
                <a:ea typeface="Calibri" panose="020F0502020204030204" pitchFamily="34" charset="0"/>
                <a:cs typeface="Calibri" panose="020F0502020204030204" pitchFamily="34" charset="0"/>
              </a:rPr>
            </a:br>
            <a:r>
              <a:rPr lang="en-US" sz="3600" b="1" dirty="0">
                <a:solidFill>
                  <a:srgbClr val="0070C0"/>
                </a:solidFill>
              </a:rPr>
              <a:t>PLUMBING FIXTURE COUNTS</a:t>
            </a:r>
            <a:endParaRPr lang="en-US" sz="3600" dirty="0"/>
          </a:p>
        </p:txBody>
      </p:sp>
      <p:sp>
        <p:nvSpPr>
          <p:cNvPr id="3" name="Subtitle 2">
            <a:extLst>
              <a:ext uri="{FF2B5EF4-FFF2-40B4-BE49-F238E27FC236}">
                <a16:creationId xmlns:a16="http://schemas.microsoft.com/office/drawing/2014/main" id="{E3AF883D-DA6F-EE87-094C-DE6A936728D4}"/>
              </a:ext>
            </a:extLst>
          </p:cNvPr>
          <p:cNvSpPr>
            <a:spLocks noGrp="1"/>
          </p:cNvSpPr>
          <p:nvPr>
            <p:ph type="subTitle" idx="1"/>
          </p:nvPr>
        </p:nvSpPr>
        <p:spPr>
          <a:xfrm>
            <a:off x="1277470" y="2909375"/>
            <a:ext cx="7180730" cy="1655762"/>
          </a:xfrm>
        </p:spPr>
        <p:txBody>
          <a:bodyPr>
            <a:normAutofit fontScale="92500"/>
          </a:bodyPr>
          <a:lstStyle/>
          <a:p>
            <a:pPr marL="0" indent="0" algn="l">
              <a:buFont typeface="Arial" panose="020B0604020202020204" pitchFamily="34" charset="0"/>
              <a:buNone/>
            </a:pPr>
            <a:r>
              <a:rPr lang="en-US" sz="2800" b="1" dirty="0"/>
              <a:t>In one minute or less, please</a:t>
            </a:r>
          </a:p>
          <a:p>
            <a:pPr marL="342900" indent="-342900" algn="l">
              <a:buFont typeface="Arial" panose="020B0604020202020204" pitchFamily="34" charset="0"/>
              <a:buChar char="•"/>
            </a:pPr>
            <a:r>
              <a:rPr lang="en-US" sz="2800" dirty="0"/>
              <a:t>Introduce yourself</a:t>
            </a:r>
          </a:p>
          <a:p>
            <a:pPr marL="342900" indent="-342900" algn="l">
              <a:buFont typeface="Arial" panose="020B0604020202020204" pitchFamily="34" charset="0"/>
              <a:buChar char="•"/>
            </a:pPr>
            <a:r>
              <a:rPr lang="en-US" sz="2800" dirty="0"/>
              <a:t>Why is this topic of interest to your organization?</a:t>
            </a:r>
          </a:p>
          <a:p>
            <a:endParaRPr lang="en-US" dirty="0"/>
          </a:p>
        </p:txBody>
      </p:sp>
    </p:spTree>
    <p:extLst>
      <p:ext uri="{BB962C8B-B14F-4D97-AF65-F5344CB8AC3E}">
        <p14:creationId xmlns:p14="http://schemas.microsoft.com/office/powerpoint/2010/main" val="39487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48D2-760B-F545-B29C-816DDCD75446}"/>
              </a:ext>
            </a:extLst>
          </p:cNvPr>
          <p:cNvSpPr>
            <a:spLocks noGrp="1"/>
          </p:cNvSpPr>
          <p:nvPr>
            <p:ph type="title"/>
          </p:nvPr>
        </p:nvSpPr>
        <p:spPr>
          <a:xfrm>
            <a:off x="917299" y="349886"/>
            <a:ext cx="7309401" cy="1325563"/>
          </a:xfrm>
        </p:spPr>
        <p:txBody>
          <a:bodyPr>
            <a:normAutofit/>
          </a:bodyPr>
          <a:lstStyle/>
          <a:p>
            <a:pPr algn="ctr"/>
            <a:r>
              <a:rPr lang="en-US" b="1" dirty="0">
                <a:solidFill>
                  <a:srgbClr val="0070C0"/>
                </a:solidFill>
              </a:rPr>
              <a:t>Issues with CBC Table 1004.5</a:t>
            </a:r>
            <a:br>
              <a:rPr lang="en-US" b="1" dirty="0">
                <a:solidFill>
                  <a:srgbClr val="0070C0"/>
                </a:solidFill>
              </a:rPr>
            </a:br>
            <a:r>
              <a:rPr lang="en-US" b="1" dirty="0">
                <a:solidFill>
                  <a:srgbClr val="0070C0"/>
                </a:solidFill>
              </a:rPr>
              <a:t> Occupant Load</a:t>
            </a:r>
            <a:endParaRPr lang="en-US" b="1" dirty="0"/>
          </a:p>
        </p:txBody>
      </p:sp>
      <p:sp>
        <p:nvSpPr>
          <p:cNvPr id="3" name="TextBox 2">
            <a:extLst>
              <a:ext uri="{FF2B5EF4-FFF2-40B4-BE49-F238E27FC236}">
                <a16:creationId xmlns:a16="http://schemas.microsoft.com/office/drawing/2014/main" id="{A7A18412-D59B-4E33-400D-7479FEDDBA20}"/>
              </a:ext>
            </a:extLst>
          </p:cNvPr>
          <p:cNvSpPr txBox="1"/>
          <p:nvPr/>
        </p:nvSpPr>
        <p:spPr>
          <a:xfrm>
            <a:off x="1404730" y="2151727"/>
            <a:ext cx="6521297" cy="2492990"/>
          </a:xfrm>
          <a:prstGeom prst="rect">
            <a:avLst/>
          </a:prstGeom>
          <a:noFill/>
        </p:spPr>
        <p:txBody>
          <a:bodyPr wrap="square" rtlCol="0">
            <a:spAutoFit/>
          </a:bodyPr>
          <a:lstStyle/>
          <a:p>
            <a:pPr marL="285750" indent="-285750">
              <a:lnSpc>
                <a:spcPct val="90000"/>
              </a:lnSpc>
              <a:spcAft>
                <a:spcPts val="1800"/>
              </a:spcAft>
              <a:buFont typeface="Arial" panose="020B0604020202020204" pitchFamily="34" charset="0"/>
              <a:buChar char="•"/>
            </a:pPr>
            <a:r>
              <a:rPr lang="en-US" sz="2800" dirty="0"/>
              <a:t>Table is for an egress occupant load</a:t>
            </a:r>
          </a:p>
          <a:p>
            <a:pPr marL="285750" indent="-285750">
              <a:lnSpc>
                <a:spcPct val="90000"/>
              </a:lnSpc>
              <a:spcAft>
                <a:spcPts val="1800"/>
              </a:spcAft>
              <a:buFont typeface="Arial" panose="020B0604020202020204" pitchFamily="34" charset="0"/>
              <a:buChar char="•"/>
            </a:pPr>
            <a:r>
              <a:rPr lang="en-US" sz="2800" dirty="0"/>
              <a:t>Incomplete listing of functions that will necessitate plumbing fixtures.</a:t>
            </a:r>
          </a:p>
          <a:p>
            <a:pPr marL="285750" indent="-285750">
              <a:lnSpc>
                <a:spcPct val="90000"/>
              </a:lnSpc>
              <a:spcAft>
                <a:spcPts val="1200"/>
              </a:spcAft>
              <a:buFont typeface="Arial" panose="020B0604020202020204" pitchFamily="34" charset="0"/>
              <a:buChar char="•"/>
            </a:pPr>
            <a:r>
              <a:rPr lang="en-US" sz="2800" dirty="0"/>
              <a:t>Listing of functions that have no bearing on plumbing fixture use.</a:t>
            </a:r>
          </a:p>
        </p:txBody>
      </p:sp>
    </p:spTree>
    <p:extLst>
      <p:ext uri="{BB962C8B-B14F-4D97-AF65-F5344CB8AC3E}">
        <p14:creationId xmlns:p14="http://schemas.microsoft.com/office/powerpoint/2010/main" val="416257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1E84-4789-1483-7E2F-0DE37F783A63}"/>
              </a:ext>
            </a:extLst>
          </p:cNvPr>
          <p:cNvSpPr>
            <a:spLocks noGrp="1"/>
          </p:cNvSpPr>
          <p:nvPr>
            <p:ph type="title"/>
          </p:nvPr>
        </p:nvSpPr>
        <p:spPr>
          <a:xfrm>
            <a:off x="525780" y="130805"/>
            <a:ext cx="8618220" cy="1085850"/>
          </a:xfrm>
        </p:spPr>
        <p:txBody>
          <a:bodyPr>
            <a:noAutofit/>
          </a:bodyPr>
          <a:lstStyle/>
          <a:p>
            <a:pPr algn="ctr"/>
            <a:r>
              <a:rPr lang="en-US" sz="3200" b="1" dirty="0">
                <a:solidFill>
                  <a:srgbClr val="0070C0"/>
                </a:solidFill>
              </a:rPr>
              <a:t>Compare Tables CPC and CBC</a:t>
            </a:r>
            <a:br>
              <a:rPr lang="en-US" sz="3200" dirty="0"/>
            </a:br>
            <a:r>
              <a:rPr lang="en-US" sz="3200" dirty="0"/>
              <a:t>Assembly  - Conference/Dining - Unconcentrated</a:t>
            </a:r>
          </a:p>
        </p:txBody>
      </p:sp>
      <p:graphicFrame>
        <p:nvGraphicFramePr>
          <p:cNvPr id="4" name="Content Placeholder 3">
            <a:extLst>
              <a:ext uri="{FF2B5EF4-FFF2-40B4-BE49-F238E27FC236}">
                <a16:creationId xmlns:a16="http://schemas.microsoft.com/office/drawing/2014/main" id="{C4059B7E-FEDF-EA31-4CD9-129C9915FF29}"/>
              </a:ext>
            </a:extLst>
          </p:cNvPr>
          <p:cNvGraphicFramePr>
            <a:graphicFrameLocks noGrp="1"/>
          </p:cNvGraphicFramePr>
          <p:nvPr>
            <p:ph idx="1"/>
            <p:extLst>
              <p:ext uri="{D42A27DB-BD31-4B8C-83A1-F6EECF244321}">
                <p14:modId xmlns:p14="http://schemas.microsoft.com/office/powerpoint/2010/main" val="3513038972"/>
              </p:ext>
            </p:extLst>
          </p:nvPr>
        </p:nvGraphicFramePr>
        <p:xfrm>
          <a:off x="1020418" y="1216655"/>
          <a:ext cx="8123582" cy="5641345"/>
        </p:xfrm>
        <a:graphic>
          <a:graphicData uri="http://schemas.openxmlformats.org/drawingml/2006/table">
            <a:tbl>
              <a:tblPr firstRow="1" bandRow="1">
                <a:tableStyleId>{5C22544A-7EE6-4342-B048-85BDC9FD1C3A}</a:tableStyleId>
              </a:tblPr>
              <a:tblGrid>
                <a:gridCol w="967408">
                  <a:extLst>
                    <a:ext uri="{9D8B030D-6E8A-4147-A177-3AD203B41FA5}">
                      <a16:colId xmlns:a16="http://schemas.microsoft.com/office/drawing/2014/main" val="1444775396"/>
                    </a:ext>
                  </a:extLst>
                </a:gridCol>
                <a:gridCol w="2835966">
                  <a:extLst>
                    <a:ext uri="{9D8B030D-6E8A-4147-A177-3AD203B41FA5}">
                      <a16:colId xmlns:a16="http://schemas.microsoft.com/office/drawing/2014/main" val="2170280787"/>
                    </a:ext>
                  </a:extLst>
                </a:gridCol>
                <a:gridCol w="2544417">
                  <a:extLst>
                    <a:ext uri="{9D8B030D-6E8A-4147-A177-3AD203B41FA5}">
                      <a16:colId xmlns:a16="http://schemas.microsoft.com/office/drawing/2014/main" val="2555601270"/>
                    </a:ext>
                  </a:extLst>
                </a:gridCol>
                <a:gridCol w="1775791">
                  <a:extLst>
                    <a:ext uri="{9D8B030D-6E8A-4147-A177-3AD203B41FA5}">
                      <a16:colId xmlns:a16="http://schemas.microsoft.com/office/drawing/2014/main" val="3580577021"/>
                    </a:ext>
                  </a:extLst>
                </a:gridCol>
              </a:tblGrid>
              <a:tr h="692020">
                <a:tc>
                  <a:txBody>
                    <a:bodyPr/>
                    <a:lstStyle/>
                    <a:p>
                      <a:r>
                        <a:rPr lang="en-US" dirty="0"/>
                        <a:t>SQ. FT.</a:t>
                      </a:r>
                    </a:p>
                  </a:txBody>
                  <a:tcPr/>
                </a:tc>
                <a:tc>
                  <a:txBody>
                    <a:bodyPr/>
                    <a:lstStyle/>
                    <a:p>
                      <a:r>
                        <a:rPr lang="en-US" dirty="0"/>
                        <a:t>TABLE 4-1</a:t>
                      </a:r>
                    </a:p>
                    <a:p>
                      <a:r>
                        <a:rPr lang="en-US" dirty="0"/>
                        <a:t>TABLE 422.1</a:t>
                      </a:r>
                    </a:p>
                  </a:txBody>
                  <a:tcPr/>
                </a:tc>
                <a:tc>
                  <a:txBody>
                    <a:bodyPr/>
                    <a:lstStyle/>
                    <a:p>
                      <a:r>
                        <a:rPr lang="en-US" dirty="0"/>
                        <a:t>TABLE 1004.5</a:t>
                      </a:r>
                    </a:p>
                    <a:p>
                      <a:r>
                        <a:rPr lang="en-US" dirty="0"/>
                        <a:t>TABLE 422.1</a:t>
                      </a:r>
                    </a:p>
                  </a:txBody>
                  <a:tcPr/>
                </a:tc>
                <a:tc>
                  <a:txBody>
                    <a:bodyPr/>
                    <a:lstStyle/>
                    <a:p>
                      <a:r>
                        <a:rPr lang="en-US" dirty="0"/>
                        <a:t>TABLE 1004.5</a:t>
                      </a:r>
                    </a:p>
                    <a:p>
                      <a:r>
                        <a:rPr lang="en-US" dirty="0"/>
                        <a:t>TABLE 2902.1</a:t>
                      </a:r>
                    </a:p>
                  </a:txBody>
                  <a:tcPr/>
                </a:tc>
                <a:extLst>
                  <a:ext uri="{0D108BD9-81ED-4DB2-BD59-A6C34878D82A}">
                    <a16:rowId xmlns:a16="http://schemas.microsoft.com/office/drawing/2014/main" val="3771659813"/>
                  </a:ext>
                </a:extLst>
              </a:tr>
              <a:tr h="1127502">
                <a:tc>
                  <a:txBody>
                    <a:bodyPr/>
                    <a:lstStyle/>
                    <a:p>
                      <a:r>
                        <a:rPr lang="en-US" sz="2400" b="1" dirty="0"/>
                        <a:t>1,000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Male</a:t>
                      </a:r>
                    </a:p>
                    <a:p>
                      <a:r>
                        <a:rPr lang="en-US" b="1" dirty="0"/>
                        <a:t>W/C = 2 Female</a:t>
                      </a:r>
                    </a:p>
                    <a:p>
                      <a:r>
                        <a:rPr lang="en-US" b="1" dirty="0"/>
                        <a:t>LAV = 1 ea.</a:t>
                      </a:r>
                    </a:p>
                    <a:p>
                      <a:r>
                        <a:rPr lang="en-US" b="1" dirty="0"/>
                        <a:t>Urinal = 1</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3272547923"/>
                  </a:ext>
                </a:extLst>
              </a:tr>
              <a:tr h="132977">
                <a:tc>
                  <a:txBody>
                    <a:bodyPr/>
                    <a:lstStyle/>
                    <a:p>
                      <a:endParaRPr lang="en-US" b="1"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0650929"/>
                  </a:ext>
                </a:extLst>
              </a:tr>
              <a:tr h="1566045">
                <a:tc>
                  <a:txBody>
                    <a:bodyPr/>
                    <a:lstStyle/>
                    <a:p>
                      <a:r>
                        <a:rPr lang="en-US" sz="2400" b="1" dirty="0"/>
                        <a:t>8,000</a:t>
                      </a:r>
                    </a:p>
                  </a:txBody>
                  <a:tcPr/>
                </a:tc>
                <a:tc>
                  <a:txBody>
                    <a:bodyPr/>
                    <a:lstStyle/>
                    <a:p>
                      <a:r>
                        <a:rPr lang="en-US" b="1" dirty="0"/>
                        <a:t>W/C = 2 Male</a:t>
                      </a:r>
                    </a:p>
                    <a:p>
                      <a:r>
                        <a:rPr lang="en-US" b="1" dirty="0"/>
                        <a:t>W/C = 4 Female</a:t>
                      </a:r>
                    </a:p>
                    <a:p>
                      <a:r>
                        <a:rPr lang="en-US" b="1" dirty="0"/>
                        <a:t>LAV = 1 M &amp; 2 Female</a:t>
                      </a:r>
                    </a:p>
                    <a:p>
                      <a:r>
                        <a:rPr lang="en-US" b="1" dirty="0"/>
                        <a:t>Urinal = 2 (1 for A-2)</a:t>
                      </a:r>
                    </a:p>
                  </a:txBody>
                  <a:tcPr/>
                </a:tc>
                <a:tc>
                  <a:txBody>
                    <a:bodyPr/>
                    <a:lstStyle/>
                    <a:p>
                      <a:r>
                        <a:rPr lang="en-US" b="1" dirty="0"/>
                        <a:t>W/C = 3 Male</a:t>
                      </a:r>
                    </a:p>
                    <a:p>
                      <a:r>
                        <a:rPr lang="en-US" b="1" dirty="0"/>
                        <a:t>W/C = 6 Female</a:t>
                      </a:r>
                    </a:p>
                    <a:p>
                      <a:r>
                        <a:rPr lang="en-US" b="1" dirty="0"/>
                        <a:t>LAV = 2 M (3 for A-2)</a:t>
                      </a:r>
                    </a:p>
                    <a:p>
                      <a:r>
                        <a:rPr lang="en-US" b="1" dirty="0"/>
                        <a:t>&amp; 4 Female</a:t>
                      </a:r>
                    </a:p>
                    <a:p>
                      <a:r>
                        <a:rPr lang="en-US" b="1" dirty="0"/>
                        <a:t>Urinal = 3 (2 for A-2)</a:t>
                      </a:r>
                    </a:p>
                  </a:txBody>
                  <a:tcPr/>
                </a:tc>
                <a:tc>
                  <a:txBody>
                    <a:bodyPr/>
                    <a:lstStyle/>
                    <a:p>
                      <a:r>
                        <a:rPr lang="en-US" b="1" dirty="0"/>
                        <a:t>W/C = 1 Male</a:t>
                      </a:r>
                    </a:p>
                    <a:p>
                      <a:r>
                        <a:rPr lang="en-US" b="1" dirty="0"/>
                        <a:t>W/C = 5 Female</a:t>
                      </a:r>
                    </a:p>
                    <a:p>
                      <a:r>
                        <a:rPr lang="en-US" b="1" dirty="0"/>
                        <a:t>LAV = 2 ea.</a:t>
                      </a:r>
                    </a:p>
                    <a:p>
                      <a:r>
                        <a:rPr lang="en-US" b="1" dirty="0"/>
                        <a:t>Urinal = 2</a:t>
                      </a:r>
                    </a:p>
                  </a:txBody>
                  <a:tcPr/>
                </a:tc>
                <a:extLst>
                  <a:ext uri="{0D108BD9-81ED-4DB2-BD59-A6C34878D82A}">
                    <a16:rowId xmlns:a16="http://schemas.microsoft.com/office/drawing/2014/main" val="1188667828"/>
                  </a:ext>
                </a:extLst>
              </a:tr>
              <a:tr h="0">
                <a:tc>
                  <a:txBody>
                    <a:bodyPr/>
                    <a:lstStyle/>
                    <a:p>
                      <a:endParaRPr lang="en-US" b="1"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4156412"/>
                  </a:ext>
                </a:extLst>
              </a:tr>
              <a:tr h="1285180">
                <a:tc>
                  <a:txBody>
                    <a:bodyPr/>
                    <a:lstStyle/>
                    <a:p>
                      <a:r>
                        <a:rPr lang="en-US" sz="2000" b="1" dirty="0"/>
                        <a:t>20,000</a:t>
                      </a:r>
                    </a:p>
                  </a:txBody>
                  <a:tcPr/>
                </a:tc>
                <a:tc>
                  <a:txBody>
                    <a:bodyPr/>
                    <a:lstStyle/>
                    <a:p>
                      <a:r>
                        <a:rPr lang="en-US" b="1" dirty="0"/>
                        <a:t>W/C = 3 (4 for A-2)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W/C = 8 Female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LAV = 2 (3 for A-2)</a:t>
                      </a:r>
                    </a:p>
                    <a:p>
                      <a:r>
                        <a:rPr lang="en-US" b="1" dirty="0"/>
                        <a:t>Urinal = 3</a:t>
                      </a:r>
                    </a:p>
                    <a:p>
                      <a:r>
                        <a:rPr lang="en-US" b="1" dirty="0"/>
                        <a:t>LAV = 5 (same A-2)</a:t>
                      </a:r>
                    </a:p>
                  </a:txBody>
                  <a:tcPr/>
                </a:tc>
                <a:tc>
                  <a:txBody>
                    <a:bodyPr/>
                    <a:lstStyle/>
                    <a:p>
                      <a:r>
                        <a:rPr lang="en-US" b="1" dirty="0"/>
                        <a:t>W/C = 4 (6 for A-2) Male</a:t>
                      </a:r>
                    </a:p>
                    <a:p>
                      <a:r>
                        <a:rPr lang="en-US" b="1" dirty="0"/>
                        <a:t>W/C = 11 Female</a:t>
                      </a:r>
                    </a:p>
                    <a:p>
                      <a:r>
                        <a:rPr lang="en-US" b="1" dirty="0"/>
                        <a:t>LAV = 4 Male (6 for A-2)</a:t>
                      </a:r>
                    </a:p>
                    <a:p>
                      <a:r>
                        <a:rPr lang="en-US" b="1" dirty="0"/>
                        <a:t>LAV = 6 Female</a:t>
                      </a:r>
                    </a:p>
                    <a:p>
                      <a:r>
                        <a:rPr lang="en-US" b="1" dirty="0"/>
                        <a:t>Urinal = 5</a:t>
                      </a:r>
                    </a:p>
                  </a:txBody>
                  <a:tcPr/>
                </a:tc>
                <a:tc>
                  <a:txBody>
                    <a:bodyPr/>
                    <a:lstStyle/>
                    <a:p>
                      <a:r>
                        <a:rPr lang="en-US" b="1" dirty="0"/>
                        <a:t>W/C = 2 Male (9 Restaurant)</a:t>
                      </a:r>
                    </a:p>
                    <a:p>
                      <a:r>
                        <a:rPr lang="en-US" b="1" dirty="0"/>
                        <a:t>W/C = 11 F</a:t>
                      </a:r>
                    </a:p>
                    <a:p>
                      <a:r>
                        <a:rPr lang="en-US" b="1" dirty="0"/>
                        <a:t>LAV = 4 ea.</a:t>
                      </a:r>
                    </a:p>
                    <a:p>
                      <a:r>
                        <a:rPr lang="en-US" b="1" dirty="0"/>
                        <a:t>Urinal = 4</a:t>
                      </a:r>
                    </a:p>
                  </a:txBody>
                  <a:tcPr/>
                </a:tc>
                <a:extLst>
                  <a:ext uri="{0D108BD9-81ED-4DB2-BD59-A6C34878D82A}">
                    <a16:rowId xmlns:a16="http://schemas.microsoft.com/office/drawing/2014/main" val="1127224330"/>
                  </a:ext>
                </a:extLst>
              </a:tr>
            </a:tbl>
          </a:graphicData>
        </a:graphic>
      </p:graphicFrame>
    </p:spTree>
    <p:extLst>
      <p:ext uri="{BB962C8B-B14F-4D97-AF65-F5344CB8AC3E}">
        <p14:creationId xmlns:p14="http://schemas.microsoft.com/office/powerpoint/2010/main" val="316285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FB8E-F63C-A54A-087B-57DCF4CB279A}"/>
              </a:ext>
            </a:extLst>
          </p:cNvPr>
          <p:cNvSpPr>
            <a:spLocks noGrp="1"/>
          </p:cNvSpPr>
          <p:nvPr>
            <p:ph type="title"/>
          </p:nvPr>
        </p:nvSpPr>
        <p:spPr>
          <a:xfrm>
            <a:off x="1181514" y="135680"/>
            <a:ext cx="7886700" cy="993913"/>
          </a:xfrm>
        </p:spPr>
        <p:txBody>
          <a:bodyPr>
            <a:normAutofit/>
          </a:bodyPr>
          <a:lstStyle/>
          <a:p>
            <a:pPr algn="ctr"/>
            <a:r>
              <a:rPr lang="en-US" sz="3200" b="1" dirty="0">
                <a:solidFill>
                  <a:srgbClr val="0070C0"/>
                </a:solidFill>
              </a:rPr>
              <a:t>Compare Tables CPC and CBC</a:t>
            </a:r>
            <a:br>
              <a:rPr lang="en-US" sz="3200" dirty="0"/>
            </a:br>
            <a:r>
              <a:rPr lang="en-US" sz="3200" dirty="0"/>
              <a:t>Assembly - Fixed</a:t>
            </a:r>
          </a:p>
        </p:txBody>
      </p:sp>
      <p:graphicFrame>
        <p:nvGraphicFramePr>
          <p:cNvPr id="4" name="Content Placeholder 3">
            <a:extLst>
              <a:ext uri="{FF2B5EF4-FFF2-40B4-BE49-F238E27FC236}">
                <a16:creationId xmlns:a16="http://schemas.microsoft.com/office/drawing/2014/main" id="{328CAAAE-6CBF-576F-FF27-050ADEF3F8E5}"/>
              </a:ext>
            </a:extLst>
          </p:cNvPr>
          <p:cNvGraphicFramePr>
            <a:graphicFrameLocks noGrp="1"/>
          </p:cNvGraphicFramePr>
          <p:nvPr>
            <p:ph idx="1"/>
            <p:extLst>
              <p:ext uri="{D42A27DB-BD31-4B8C-83A1-F6EECF244321}">
                <p14:modId xmlns:p14="http://schemas.microsoft.com/office/powerpoint/2010/main" val="1981755425"/>
              </p:ext>
            </p:extLst>
          </p:nvPr>
        </p:nvGraphicFramePr>
        <p:xfrm>
          <a:off x="1105728" y="1129593"/>
          <a:ext cx="8038272" cy="5728407"/>
        </p:xfrm>
        <a:graphic>
          <a:graphicData uri="http://schemas.openxmlformats.org/drawingml/2006/table">
            <a:tbl>
              <a:tblPr firstRow="1" bandRow="1">
                <a:tableStyleId>{5C22544A-7EE6-4342-B048-85BDC9FD1C3A}</a:tableStyleId>
              </a:tblPr>
              <a:tblGrid>
                <a:gridCol w="1987826">
                  <a:extLst>
                    <a:ext uri="{9D8B030D-6E8A-4147-A177-3AD203B41FA5}">
                      <a16:colId xmlns:a16="http://schemas.microsoft.com/office/drawing/2014/main" val="2682251770"/>
                    </a:ext>
                  </a:extLst>
                </a:gridCol>
                <a:gridCol w="2031310">
                  <a:extLst>
                    <a:ext uri="{9D8B030D-6E8A-4147-A177-3AD203B41FA5}">
                      <a16:colId xmlns:a16="http://schemas.microsoft.com/office/drawing/2014/main" val="4083378193"/>
                    </a:ext>
                  </a:extLst>
                </a:gridCol>
                <a:gridCol w="2009568">
                  <a:extLst>
                    <a:ext uri="{9D8B030D-6E8A-4147-A177-3AD203B41FA5}">
                      <a16:colId xmlns:a16="http://schemas.microsoft.com/office/drawing/2014/main" val="2282918336"/>
                    </a:ext>
                  </a:extLst>
                </a:gridCol>
                <a:gridCol w="2009568">
                  <a:extLst>
                    <a:ext uri="{9D8B030D-6E8A-4147-A177-3AD203B41FA5}">
                      <a16:colId xmlns:a16="http://schemas.microsoft.com/office/drawing/2014/main" val="861492116"/>
                    </a:ext>
                  </a:extLst>
                </a:gridCol>
              </a:tblGrid>
              <a:tr h="867846">
                <a:tc>
                  <a:txBody>
                    <a:bodyPr/>
                    <a:lstStyle/>
                    <a:p>
                      <a:pPr algn="ctr"/>
                      <a:r>
                        <a:rPr lang="en-US" dirty="0"/>
                        <a:t>Seats</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2582275720"/>
                  </a:ext>
                </a:extLst>
              </a:tr>
              <a:tr h="868189">
                <a:tc>
                  <a:txBody>
                    <a:bodyPr/>
                    <a:lstStyle/>
                    <a:p>
                      <a:r>
                        <a:rPr lang="en-US" sz="2400" b="1" dirty="0"/>
                        <a:t>50 Seats</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3694754689"/>
                  </a:ext>
                </a:extLst>
              </a:tr>
              <a:tr h="203644">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4106944070"/>
                  </a:ext>
                </a:extLst>
              </a:tr>
              <a:tr h="1416829">
                <a:tc>
                  <a:txBody>
                    <a:bodyPr/>
                    <a:lstStyle/>
                    <a:p>
                      <a:r>
                        <a:rPr lang="en-US" sz="2400" b="1" dirty="0"/>
                        <a:t>500 Seats</a:t>
                      </a:r>
                    </a:p>
                  </a:txBody>
                  <a:tcPr/>
                </a:tc>
                <a:tc>
                  <a:txBody>
                    <a:bodyPr/>
                    <a:lstStyle/>
                    <a:p>
                      <a:r>
                        <a:rPr lang="en-US" b="1" dirty="0"/>
                        <a:t>W/C = 2 Male</a:t>
                      </a:r>
                    </a:p>
                    <a:p>
                      <a:r>
                        <a:rPr lang="en-US" b="1" dirty="0"/>
                        <a:t>W/C = 4 Female</a:t>
                      </a:r>
                    </a:p>
                    <a:p>
                      <a:r>
                        <a:rPr lang="en-US" b="1" dirty="0"/>
                        <a:t>LAV = 1 Male</a:t>
                      </a:r>
                    </a:p>
                    <a:p>
                      <a:r>
                        <a:rPr lang="en-US" b="1" dirty="0"/>
                        <a:t>LAV = 2 Female</a:t>
                      </a:r>
                    </a:p>
                    <a:p>
                      <a:r>
                        <a:rPr lang="en-US" b="1" dirty="0"/>
                        <a:t>Urinal = 1</a:t>
                      </a:r>
                    </a:p>
                  </a:txBody>
                  <a:tcPr/>
                </a:tc>
                <a:tc>
                  <a:txBody>
                    <a:bodyPr/>
                    <a:lstStyle/>
                    <a:p>
                      <a:r>
                        <a:rPr lang="en-US" b="1" dirty="0"/>
                        <a:t>W/C = 3 Male</a:t>
                      </a:r>
                    </a:p>
                    <a:p>
                      <a:r>
                        <a:rPr lang="en-US" b="1" dirty="0"/>
                        <a:t>W/C = 6 Female</a:t>
                      </a:r>
                    </a:p>
                    <a:p>
                      <a:r>
                        <a:rPr lang="en-US" b="1" dirty="0"/>
                        <a:t>LAV = 2 Male</a:t>
                      </a:r>
                    </a:p>
                    <a:p>
                      <a:r>
                        <a:rPr lang="en-US" b="1" dirty="0"/>
                        <a:t>LAV = 4 Female</a:t>
                      </a:r>
                    </a:p>
                    <a:p>
                      <a:r>
                        <a:rPr lang="en-US" b="1" dirty="0"/>
                        <a:t>Urinal = 2</a:t>
                      </a:r>
                    </a:p>
                  </a:txBody>
                  <a:tcPr/>
                </a:tc>
                <a:tc>
                  <a:txBody>
                    <a:bodyPr/>
                    <a:lstStyle/>
                    <a:p>
                      <a:r>
                        <a:rPr lang="en-US" b="1" dirty="0"/>
                        <a:t>W/C = 1 Male</a:t>
                      </a:r>
                    </a:p>
                    <a:p>
                      <a:r>
                        <a:rPr lang="en-US" b="1" dirty="0"/>
                        <a:t>W/C = 4 Female</a:t>
                      </a:r>
                    </a:p>
                    <a:p>
                      <a:r>
                        <a:rPr lang="en-US" b="1" dirty="0"/>
                        <a:t>LAV = 2 ea.</a:t>
                      </a:r>
                    </a:p>
                    <a:p>
                      <a:r>
                        <a:rPr lang="en-US" b="1" dirty="0"/>
                        <a:t>Urinal = 1</a:t>
                      </a:r>
                    </a:p>
                  </a:txBody>
                  <a:tcPr/>
                </a:tc>
                <a:extLst>
                  <a:ext uri="{0D108BD9-81ED-4DB2-BD59-A6C34878D82A}">
                    <a16:rowId xmlns:a16="http://schemas.microsoft.com/office/drawing/2014/main" val="147998201"/>
                  </a:ext>
                </a:extLst>
              </a:tr>
              <a:tr h="502800">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3238146960"/>
                  </a:ext>
                </a:extLst>
              </a:tr>
              <a:tr h="1614561">
                <a:tc>
                  <a:txBody>
                    <a:bodyPr/>
                    <a:lstStyle/>
                    <a:p>
                      <a:r>
                        <a:rPr lang="en-US" sz="2400" b="1" dirty="0"/>
                        <a:t>2,000 Seats</a:t>
                      </a:r>
                    </a:p>
                  </a:txBody>
                  <a:tcPr/>
                </a:tc>
                <a:tc>
                  <a:txBody>
                    <a:bodyPr/>
                    <a:lstStyle/>
                    <a:p>
                      <a:r>
                        <a:rPr lang="en-US" b="1" dirty="0"/>
                        <a:t>W/C = 4 Male</a:t>
                      </a:r>
                    </a:p>
                    <a:p>
                      <a:r>
                        <a:rPr lang="en-US" b="1" dirty="0"/>
                        <a:t>W/C = 9 Female</a:t>
                      </a:r>
                    </a:p>
                    <a:p>
                      <a:r>
                        <a:rPr lang="en-US" b="1" dirty="0"/>
                        <a:t>LAV = 3 Male</a:t>
                      </a:r>
                    </a:p>
                    <a:p>
                      <a:r>
                        <a:rPr lang="en-US" b="1" dirty="0"/>
                        <a:t>LAV = 5 Female</a:t>
                      </a:r>
                    </a:p>
                    <a:p>
                      <a:r>
                        <a:rPr lang="en-US" b="1" dirty="0"/>
                        <a:t>Urinal = 4</a:t>
                      </a:r>
                    </a:p>
                  </a:txBody>
                  <a:tcPr/>
                </a:tc>
                <a:tc>
                  <a:txBody>
                    <a:bodyPr/>
                    <a:lstStyle/>
                    <a:p>
                      <a:r>
                        <a:rPr lang="en-US" b="1" dirty="0"/>
                        <a:t>W/C = 5 Male</a:t>
                      </a:r>
                    </a:p>
                    <a:p>
                      <a:r>
                        <a:rPr lang="en-US" b="1" dirty="0"/>
                        <a:t>W/C = 13 Female</a:t>
                      </a:r>
                    </a:p>
                    <a:p>
                      <a:r>
                        <a:rPr lang="en-US" b="1" dirty="0"/>
                        <a:t>LAV = 5 Male</a:t>
                      </a:r>
                    </a:p>
                    <a:p>
                      <a:r>
                        <a:rPr lang="en-US" b="1" dirty="0"/>
                        <a:t>LAV = 8 Female</a:t>
                      </a:r>
                    </a:p>
                    <a:p>
                      <a:r>
                        <a:rPr lang="en-US" b="1" dirty="0"/>
                        <a:t>Urinal = 6</a:t>
                      </a:r>
                    </a:p>
                  </a:txBody>
                  <a:tcPr/>
                </a:tc>
                <a:tc>
                  <a:txBody>
                    <a:bodyPr/>
                    <a:lstStyle/>
                    <a:p>
                      <a:r>
                        <a:rPr lang="en-US" b="1" dirty="0"/>
                        <a:t>W/C = 3 Male</a:t>
                      </a:r>
                    </a:p>
                    <a:p>
                      <a:r>
                        <a:rPr lang="en-US" b="1" dirty="0"/>
                        <a:t>W/C = 16 Female</a:t>
                      </a:r>
                    </a:p>
                    <a:p>
                      <a:r>
                        <a:rPr lang="en-US" b="1" dirty="0"/>
                        <a:t>LAV = 5 ea.</a:t>
                      </a:r>
                    </a:p>
                    <a:p>
                      <a:r>
                        <a:rPr lang="en-US" b="1" dirty="0"/>
                        <a:t>Urinal = 5</a:t>
                      </a:r>
                    </a:p>
                  </a:txBody>
                  <a:tcPr/>
                </a:tc>
                <a:extLst>
                  <a:ext uri="{0D108BD9-81ED-4DB2-BD59-A6C34878D82A}">
                    <a16:rowId xmlns:a16="http://schemas.microsoft.com/office/drawing/2014/main" val="2561949466"/>
                  </a:ext>
                </a:extLst>
              </a:tr>
            </a:tbl>
          </a:graphicData>
        </a:graphic>
      </p:graphicFrame>
    </p:spTree>
    <p:extLst>
      <p:ext uri="{BB962C8B-B14F-4D97-AF65-F5344CB8AC3E}">
        <p14:creationId xmlns:p14="http://schemas.microsoft.com/office/powerpoint/2010/main" val="406166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A3AB1B-ED49-F684-39F5-2CD7AB2FB83A}"/>
              </a:ext>
            </a:extLst>
          </p:cNvPr>
          <p:cNvSpPr txBox="1">
            <a:spLocks noGrp="1"/>
          </p:cNvSpPr>
          <p:nvPr>
            <p:ph type="title" idx="4294967295"/>
          </p:nvPr>
        </p:nvSpPr>
        <p:spPr>
          <a:xfrm>
            <a:off x="1181514" y="135680"/>
            <a:ext cx="7886700" cy="99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j-lt"/>
                <a:ea typeface="+mj-ea"/>
                <a:cs typeface="+mj-cs"/>
              </a:rPr>
              <a:t>Compare Tables CPC and CBC</a:t>
            </a:r>
            <a:br>
              <a:rPr kumimoji="0" lang="en-US" sz="3200" b="0"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chemeClr val="tx1"/>
                </a:solidFill>
                <a:effectLst/>
                <a:uLnTx/>
                <a:uFillTx/>
                <a:latin typeface="+mj-lt"/>
                <a:ea typeface="+mj-ea"/>
                <a:cs typeface="+mj-cs"/>
              </a:rPr>
              <a:t>Business</a:t>
            </a:r>
          </a:p>
        </p:txBody>
      </p:sp>
      <p:graphicFrame>
        <p:nvGraphicFramePr>
          <p:cNvPr id="4" name="Content Placeholder 3">
            <a:extLst>
              <a:ext uri="{FF2B5EF4-FFF2-40B4-BE49-F238E27FC236}">
                <a16:creationId xmlns:a16="http://schemas.microsoft.com/office/drawing/2014/main" id="{E56BD362-2C48-0B61-CF35-F75FF8555A13}"/>
              </a:ext>
            </a:extLst>
          </p:cNvPr>
          <p:cNvGraphicFramePr>
            <a:graphicFrameLocks noGrp="1"/>
          </p:cNvGraphicFramePr>
          <p:nvPr>
            <p:ph idx="1"/>
            <p:extLst>
              <p:ext uri="{D42A27DB-BD31-4B8C-83A1-F6EECF244321}">
                <p14:modId xmlns:p14="http://schemas.microsoft.com/office/powerpoint/2010/main" val="2189062620"/>
              </p:ext>
            </p:extLst>
          </p:nvPr>
        </p:nvGraphicFramePr>
        <p:xfrm>
          <a:off x="1087436" y="1129593"/>
          <a:ext cx="8074855" cy="5728408"/>
        </p:xfrm>
        <a:graphic>
          <a:graphicData uri="http://schemas.openxmlformats.org/drawingml/2006/table">
            <a:tbl>
              <a:tblPr firstRow="1" bandRow="1">
                <a:tableStyleId>{5C22544A-7EE6-4342-B048-85BDC9FD1C3A}</a:tableStyleId>
              </a:tblPr>
              <a:tblGrid>
                <a:gridCol w="2025747">
                  <a:extLst>
                    <a:ext uri="{9D8B030D-6E8A-4147-A177-3AD203B41FA5}">
                      <a16:colId xmlns:a16="http://schemas.microsoft.com/office/drawing/2014/main" val="2925091174"/>
                    </a:ext>
                  </a:extLst>
                </a:gridCol>
                <a:gridCol w="2039816">
                  <a:extLst>
                    <a:ext uri="{9D8B030D-6E8A-4147-A177-3AD203B41FA5}">
                      <a16:colId xmlns:a16="http://schemas.microsoft.com/office/drawing/2014/main" val="1358687229"/>
                    </a:ext>
                  </a:extLst>
                </a:gridCol>
                <a:gridCol w="1997612">
                  <a:extLst>
                    <a:ext uri="{9D8B030D-6E8A-4147-A177-3AD203B41FA5}">
                      <a16:colId xmlns:a16="http://schemas.microsoft.com/office/drawing/2014/main" val="122957938"/>
                    </a:ext>
                  </a:extLst>
                </a:gridCol>
                <a:gridCol w="2011680">
                  <a:extLst>
                    <a:ext uri="{9D8B030D-6E8A-4147-A177-3AD203B41FA5}">
                      <a16:colId xmlns:a16="http://schemas.microsoft.com/office/drawing/2014/main" val="3447396858"/>
                    </a:ext>
                  </a:extLst>
                </a:gridCol>
              </a:tblGrid>
              <a:tr h="880435">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3345182561"/>
                  </a:ext>
                </a:extLst>
              </a:tr>
              <a:tr h="1333352">
                <a:tc>
                  <a:txBody>
                    <a:bodyPr/>
                    <a:lstStyle/>
                    <a:p>
                      <a:r>
                        <a:rPr lang="en-US" sz="2400" b="1" dirty="0"/>
                        <a:t>3,750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All Gender </a:t>
                      </a:r>
                    </a:p>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842418545"/>
                  </a:ext>
                </a:extLst>
              </a:tr>
              <a:tr h="432297">
                <a:tc>
                  <a:txBody>
                    <a:bodyPr/>
                    <a:lstStyle/>
                    <a:p>
                      <a:endParaRPr lang="en-US" b="1" dirty="0"/>
                    </a:p>
                  </a:txBody>
                  <a:tcPr/>
                </a:tc>
                <a:tc>
                  <a:txBody>
                    <a:bodyPr/>
                    <a:lstStyle/>
                    <a:p>
                      <a:endParaRPr lang="en-US"/>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1289796"/>
                  </a:ext>
                </a:extLst>
              </a:tr>
              <a:tr h="1031014">
                <a:tc>
                  <a:txBody>
                    <a:bodyPr/>
                    <a:lstStyle/>
                    <a:p>
                      <a:r>
                        <a:rPr lang="en-US" sz="2400" b="1" dirty="0"/>
                        <a:t>7,000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1084933463"/>
                  </a:ext>
                </a:extLst>
              </a:tr>
              <a:tr h="410262">
                <a:tc>
                  <a:txBody>
                    <a:bodyPr/>
                    <a:lstStyle/>
                    <a:p>
                      <a:endParaRPr lang="en-US" b="1" dirty="0"/>
                    </a:p>
                  </a:txBody>
                  <a:tcPr/>
                </a:tc>
                <a:tc>
                  <a:txBody>
                    <a:bodyPr/>
                    <a:lstStyle/>
                    <a:p>
                      <a:endParaRPr lang="en-US"/>
                    </a:p>
                  </a:txBody>
                  <a:tcPr/>
                </a:tc>
                <a:tc>
                  <a:txBody>
                    <a:bodyPr/>
                    <a:lstStyle/>
                    <a:p>
                      <a:endParaRPr lang="en-US"/>
                    </a:p>
                  </a:txBody>
                  <a:tcPr/>
                </a:tc>
                <a:tc>
                  <a:txBody>
                    <a:bodyPr/>
                    <a:lstStyle/>
                    <a:p>
                      <a:endParaRPr lang="en-US" b="1" dirty="0"/>
                    </a:p>
                  </a:txBody>
                  <a:tcPr/>
                </a:tc>
                <a:extLst>
                  <a:ext uri="{0D108BD9-81ED-4DB2-BD59-A6C34878D82A}">
                    <a16:rowId xmlns:a16="http://schemas.microsoft.com/office/drawing/2014/main" val="90270662"/>
                  </a:ext>
                </a:extLst>
              </a:tr>
              <a:tr h="1641048">
                <a:tc>
                  <a:txBody>
                    <a:bodyPr/>
                    <a:lstStyle/>
                    <a:p>
                      <a:r>
                        <a:rPr lang="en-US" sz="2400" b="1" dirty="0"/>
                        <a:t>40,000</a:t>
                      </a:r>
                    </a:p>
                  </a:txBody>
                  <a:tcPr/>
                </a:tc>
                <a:tc>
                  <a:txBody>
                    <a:bodyPr/>
                    <a:lstStyle/>
                    <a:p>
                      <a:r>
                        <a:rPr lang="en-US" b="1" dirty="0"/>
                        <a:t>W/C = 3 Male</a:t>
                      </a:r>
                    </a:p>
                    <a:p>
                      <a:r>
                        <a:rPr lang="en-US" b="1" dirty="0"/>
                        <a:t>W/C = 8 Female</a:t>
                      </a:r>
                    </a:p>
                    <a:p>
                      <a:r>
                        <a:rPr lang="en-US" b="1" dirty="0"/>
                        <a:t>LAV = 2 Male</a:t>
                      </a:r>
                    </a:p>
                    <a:p>
                      <a:r>
                        <a:rPr lang="en-US" b="1" dirty="0"/>
                        <a:t>Lav = 3 Female</a:t>
                      </a:r>
                    </a:p>
                    <a:p>
                      <a:r>
                        <a:rPr lang="en-US" b="1" dirty="0"/>
                        <a:t>Urinal = 2</a:t>
                      </a:r>
                    </a:p>
                  </a:txBody>
                  <a:tcPr/>
                </a:tc>
                <a:tc>
                  <a:txBody>
                    <a:bodyPr/>
                    <a:lstStyle/>
                    <a:p>
                      <a:r>
                        <a:rPr lang="en-US" b="1" dirty="0"/>
                        <a:t>W/C = 3 Male</a:t>
                      </a:r>
                    </a:p>
                    <a:p>
                      <a:r>
                        <a:rPr lang="en-US" b="1" dirty="0"/>
                        <a:t>W/C = 8 Female</a:t>
                      </a:r>
                    </a:p>
                    <a:p>
                      <a:r>
                        <a:rPr lang="en-US" b="1" dirty="0"/>
                        <a:t>LAV = 2 Male</a:t>
                      </a:r>
                    </a:p>
                    <a:p>
                      <a:r>
                        <a:rPr lang="en-US" b="1" dirty="0"/>
                        <a:t>LAV = 3 Female</a:t>
                      </a:r>
                    </a:p>
                    <a:p>
                      <a:r>
                        <a:rPr lang="en-US" b="1" dirty="0"/>
                        <a:t>Urinal = 2</a:t>
                      </a:r>
                    </a:p>
                  </a:txBody>
                  <a:tcPr/>
                </a:tc>
                <a:tc>
                  <a:txBody>
                    <a:bodyPr/>
                    <a:lstStyle/>
                    <a:p>
                      <a:r>
                        <a:rPr lang="en-US" b="1" dirty="0"/>
                        <a:t>W/C = 2 Male</a:t>
                      </a:r>
                    </a:p>
                    <a:p>
                      <a:r>
                        <a:rPr lang="en-US" b="1" dirty="0"/>
                        <a:t>W/C = 4 Female</a:t>
                      </a:r>
                    </a:p>
                    <a:p>
                      <a:r>
                        <a:rPr lang="en-US" b="1" dirty="0"/>
                        <a:t>LAV = 3 ea.</a:t>
                      </a:r>
                    </a:p>
                    <a:p>
                      <a:r>
                        <a:rPr lang="en-US" b="1" dirty="0"/>
                        <a:t>Urinal = 2</a:t>
                      </a:r>
                    </a:p>
                  </a:txBody>
                  <a:tcPr/>
                </a:tc>
                <a:extLst>
                  <a:ext uri="{0D108BD9-81ED-4DB2-BD59-A6C34878D82A}">
                    <a16:rowId xmlns:a16="http://schemas.microsoft.com/office/drawing/2014/main" val="1030805501"/>
                  </a:ext>
                </a:extLst>
              </a:tr>
            </a:tbl>
          </a:graphicData>
        </a:graphic>
      </p:graphicFrame>
    </p:spTree>
    <p:extLst>
      <p:ext uri="{BB962C8B-B14F-4D97-AF65-F5344CB8AC3E}">
        <p14:creationId xmlns:p14="http://schemas.microsoft.com/office/powerpoint/2010/main" val="319266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0BD35C-E533-10FC-5405-A0F74E6D6F58}"/>
              </a:ext>
            </a:extLst>
          </p:cNvPr>
          <p:cNvSpPr txBox="1">
            <a:spLocks noGrp="1"/>
          </p:cNvSpPr>
          <p:nvPr>
            <p:ph type="title" idx="4294967295"/>
          </p:nvPr>
        </p:nvSpPr>
        <p:spPr>
          <a:xfrm>
            <a:off x="871539" y="278555"/>
            <a:ext cx="7886700" cy="99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j-lt"/>
                <a:ea typeface="+mj-ea"/>
                <a:cs typeface="+mj-cs"/>
              </a:rPr>
              <a:t>Compare Tables CPC and CBC</a:t>
            </a:r>
            <a:br>
              <a:rPr kumimoji="0" lang="en-US" sz="3200" b="0"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chemeClr val="tx1"/>
                </a:solidFill>
                <a:effectLst/>
                <a:uLnTx/>
                <a:uFillTx/>
                <a:latin typeface="+mj-lt"/>
                <a:ea typeface="+mj-ea"/>
                <a:cs typeface="+mj-cs"/>
              </a:rPr>
              <a:t>Business - continued</a:t>
            </a:r>
          </a:p>
        </p:txBody>
      </p:sp>
      <p:graphicFrame>
        <p:nvGraphicFramePr>
          <p:cNvPr id="4" name="Content Placeholder 3">
            <a:extLst>
              <a:ext uri="{FF2B5EF4-FFF2-40B4-BE49-F238E27FC236}">
                <a16:creationId xmlns:a16="http://schemas.microsoft.com/office/drawing/2014/main" id="{054D7735-CA81-5C0B-6E06-7B67B5A0D7C9}"/>
              </a:ext>
            </a:extLst>
          </p:cNvPr>
          <p:cNvGraphicFramePr>
            <a:graphicFrameLocks noGrp="1"/>
          </p:cNvGraphicFramePr>
          <p:nvPr>
            <p:ph idx="1"/>
            <p:extLst>
              <p:ext uri="{D42A27DB-BD31-4B8C-83A1-F6EECF244321}">
                <p14:modId xmlns:p14="http://schemas.microsoft.com/office/powerpoint/2010/main" val="3976310740"/>
              </p:ext>
            </p:extLst>
          </p:nvPr>
        </p:nvGraphicFramePr>
        <p:xfrm>
          <a:off x="683383" y="1589552"/>
          <a:ext cx="8074856" cy="2473960"/>
        </p:xfrm>
        <a:graphic>
          <a:graphicData uri="http://schemas.openxmlformats.org/drawingml/2006/table">
            <a:tbl>
              <a:tblPr firstRow="1" bandRow="1">
                <a:tableStyleId>{5C22544A-7EE6-4342-B048-85BDC9FD1C3A}</a:tableStyleId>
              </a:tblPr>
              <a:tblGrid>
                <a:gridCol w="2018714">
                  <a:extLst>
                    <a:ext uri="{9D8B030D-6E8A-4147-A177-3AD203B41FA5}">
                      <a16:colId xmlns:a16="http://schemas.microsoft.com/office/drawing/2014/main" val="2061590803"/>
                    </a:ext>
                  </a:extLst>
                </a:gridCol>
                <a:gridCol w="2018714">
                  <a:extLst>
                    <a:ext uri="{9D8B030D-6E8A-4147-A177-3AD203B41FA5}">
                      <a16:colId xmlns:a16="http://schemas.microsoft.com/office/drawing/2014/main" val="2239781328"/>
                    </a:ext>
                  </a:extLst>
                </a:gridCol>
                <a:gridCol w="2018714">
                  <a:extLst>
                    <a:ext uri="{9D8B030D-6E8A-4147-A177-3AD203B41FA5}">
                      <a16:colId xmlns:a16="http://schemas.microsoft.com/office/drawing/2014/main" val="936890226"/>
                    </a:ext>
                  </a:extLst>
                </a:gridCol>
                <a:gridCol w="2018714">
                  <a:extLst>
                    <a:ext uri="{9D8B030D-6E8A-4147-A177-3AD203B41FA5}">
                      <a16:colId xmlns:a16="http://schemas.microsoft.com/office/drawing/2014/main" val="4089838352"/>
                    </a:ext>
                  </a:extLst>
                </a:gridCol>
              </a:tblGrid>
              <a:tr h="370840">
                <a:tc>
                  <a:txBody>
                    <a:bodyPr/>
                    <a:lstStyle/>
                    <a:p>
                      <a:pPr marL="0" indent="0"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257471299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8157127"/>
                  </a:ext>
                </a:extLst>
              </a:tr>
              <a:tr h="370840">
                <a:tc>
                  <a:txBody>
                    <a:bodyPr/>
                    <a:lstStyle/>
                    <a:p>
                      <a:r>
                        <a:rPr lang="en-US" sz="2400" b="1" dirty="0"/>
                        <a:t>150,000</a:t>
                      </a:r>
                    </a:p>
                  </a:txBody>
                  <a:tcPr/>
                </a:tc>
                <a:tc>
                  <a:txBody>
                    <a:bodyPr/>
                    <a:lstStyle/>
                    <a:p>
                      <a:r>
                        <a:rPr lang="en-US" b="1" dirty="0"/>
                        <a:t>W/C = 5 Male</a:t>
                      </a:r>
                    </a:p>
                    <a:p>
                      <a:r>
                        <a:rPr lang="en-US" b="1" dirty="0"/>
                        <a:t>W/C = 12 Female</a:t>
                      </a:r>
                    </a:p>
                    <a:p>
                      <a:r>
                        <a:rPr lang="en-US" b="1" dirty="0"/>
                        <a:t>LAV = 6 Male</a:t>
                      </a:r>
                    </a:p>
                    <a:p>
                      <a:r>
                        <a:rPr lang="en-US" b="1" dirty="0"/>
                        <a:t>Lav = 7 Female</a:t>
                      </a:r>
                    </a:p>
                    <a:p>
                      <a:r>
                        <a:rPr lang="en-US" b="1" dirty="0"/>
                        <a:t>Urinal = 4</a:t>
                      </a:r>
                    </a:p>
                  </a:txBody>
                  <a:tcPr/>
                </a:tc>
                <a:tc>
                  <a:txBody>
                    <a:bodyPr/>
                    <a:lstStyle/>
                    <a:p>
                      <a:r>
                        <a:rPr lang="en-US" b="1" dirty="0"/>
                        <a:t>W/C = 5 Male</a:t>
                      </a:r>
                    </a:p>
                    <a:p>
                      <a:r>
                        <a:rPr lang="en-US" b="1" dirty="0"/>
                        <a:t>W/C = 12 Female</a:t>
                      </a:r>
                    </a:p>
                    <a:p>
                      <a:r>
                        <a:rPr lang="en-US" b="1" dirty="0"/>
                        <a:t>LAV = 6 Male</a:t>
                      </a:r>
                    </a:p>
                    <a:p>
                      <a:r>
                        <a:rPr lang="en-US" b="1" dirty="0"/>
                        <a:t>LAV = 7 Female</a:t>
                      </a:r>
                    </a:p>
                    <a:p>
                      <a:r>
                        <a:rPr lang="en-US" b="1" dirty="0"/>
                        <a:t>Urinal = 4</a:t>
                      </a:r>
                    </a:p>
                  </a:txBody>
                  <a:tcPr/>
                </a:tc>
                <a:tc>
                  <a:txBody>
                    <a:bodyPr/>
                    <a:lstStyle/>
                    <a:p>
                      <a:r>
                        <a:rPr lang="en-US" b="1" dirty="0"/>
                        <a:t>W/C = 6 Male</a:t>
                      </a:r>
                    </a:p>
                    <a:p>
                      <a:r>
                        <a:rPr lang="en-US" b="1" dirty="0"/>
                        <a:t>W/C = 11 Female</a:t>
                      </a:r>
                    </a:p>
                    <a:p>
                      <a:r>
                        <a:rPr lang="en-US" b="1" dirty="0"/>
                        <a:t>LAV = 8 ea.</a:t>
                      </a:r>
                    </a:p>
                    <a:p>
                      <a:r>
                        <a:rPr lang="en-US" b="1" dirty="0"/>
                        <a:t>Urinal = 5</a:t>
                      </a:r>
                    </a:p>
                  </a:txBody>
                  <a:tcPr/>
                </a:tc>
                <a:extLst>
                  <a:ext uri="{0D108BD9-81ED-4DB2-BD59-A6C34878D82A}">
                    <a16:rowId xmlns:a16="http://schemas.microsoft.com/office/drawing/2014/main" val="352580074"/>
                  </a:ext>
                </a:extLst>
              </a:tr>
            </a:tbl>
          </a:graphicData>
        </a:graphic>
      </p:graphicFrame>
    </p:spTree>
    <p:extLst>
      <p:ext uri="{BB962C8B-B14F-4D97-AF65-F5344CB8AC3E}">
        <p14:creationId xmlns:p14="http://schemas.microsoft.com/office/powerpoint/2010/main" val="406689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7E20-1527-B1EE-A040-72129694B572}"/>
              </a:ext>
            </a:extLst>
          </p:cNvPr>
          <p:cNvSpPr>
            <a:spLocks noGrp="1"/>
          </p:cNvSpPr>
          <p:nvPr>
            <p:ph type="title"/>
          </p:nvPr>
        </p:nvSpPr>
        <p:spPr>
          <a:xfrm>
            <a:off x="628650" y="137477"/>
            <a:ext cx="7886700" cy="1325563"/>
          </a:xfrm>
        </p:spPr>
        <p:txBody>
          <a:bodyPr/>
          <a:lstStyle/>
          <a:p>
            <a:pPr algn="ctr"/>
            <a:r>
              <a:rPr lang="en-US" sz="3200" b="1" dirty="0">
                <a:solidFill>
                  <a:srgbClr val="0070C0"/>
                </a:solidFill>
              </a:rPr>
              <a:t>Compare Tables CPC and CBC</a:t>
            </a:r>
            <a:br>
              <a:rPr lang="en-US" sz="3200" dirty="0"/>
            </a:br>
            <a:r>
              <a:rPr lang="en-US" sz="3200" dirty="0"/>
              <a:t>Education beyond 12</a:t>
            </a:r>
            <a:r>
              <a:rPr lang="en-US" sz="3200" baseline="30000" dirty="0"/>
              <a:t>th</a:t>
            </a:r>
            <a:r>
              <a:rPr lang="en-US" sz="3200" dirty="0"/>
              <a:t> Grade</a:t>
            </a:r>
          </a:p>
        </p:txBody>
      </p:sp>
      <p:graphicFrame>
        <p:nvGraphicFramePr>
          <p:cNvPr id="7" name="Content Placeholder 6">
            <a:extLst>
              <a:ext uri="{FF2B5EF4-FFF2-40B4-BE49-F238E27FC236}">
                <a16:creationId xmlns:a16="http://schemas.microsoft.com/office/drawing/2014/main" id="{2E553408-0EC4-C62A-D1E0-A9127AF0A17C}"/>
              </a:ext>
            </a:extLst>
          </p:cNvPr>
          <p:cNvGraphicFramePr>
            <a:graphicFrameLocks noGrp="1"/>
          </p:cNvGraphicFramePr>
          <p:nvPr>
            <p:ph idx="1"/>
            <p:extLst>
              <p:ext uri="{D42A27DB-BD31-4B8C-83A1-F6EECF244321}">
                <p14:modId xmlns:p14="http://schemas.microsoft.com/office/powerpoint/2010/main" val="1478659541"/>
              </p:ext>
            </p:extLst>
          </p:nvPr>
        </p:nvGraphicFramePr>
        <p:xfrm>
          <a:off x="848789" y="1463040"/>
          <a:ext cx="7886700" cy="393192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128143017"/>
                    </a:ext>
                  </a:extLst>
                </a:gridCol>
                <a:gridCol w="1971675">
                  <a:extLst>
                    <a:ext uri="{9D8B030D-6E8A-4147-A177-3AD203B41FA5}">
                      <a16:colId xmlns:a16="http://schemas.microsoft.com/office/drawing/2014/main" val="2548811644"/>
                    </a:ext>
                  </a:extLst>
                </a:gridCol>
                <a:gridCol w="2067339">
                  <a:extLst>
                    <a:ext uri="{9D8B030D-6E8A-4147-A177-3AD203B41FA5}">
                      <a16:colId xmlns:a16="http://schemas.microsoft.com/office/drawing/2014/main" val="1446067884"/>
                    </a:ext>
                  </a:extLst>
                </a:gridCol>
                <a:gridCol w="1876011">
                  <a:extLst>
                    <a:ext uri="{9D8B030D-6E8A-4147-A177-3AD203B41FA5}">
                      <a16:colId xmlns:a16="http://schemas.microsoft.com/office/drawing/2014/main" val="2369612120"/>
                    </a:ext>
                  </a:extLst>
                </a:gridCol>
              </a:tblGrid>
              <a:tr h="565471">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2879026978"/>
                  </a:ext>
                </a:extLst>
              </a:tr>
              <a:tr h="1292505">
                <a:tc>
                  <a:txBody>
                    <a:bodyPr/>
                    <a:lstStyle/>
                    <a:p>
                      <a:r>
                        <a:rPr lang="en-US" sz="2400" b="1" dirty="0"/>
                        <a:t>10,000</a:t>
                      </a:r>
                    </a:p>
                  </a:txBody>
                  <a:tcPr/>
                </a:tc>
                <a:tc>
                  <a:txBody>
                    <a:bodyPr/>
                    <a:lstStyle/>
                    <a:p>
                      <a:r>
                        <a:rPr lang="en-US" b="1" dirty="0"/>
                        <a:t>W/C = 2 Male</a:t>
                      </a:r>
                    </a:p>
                    <a:p>
                      <a:r>
                        <a:rPr lang="en-US" b="1" dirty="0"/>
                        <a:t>W/C = 4 Female</a:t>
                      </a:r>
                    </a:p>
                    <a:p>
                      <a:r>
                        <a:rPr lang="en-US" b="1" dirty="0"/>
                        <a:t>LAV = 2 ea.</a:t>
                      </a:r>
                    </a:p>
                    <a:p>
                      <a:r>
                        <a:rPr lang="en-US" b="1" dirty="0"/>
                        <a:t>Urinal = 1</a:t>
                      </a:r>
                    </a:p>
                    <a:p>
                      <a:endParaRPr lang="en-US" b="1" dirty="0"/>
                    </a:p>
                  </a:txBody>
                  <a:tcPr/>
                </a:tc>
                <a:tc>
                  <a:txBody>
                    <a:bodyPr/>
                    <a:lstStyle/>
                    <a:p>
                      <a:r>
                        <a:rPr lang="en-US" b="1" dirty="0"/>
                        <a:t>W/C = 4 Male</a:t>
                      </a:r>
                    </a:p>
                    <a:p>
                      <a:r>
                        <a:rPr lang="en-US" b="1" dirty="0"/>
                        <a:t>W/C = 11 Female</a:t>
                      </a:r>
                    </a:p>
                    <a:p>
                      <a:r>
                        <a:rPr lang="en-US" b="1" dirty="0"/>
                        <a:t>LAV = 4 Male</a:t>
                      </a:r>
                    </a:p>
                    <a:p>
                      <a:r>
                        <a:rPr lang="en-US" b="1" dirty="0"/>
                        <a:t>LAV = 5 Female</a:t>
                      </a:r>
                    </a:p>
                    <a:p>
                      <a:r>
                        <a:rPr lang="en-US" b="1" dirty="0"/>
                        <a:t>Urinal = 3</a:t>
                      </a:r>
                    </a:p>
                  </a:txBody>
                  <a:tcPr/>
                </a:tc>
                <a:tc>
                  <a:txBody>
                    <a:bodyPr/>
                    <a:lstStyle/>
                    <a:p>
                      <a:r>
                        <a:rPr lang="en-US" b="1" dirty="0"/>
                        <a:t>W/C = 2 Male</a:t>
                      </a:r>
                    </a:p>
                    <a:p>
                      <a:r>
                        <a:rPr lang="en-US" b="1" dirty="0"/>
                        <a:t>W/C = 5Female</a:t>
                      </a:r>
                    </a:p>
                    <a:p>
                      <a:r>
                        <a:rPr lang="en-US" b="1" dirty="0"/>
                        <a:t>LAV = 5 ea. </a:t>
                      </a:r>
                    </a:p>
                    <a:p>
                      <a:r>
                        <a:rPr lang="en-US" b="1" dirty="0"/>
                        <a:t>Urinal = 3</a:t>
                      </a:r>
                    </a:p>
                    <a:p>
                      <a:endParaRPr lang="en-US" b="1" dirty="0"/>
                    </a:p>
                  </a:txBody>
                  <a:tcPr/>
                </a:tc>
                <a:extLst>
                  <a:ext uri="{0D108BD9-81ED-4DB2-BD59-A6C34878D82A}">
                    <a16:rowId xmlns:a16="http://schemas.microsoft.com/office/drawing/2014/main" val="4157714255"/>
                  </a:ext>
                </a:extLst>
              </a:tr>
              <a:tr h="323126">
                <a:tc>
                  <a:txBody>
                    <a:bodyPr/>
                    <a:lstStyle/>
                    <a:p>
                      <a:endParaRPr lang="en-US" b="1"/>
                    </a:p>
                  </a:txBody>
                  <a:tcPr/>
                </a:tc>
                <a:tc>
                  <a:txBody>
                    <a:bodyPr/>
                    <a:lstStyle/>
                    <a:p>
                      <a:endParaRPr lang="en-US" b="1" dirty="0"/>
                    </a:p>
                  </a:txBody>
                  <a:tcPr/>
                </a:tc>
                <a:tc>
                  <a:txBody>
                    <a:bodyPr/>
                    <a:lstStyle/>
                    <a:p>
                      <a:endParaRPr lang="en-US" b="1" dirty="0"/>
                    </a:p>
                  </a:txBody>
                  <a:tcPr/>
                </a:tc>
                <a:tc>
                  <a:txBody>
                    <a:bodyPr/>
                    <a:lstStyle/>
                    <a:p>
                      <a:endParaRPr lang="en-US" b="1"/>
                    </a:p>
                  </a:txBody>
                  <a:tcPr/>
                </a:tc>
                <a:extLst>
                  <a:ext uri="{0D108BD9-81ED-4DB2-BD59-A6C34878D82A}">
                    <a16:rowId xmlns:a16="http://schemas.microsoft.com/office/drawing/2014/main" val="635496122"/>
                  </a:ext>
                </a:extLst>
              </a:tr>
              <a:tr h="1292505">
                <a:tc>
                  <a:txBody>
                    <a:bodyPr/>
                    <a:lstStyle/>
                    <a:p>
                      <a:r>
                        <a:rPr lang="en-US" sz="2400" b="1" dirty="0"/>
                        <a:t>100,000</a:t>
                      </a:r>
                    </a:p>
                  </a:txBody>
                  <a:tcPr/>
                </a:tc>
                <a:tc>
                  <a:txBody>
                    <a:bodyPr/>
                    <a:lstStyle/>
                    <a:p>
                      <a:r>
                        <a:rPr lang="en-US" b="1" dirty="0"/>
                        <a:t>W/C = 6 Male</a:t>
                      </a:r>
                    </a:p>
                    <a:p>
                      <a:r>
                        <a:rPr lang="en-US" b="1" dirty="0"/>
                        <a:t>W/C = 15 Female</a:t>
                      </a:r>
                    </a:p>
                    <a:p>
                      <a:r>
                        <a:rPr lang="en-US" b="1" dirty="0"/>
                        <a:t>LAV = 8 Male</a:t>
                      </a:r>
                    </a:p>
                    <a:p>
                      <a:r>
                        <a:rPr lang="en-US" b="1" dirty="0"/>
                        <a:t>LAV = 9 Female</a:t>
                      </a:r>
                    </a:p>
                    <a:p>
                      <a:r>
                        <a:rPr lang="en-US" b="1" dirty="0"/>
                        <a:t>Urinal = 6</a:t>
                      </a:r>
                    </a:p>
                  </a:txBody>
                  <a:tcPr/>
                </a:tc>
                <a:tc>
                  <a:txBody>
                    <a:bodyPr/>
                    <a:lstStyle/>
                    <a:p>
                      <a:r>
                        <a:rPr lang="en-US" b="1" dirty="0"/>
                        <a:t>W/C = 9 Male</a:t>
                      </a:r>
                    </a:p>
                    <a:p>
                      <a:r>
                        <a:rPr lang="en-US" b="1" dirty="0"/>
                        <a:t>W/C = 25 Female</a:t>
                      </a:r>
                    </a:p>
                    <a:p>
                      <a:r>
                        <a:rPr lang="en-US" b="1" dirty="0"/>
                        <a:t>LAV = 14 Male</a:t>
                      </a:r>
                    </a:p>
                    <a:p>
                      <a:r>
                        <a:rPr lang="en-US" b="1" dirty="0"/>
                        <a:t>LAV = 17 Female</a:t>
                      </a:r>
                    </a:p>
                    <a:p>
                      <a:r>
                        <a:rPr lang="en-US" b="1" dirty="0"/>
                        <a:t>Urinal = 11</a:t>
                      </a:r>
                    </a:p>
                  </a:txBody>
                  <a:tcPr/>
                </a:tc>
                <a:tc>
                  <a:txBody>
                    <a:bodyPr/>
                    <a:lstStyle/>
                    <a:p>
                      <a:r>
                        <a:rPr lang="en-US" b="1" dirty="0"/>
                        <a:t>W/C = 17 Male</a:t>
                      </a:r>
                    </a:p>
                    <a:p>
                      <a:r>
                        <a:rPr lang="en-US" b="1" dirty="0"/>
                        <a:t>W/C = 50 Female</a:t>
                      </a:r>
                    </a:p>
                    <a:p>
                      <a:r>
                        <a:rPr lang="en-US" b="1" dirty="0"/>
                        <a:t>LAV = 50 ea.</a:t>
                      </a:r>
                    </a:p>
                    <a:p>
                      <a:r>
                        <a:rPr lang="en-US" b="1" dirty="0"/>
                        <a:t>Urinal = 33</a:t>
                      </a:r>
                    </a:p>
                  </a:txBody>
                  <a:tcPr/>
                </a:tc>
                <a:extLst>
                  <a:ext uri="{0D108BD9-81ED-4DB2-BD59-A6C34878D82A}">
                    <a16:rowId xmlns:a16="http://schemas.microsoft.com/office/drawing/2014/main" val="3249593080"/>
                  </a:ext>
                </a:extLst>
              </a:tr>
            </a:tbl>
          </a:graphicData>
        </a:graphic>
      </p:graphicFrame>
    </p:spTree>
    <p:extLst>
      <p:ext uri="{BB962C8B-B14F-4D97-AF65-F5344CB8AC3E}">
        <p14:creationId xmlns:p14="http://schemas.microsoft.com/office/powerpoint/2010/main" val="82794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858A-F762-DF87-3823-550A005A3098}"/>
              </a:ext>
            </a:extLst>
          </p:cNvPr>
          <p:cNvSpPr>
            <a:spLocks noGrp="1"/>
          </p:cNvSpPr>
          <p:nvPr>
            <p:ph type="title"/>
          </p:nvPr>
        </p:nvSpPr>
        <p:spPr/>
        <p:txBody>
          <a:bodyPr>
            <a:normAutofit/>
          </a:bodyPr>
          <a:lstStyle/>
          <a:p>
            <a:pPr algn="ctr"/>
            <a:r>
              <a:rPr lang="en-US" sz="3200" b="1" dirty="0">
                <a:solidFill>
                  <a:srgbClr val="0070C0"/>
                </a:solidFill>
              </a:rPr>
              <a:t>Compare Tables CPC and CBC</a:t>
            </a:r>
            <a:br>
              <a:rPr lang="en-US" sz="3200" dirty="0"/>
            </a:br>
            <a:r>
              <a:rPr lang="en-US" sz="3200" dirty="0"/>
              <a:t>Education Shops/Vocational</a:t>
            </a:r>
          </a:p>
        </p:txBody>
      </p:sp>
      <p:graphicFrame>
        <p:nvGraphicFramePr>
          <p:cNvPr id="4" name="Content Placeholder 3">
            <a:extLst>
              <a:ext uri="{FF2B5EF4-FFF2-40B4-BE49-F238E27FC236}">
                <a16:creationId xmlns:a16="http://schemas.microsoft.com/office/drawing/2014/main" id="{45AAD540-3E56-777B-A248-06A194CC69CE}"/>
              </a:ext>
            </a:extLst>
          </p:cNvPr>
          <p:cNvGraphicFramePr>
            <a:graphicFrameLocks noGrp="1"/>
          </p:cNvGraphicFramePr>
          <p:nvPr>
            <p:ph idx="1"/>
            <p:extLst>
              <p:ext uri="{D42A27DB-BD31-4B8C-83A1-F6EECF244321}">
                <p14:modId xmlns:p14="http://schemas.microsoft.com/office/powerpoint/2010/main" val="102189154"/>
              </p:ext>
            </p:extLst>
          </p:nvPr>
        </p:nvGraphicFramePr>
        <p:xfrm>
          <a:off x="628650" y="1690689"/>
          <a:ext cx="7886700" cy="366268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3875329818"/>
                    </a:ext>
                  </a:extLst>
                </a:gridCol>
                <a:gridCol w="1971675">
                  <a:extLst>
                    <a:ext uri="{9D8B030D-6E8A-4147-A177-3AD203B41FA5}">
                      <a16:colId xmlns:a16="http://schemas.microsoft.com/office/drawing/2014/main" val="2806541647"/>
                    </a:ext>
                  </a:extLst>
                </a:gridCol>
                <a:gridCol w="1948070">
                  <a:extLst>
                    <a:ext uri="{9D8B030D-6E8A-4147-A177-3AD203B41FA5}">
                      <a16:colId xmlns:a16="http://schemas.microsoft.com/office/drawing/2014/main" val="2499500317"/>
                    </a:ext>
                  </a:extLst>
                </a:gridCol>
                <a:gridCol w="1995280">
                  <a:extLst>
                    <a:ext uri="{9D8B030D-6E8A-4147-A177-3AD203B41FA5}">
                      <a16:colId xmlns:a16="http://schemas.microsoft.com/office/drawing/2014/main" val="2055566080"/>
                    </a:ext>
                  </a:extLst>
                </a:gridCol>
              </a:tblGrid>
              <a:tr h="465219">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2992524679"/>
                  </a:ext>
                </a:extLst>
              </a:tr>
              <a:tr h="370840">
                <a:tc>
                  <a:txBody>
                    <a:bodyPr/>
                    <a:lstStyle/>
                    <a:p>
                      <a:r>
                        <a:rPr lang="en-US" sz="2400" b="1" dirty="0"/>
                        <a:t>10,000</a:t>
                      </a:r>
                    </a:p>
                  </a:txBody>
                  <a:tcPr/>
                </a:tc>
                <a:tc>
                  <a:txBody>
                    <a:bodyPr/>
                    <a:lstStyle/>
                    <a:p>
                      <a:r>
                        <a:rPr lang="en-US" b="1" dirty="0"/>
                        <a:t>W/C = 2 Male</a:t>
                      </a:r>
                    </a:p>
                    <a:p>
                      <a:r>
                        <a:rPr lang="en-US" b="1" dirty="0"/>
                        <a:t>W/C = 4 Female</a:t>
                      </a:r>
                    </a:p>
                    <a:p>
                      <a:r>
                        <a:rPr lang="en-US" b="1" dirty="0"/>
                        <a:t>LAV = 2 ea.</a:t>
                      </a:r>
                    </a:p>
                    <a:p>
                      <a:r>
                        <a:rPr lang="en-US" b="1" dirty="0"/>
                        <a:t>Urinal = 1</a:t>
                      </a:r>
                    </a:p>
                  </a:txBody>
                  <a:tcPr/>
                </a:tc>
                <a:tc>
                  <a:txBody>
                    <a:bodyPr/>
                    <a:lstStyle/>
                    <a:p>
                      <a:r>
                        <a:rPr lang="en-US" b="1" dirty="0"/>
                        <a:t>W/C = 2 Male</a:t>
                      </a:r>
                    </a:p>
                    <a:p>
                      <a:r>
                        <a:rPr lang="en-US" b="1" dirty="0"/>
                        <a:t>W/C = 4 Female</a:t>
                      </a:r>
                    </a:p>
                    <a:p>
                      <a:r>
                        <a:rPr lang="en-US" b="1" dirty="0"/>
                        <a:t>LAV = 2 ea.</a:t>
                      </a:r>
                    </a:p>
                    <a:p>
                      <a:r>
                        <a:rPr lang="en-US" b="1" dirty="0"/>
                        <a:t>Urinal = 1</a:t>
                      </a:r>
                    </a:p>
                  </a:txBody>
                  <a:tcPr/>
                </a:tc>
                <a:tc>
                  <a:txBody>
                    <a:bodyPr/>
                    <a:lstStyle/>
                    <a:p>
                      <a:r>
                        <a:rPr lang="en-US" b="1" dirty="0"/>
                        <a:t>W/C = 1 Male</a:t>
                      </a:r>
                    </a:p>
                    <a:p>
                      <a:r>
                        <a:rPr lang="en-US" b="1" dirty="0"/>
                        <a:t>W/C = 2 Female</a:t>
                      </a:r>
                    </a:p>
                    <a:p>
                      <a:r>
                        <a:rPr lang="en-US" b="1" dirty="0"/>
                        <a:t>LAV = 2 ea.</a:t>
                      </a:r>
                    </a:p>
                    <a:p>
                      <a:r>
                        <a:rPr lang="en-US" b="1" dirty="0"/>
                        <a:t>Urinal = 1</a:t>
                      </a:r>
                    </a:p>
                  </a:txBody>
                  <a:tcPr/>
                </a:tc>
                <a:extLst>
                  <a:ext uri="{0D108BD9-81ED-4DB2-BD59-A6C34878D82A}">
                    <a16:rowId xmlns:a16="http://schemas.microsoft.com/office/drawing/2014/main" val="2906296331"/>
                  </a:ext>
                </a:extLst>
              </a:tr>
              <a:tr h="370840">
                <a:tc>
                  <a:txBody>
                    <a:bodyPr/>
                    <a:lstStyle/>
                    <a:p>
                      <a:endParaRPr lang="en-US" b="1"/>
                    </a:p>
                  </a:txBody>
                  <a:tcPr/>
                </a:tc>
                <a:tc>
                  <a:txBody>
                    <a:bodyPr/>
                    <a:lstStyle/>
                    <a:p>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2753773998"/>
                  </a:ext>
                </a:extLst>
              </a:tr>
              <a:tr h="370840">
                <a:tc>
                  <a:txBody>
                    <a:bodyPr/>
                    <a:lstStyle/>
                    <a:p>
                      <a:r>
                        <a:rPr lang="en-US" sz="2400" b="1" dirty="0"/>
                        <a:t>100,000</a:t>
                      </a:r>
                    </a:p>
                  </a:txBody>
                  <a:tcPr/>
                </a:tc>
                <a:tc>
                  <a:txBody>
                    <a:bodyPr/>
                    <a:lstStyle/>
                    <a:p>
                      <a:r>
                        <a:rPr lang="en-US" b="1" dirty="0"/>
                        <a:t>W/C = 6 Male</a:t>
                      </a:r>
                    </a:p>
                    <a:p>
                      <a:r>
                        <a:rPr lang="en-US" b="1" dirty="0"/>
                        <a:t>W/C = 15 Female</a:t>
                      </a:r>
                    </a:p>
                    <a:p>
                      <a:r>
                        <a:rPr lang="en-US" b="1" dirty="0"/>
                        <a:t>LAV = 8 Male</a:t>
                      </a:r>
                    </a:p>
                    <a:p>
                      <a:r>
                        <a:rPr lang="en-US" b="1" dirty="0"/>
                        <a:t>Lav = 9 Female</a:t>
                      </a:r>
                    </a:p>
                    <a:p>
                      <a:r>
                        <a:rPr lang="en-US" b="1" dirty="0"/>
                        <a:t>Urinal = 6</a:t>
                      </a:r>
                    </a:p>
                  </a:txBody>
                  <a:tcPr/>
                </a:tc>
                <a:tc>
                  <a:txBody>
                    <a:bodyPr/>
                    <a:lstStyle/>
                    <a:p>
                      <a:r>
                        <a:rPr lang="en-US" b="1" dirty="0"/>
                        <a:t>W/C = 6 Male</a:t>
                      </a:r>
                    </a:p>
                    <a:p>
                      <a:r>
                        <a:rPr lang="en-US" b="1" dirty="0"/>
                        <a:t>W/C = 15 Female</a:t>
                      </a:r>
                    </a:p>
                    <a:p>
                      <a:r>
                        <a:rPr lang="en-US" b="1" dirty="0"/>
                        <a:t>LAV = 8 Male</a:t>
                      </a:r>
                    </a:p>
                    <a:p>
                      <a:r>
                        <a:rPr lang="en-US" b="1" dirty="0"/>
                        <a:t>LAV = 9 Female</a:t>
                      </a:r>
                    </a:p>
                    <a:p>
                      <a:r>
                        <a:rPr lang="en-US" b="1" dirty="0"/>
                        <a:t>Urinal = 6</a:t>
                      </a:r>
                    </a:p>
                  </a:txBody>
                  <a:tcPr/>
                </a:tc>
                <a:tc>
                  <a:txBody>
                    <a:bodyPr/>
                    <a:lstStyle/>
                    <a:p>
                      <a:r>
                        <a:rPr lang="en-US" b="1" dirty="0"/>
                        <a:t>W/C = 13 Male</a:t>
                      </a:r>
                    </a:p>
                    <a:p>
                      <a:r>
                        <a:rPr lang="en-US" b="1" dirty="0"/>
                        <a:t>W/C = 20 Female</a:t>
                      </a:r>
                    </a:p>
                    <a:p>
                      <a:r>
                        <a:rPr lang="en-US" b="1" dirty="0"/>
                        <a:t>LAV = 20 ea.</a:t>
                      </a:r>
                    </a:p>
                    <a:p>
                      <a:r>
                        <a:rPr lang="en-US" b="1" dirty="0"/>
                        <a:t>Urinal = 13</a:t>
                      </a:r>
                    </a:p>
                  </a:txBody>
                  <a:tcPr/>
                </a:tc>
                <a:extLst>
                  <a:ext uri="{0D108BD9-81ED-4DB2-BD59-A6C34878D82A}">
                    <a16:rowId xmlns:a16="http://schemas.microsoft.com/office/drawing/2014/main" val="83293799"/>
                  </a:ext>
                </a:extLst>
              </a:tr>
            </a:tbl>
          </a:graphicData>
        </a:graphic>
      </p:graphicFrame>
    </p:spTree>
    <p:extLst>
      <p:ext uri="{BB962C8B-B14F-4D97-AF65-F5344CB8AC3E}">
        <p14:creationId xmlns:p14="http://schemas.microsoft.com/office/powerpoint/2010/main" val="186478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CBF1-A22A-268E-A8EC-EE2C6F014675}"/>
              </a:ext>
            </a:extLst>
          </p:cNvPr>
          <p:cNvSpPr>
            <a:spLocks noGrp="1"/>
          </p:cNvSpPr>
          <p:nvPr>
            <p:ph type="title"/>
          </p:nvPr>
        </p:nvSpPr>
        <p:spPr/>
        <p:txBody>
          <a:bodyPr>
            <a:normAutofit/>
          </a:bodyPr>
          <a:lstStyle/>
          <a:p>
            <a:pPr algn="ctr"/>
            <a:r>
              <a:rPr lang="en-US" sz="3200" b="1" dirty="0">
                <a:solidFill>
                  <a:srgbClr val="0070C0"/>
                </a:solidFill>
              </a:rPr>
              <a:t>Compare Tables CPC and CBC</a:t>
            </a:r>
            <a:br>
              <a:rPr lang="en-US" sz="3200" dirty="0"/>
            </a:br>
            <a:r>
              <a:rPr lang="en-US" sz="3200" dirty="0"/>
              <a:t>Exercise</a:t>
            </a:r>
          </a:p>
        </p:txBody>
      </p:sp>
      <p:graphicFrame>
        <p:nvGraphicFramePr>
          <p:cNvPr id="4" name="Content Placeholder 3">
            <a:extLst>
              <a:ext uri="{FF2B5EF4-FFF2-40B4-BE49-F238E27FC236}">
                <a16:creationId xmlns:a16="http://schemas.microsoft.com/office/drawing/2014/main" id="{13692518-2A2C-E7D2-BF85-2C3D963003CD}"/>
              </a:ext>
            </a:extLst>
          </p:cNvPr>
          <p:cNvGraphicFramePr>
            <a:graphicFrameLocks noGrp="1"/>
          </p:cNvGraphicFramePr>
          <p:nvPr>
            <p:ph idx="1"/>
            <p:extLst>
              <p:ext uri="{D42A27DB-BD31-4B8C-83A1-F6EECF244321}">
                <p14:modId xmlns:p14="http://schemas.microsoft.com/office/powerpoint/2010/main" val="2434453100"/>
              </p:ext>
            </p:extLst>
          </p:nvPr>
        </p:nvGraphicFramePr>
        <p:xfrm>
          <a:off x="827432" y="1560581"/>
          <a:ext cx="7886700" cy="342263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673225554"/>
                    </a:ext>
                  </a:extLst>
                </a:gridCol>
                <a:gridCol w="1971675">
                  <a:extLst>
                    <a:ext uri="{9D8B030D-6E8A-4147-A177-3AD203B41FA5}">
                      <a16:colId xmlns:a16="http://schemas.microsoft.com/office/drawing/2014/main" val="3141599800"/>
                    </a:ext>
                  </a:extLst>
                </a:gridCol>
                <a:gridCol w="1971675">
                  <a:extLst>
                    <a:ext uri="{9D8B030D-6E8A-4147-A177-3AD203B41FA5}">
                      <a16:colId xmlns:a16="http://schemas.microsoft.com/office/drawing/2014/main" val="2479642126"/>
                    </a:ext>
                  </a:extLst>
                </a:gridCol>
                <a:gridCol w="1971675">
                  <a:extLst>
                    <a:ext uri="{9D8B030D-6E8A-4147-A177-3AD203B41FA5}">
                      <a16:colId xmlns:a16="http://schemas.microsoft.com/office/drawing/2014/main" val="2881915507"/>
                    </a:ext>
                  </a:extLst>
                </a:gridCol>
              </a:tblGrid>
              <a:tr h="641762">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4216202919"/>
                  </a:ext>
                </a:extLst>
              </a:tr>
              <a:tr h="766493">
                <a:tc>
                  <a:txBody>
                    <a:bodyPr/>
                    <a:lstStyle/>
                    <a:p>
                      <a:r>
                        <a:rPr lang="en-US" sz="2400" b="1" dirty="0"/>
                        <a:t>1,000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p>
                      <a:endParaRPr lang="en-US" dirty="0"/>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4255978276"/>
                  </a:ext>
                </a:extLst>
              </a:tr>
              <a:tr h="31085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91738238"/>
                  </a:ext>
                </a:extLst>
              </a:tr>
              <a:tr h="1226388">
                <a:tc>
                  <a:txBody>
                    <a:bodyPr/>
                    <a:lstStyle/>
                    <a:p>
                      <a:r>
                        <a:rPr lang="en-US" sz="2400" b="1" dirty="0"/>
                        <a:t>5,000</a:t>
                      </a:r>
                    </a:p>
                  </a:txBody>
                  <a:tcPr/>
                </a:tc>
                <a:tc>
                  <a:txBody>
                    <a:bodyPr/>
                    <a:lstStyle/>
                    <a:p>
                      <a:r>
                        <a:rPr lang="en-US" b="1" dirty="0"/>
                        <a:t>W/C = 1 Male</a:t>
                      </a:r>
                    </a:p>
                    <a:p>
                      <a:r>
                        <a:rPr lang="en-US" b="1" dirty="0"/>
                        <a:t>W/C = 2 Female</a:t>
                      </a:r>
                    </a:p>
                    <a:p>
                      <a:r>
                        <a:rPr lang="en-US" b="1" dirty="0"/>
                        <a:t>LAV = 1 ea.</a:t>
                      </a:r>
                    </a:p>
                    <a:p>
                      <a:r>
                        <a:rPr lang="en-US" b="1" dirty="0"/>
                        <a:t>Urinal = 1</a:t>
                      </a:r>
                    </a:p>
                  </a:txBody>
                  <a:tcPr/>
                </a:tc>
                <a:tc>
                  <a:txBody>
                    <a:bodyPr/>
                    <a:lstStyle/>
                    <a:p>
                      <a:r>
                        <a:rPr lang="en-US" b="1" dirty="0"/>
                        <a:t>W/C = 1 Male</a:t>
                      </a:r>
                    </a:p>
                    <a:p>
                      <a:r>
                        <a:rPr lang="en-US" b="1" dirty="0"/>
                        <a:t>W/C = 2 Female</a:t>
                      </a:r>
                    </a:p>
                    <a:p>
                      <a:r>
                        <a:rPr lang="en-US" b="1" dirty="0"/>
                        <a:t>LAV = 1 ea.</a:t>
                      </a:r>
                    </a:p>
                    <a:p>
                      <a:r>
                        <a:rPr lang="en-US" b="1" dirty="0"/>
                        <a:t>Urinal = 1</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1710082383"/>
                  </a:ext>
                </a:extLst>
              </a:tr>
            </a:tbl>
          </a:graphicData>
        </a:graphic>
      </p:graphicFrame>
    </p:spTree>
    <p:extLst>
      <p:ext uri="{BB962C8B-B14F-4D97-AF65-F5344CB8AC3E}">
        <p14:creationId xmlns:p14="http://schemas.microsoft.com/office/powerpoint/2010/main" val="185292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92E8-F02E-BC86-975E-DC5A59AFD447}"/>
              </a:ext>
            </a:extLst>
          </p:cNvPr>
          <p:cNvSpPr>
            <a:spLocks noGrp="1"/>
          </p:cNvSpPr>
          <p:nvPr>
            <p:ph type="title"/>
          </p:nvPr>
        </p:nvSpPr>
        <p:spPr/>
        <p:txBody>
          <a:bodyPr>
            <a:normAutofit/>
          </a:bodyPr>
          <a:lstStyle/>
          <a:p>
            <a:pPr algn="ctr"/>
            <a:r>
              <a:rPr lang="en-US" sz="3200" b="1" dirty="0">
                <a:solidFill>
                  <a:srgbClr val="0070C0"/>
                </a:solidFill>
              </a:rPr>
              <a:t>Compare Tables CPC and CBC</a:t>
            </a:r>
            <a:br>
              <a:rPr lang="en-US" sz="3200" dirty="0"/>
            </a:br>
            <a:r>
              <a:rPr lang="en-US" sz="3200" dirty="0"/>
              <a:t>Kitchen</a:t>
            </a:r>
          </a:p>
        </p:txBody>
      </p:sp>
      <p:graphicFrame>
        <p:nvGraphicFramePr>
          <p:cNvPr id="4" name="Content Placeholder 3">
            <a:extLst>
              <a:ext uri="{FF2B5EF4-FFF2-40B4-BE49-F238E27FC236}">
                <a16:creationId xmlns:a16="http://schemas.microsoft.com/office/drawing/2014/main" id="{879CBB42-467E-BB9F-1809-BA1EEEFDCC8C}"/>
              </a:ext>
            </a:extLst>
          </p:cNvPr>
          <p:cNvGraphicFramePr>
            <a:graphicFrameLocks noGrp="1"/>
          </p:cNvGraphicFramePr>
          <p:nvPr>
            <p:ph idx="1"/>
            <p:extLst>
              <p:ext uri="{D42A27DB-BD31-4B8C-83A1-F6EECF244321}">
                <p14:modId xmlns:p14="http://schemas.microsoft.com/office/powerpoint/2010/main" val="1645642080"/>
              </p:ext>
            </p:extLst>
          </p:nvPr>
        </p:nvGraphicFramePr>
        <p:xfrm>
          <a:off x="628650" y="1690689"/>
          <a:ext cx="7886700" cy="365760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852172287"/>
                    </a:ext>
                  </a:extLst>
                </a:gridCol>
                <a:gridCol w="1971675">
                  <a:extLst>
                    <a:ext uri="{9D8B030D-6E8A-4147-A177-3AD203B41FA5}">
                      <a16:colId xmlns:a16="http://schemas.microsoft.com/office/drawing/2014/main" val="4259420688"/>
                    </a:ext>
                  </a:extLst>
                </a:gridCol>
                <a:gridCol w="1971675">
                  <a:extLst>
                    <a:ext uri="{9D8B030D-6E8A-4147-A177-3AD203B41FA5}">
                      <a16:colId xmlns:a16="http://schemas.microsoft.com/office/drawing/2014/main" val="3639720013"/>
                    </a:ext>
                  </a:extLst>
                </a:gridCol>
                <a:gridCol w="1971675">
                  <a:extLst>
                    <a:ext uri="{9D8B030D-6E8A-4147-A177-3AD203B41FA5}">
                      <a16:colId xmlns:a16="http://schemas.microsoft.com/office/drawing/2014/main" val="889565974"/>
                    </a:ext>
                  </a:extLst>
                </a:gridCol>
              </a:tblGrid>
              <a:tr h="585837">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322137414"/>
                  </a:ext>
                </a:extLst>
              </a:tr>
              <a:tr h="836910">
                <a:tc>
                  <a:txBody>
                    <a:bodyPr/>
                    <a:lstStyle/>
                    <a:p>
                      <a:r>
                        <a:rPr lang="en-US" sz="2400" b="1" dirty="0"/>
                        <a:t>500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All Gender </a:t>
                      </a:r>
                    </a:p>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65448347"/>
                  </a:ext>
                </a:extLst>
              </a:tr>
              <a:tr h="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1067816"/>
                  </a:ext>
                </a:extLst>
              </a:tr>
              <a:tr h="1362868">
                <a:tc>
                  <a:txBody>
                    <a:bodyPr/>
                    <a:lstStyle/>
                    <a:p>
                      <a:r>
                        <a:rPr lang="en-US" sz="2400" b="1" dirty="0"/>
                        <a:t>6,000</a:t>
                      </a:r>
                    </a:p>
                  </a:txBody>
                  <a:tcPr/>
                </a:tc>
                <a:tc>
                  <a:txBody>
                    <a:bodyPr/>
                    <a:lstStyle/>
                    <a:p>
                      <a:r>
                        <a:rPr lang="en-US" b="1" dirty="0"/>
                        <a:t>W/C = 2 Male</a:t>
                      </a:r>
                    </a:p>
                    <a:p>
                      <a:r>
                        <a:rPr lang="en-US" b="1" dirty="0"/>
                        <a:t>W/C = 4 Female</a:t>
                      </a:r>
                    </a:p>
                    <a:p>
                      <a:r>
                        <a:rPr lang="en-US" b="1" dirty="0"/>
                        <a:t>LAV = 1 Male</a:t>
                      </a:r>
                    </a:p>
                    <a:p>
                      <a:r>
                        <a:rPr lang="en-US" b="1" dirty="0"/>
                        <a:t>LAV = 2 Female</a:t>
                      </a:r>
                    </a:p>
                    <a:p>
                      <a:r>
                        <a:rPr lang="en-US" b="1" dirty="0"/>
                        <a:t>Urinal = 1</a:t>
                      </a:r>
                    </a:p>
                  </a:txBody>
                  <a:tcPr/>
                </a:tc>
                <a:tc>
                  <a:txBody>
                    <a:bodyPr/>
                    <a:lstStyle/>
                    <a:p>
                      <a:r>
                        <a:rPr lang="en-US" sz="1800" b="1" kern="1200" dirty="0">
                          <a:solidFill>
                            <a:schemeClr val="dk1"/>
                          </a:solidFill>
                          <a:effectLst/>
                          <a:latin typeface="+mn-lt"/>
                          <a:ea typeface="+mn-ea"/>
                          <a:cs typeface="+mn-cs"/>
                        </a:rPr>
                        <a:t>One single-user toilet facility is allowed.</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1807873051"/>
                  </a:ext>
                </a:extLst>
              </a:tr>
            </a:tbl>
          </a:graphicData>
        </a:graphic>
      </p:graphicFrame>
    </p:spTree>
    <p:extLst>
      <p:ext uri="{BB962C8B-B14F-4D97-AF65-F5344CB8AC3E}">
        <p14:creationId xmlns:p14="http://schemas.microsoft.com/office/powerpoint/2010/main" val="261581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57B0-D767-ECD8-7850-209ADFFC1419}"/>
              </a:ext>
            </a:extLst>
          </p:cNvPr>
          <p:cNvSpPr>
            <a:spLocks noGrp="1"/>
          </p:cNvSpPr>
          <p:nvPr>
            <p:ph type="title"/>
          </p:nvPr>
        </p:nvSpPr>
        <p:spPr/>
        <p:txBody>
          <a:bodyPr/>
          <a:lstStyle/>
          <a:p>
            <a:pPr algn="ctr"/>
            <a:r>
              <a:rPr lang="en-US" sz="3200" b="1" dirty="0">
                <a:solidFill>
                  <a:srgbClr val="0070C0"/>
                </a:solidFill>
              </a:rPr>
              <a:t>Compare Tables CPC and CBC</a:t>
            </a:r>
            <a:br>
              <a:rPr lang="en-US" sz="3200" dirty="0"/>
            </a:br>
            <a:r>
              <a:rPr lang="en-US" sz="3200" dirty="0"/>
              <a:t>Laboratory – Non - Educational</a:t>
            </a:r>
          </a:p>
        </p:txBody>
      </p:sp>
      <p:graphicFrame>
        <p:nvGraphicFramePr>
          <p:cNvPr id="7" name="Content Placeholder 6">
            <a:extLst>
              <a:ext uri="{FF2B5EF4-FFF2-40B4-BE49-F238E27FC236}">
                <a16:creationId xmlns:a16="http://schemas.microsoft.com/office/drawing/2014/main" id="{C0A1EF6F-BB98-E9AC-1631-216497B1187C}"/>
              </a:ext>
            </a:extLst>
          </p:cNvPr>
          <p:cNvGraphicFramePr>
            <a:graphicFrameLocks noGrp="1"/>
          </p:cNvGraphicFramePr>
          <p:nvPr>
            <p:ph idx="1"/>
            <p:extLst>
              <p:ext uri="{D42A27DB-BD31-4B8C-83A1-F6EECF244321}">
                <p14:modId xmlns:p14="http://schemas.microsoft.com/office/powerpoint/2010/main" val="3167402469"/>
              </p:ext>
            </p:extLst>
          </p:nvPr>
        </p:nvGraphicFramePr>
        <p:xfrm>
          <a:off x="628650" y="1690689"/>
          <a:ext cx="7886700" cy="283972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160643051"/>
                    </a:ext>
                  </a:extLst>
                </a:gridCol>
                <a:gridCol w="1971675">
                  <a:extLst>
                    <a:ext uri="{9D8B030D-6E8A-4147-A177-3AD203B41FA5}">
                      <a16:colId xmlns:a16="http://schemas.microsoft.com/office/drawing/2014/main" val="3272365321"/>
                    </a:ext>
                  </a:extLst>
                </a:gridCol>
                <a:gridCol w="1948070">
                  <a:extLst>
                    <a:ext uri="{9D8B030D-6E8A-4147-A177-3AD203B41FA5}">
                      <a16:colId xmlns:a16="http://schemas.microsoft.com/office/drawing/2014/main" val="386473373"/>
                    </a:ext>
                  </a:extLst>
                </a:gridCol>
                <a:gridCol w="1995280">
                  <a:extLst>
                    <a:ext uri="{9D8B030D-6E8A-4147-A177-3AD203B41FA5}">
                      <a16:colId xmlns:a16="http://schemas.microsoft.com/office/drawing/2014/main" val="2767567834"/>
                    </a:ext>
                  </a:extLst>
                </a:gridCol>
              </a:tblGrid>
              <a:tr h="301404">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1792877755"/>
                  </a:ext>
                </a:extLst>
              </a:tr>
              <a:tr h="370840">
                <a:tc>
                  <a:txBody>
                    <a:bodyPr/>
                    <a:lstStyle/>
                    <a:p>
                      <a:r>
                        <a:rPr lang="en-US" sz="2400" b="1" dirty="0"/>
                        <a:t>1,000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dirty="0"/>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dirty="0"/>
                    </a:p>
                  </a:txBody>
                  <a:tcPr/>
                </a:tc>
                <a:extLst>
                  <a:ext uri="{0D108BD9-81ED-4DB2-BD59-A6C34878D82A}">
                    <a16:rowId xmlns:a16="http://schemas.microsoft.com/office/drawing/2014/main" val="3004767379"/>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77936572"/>
                  </a:ext>
                </a:extLst>
              </a:tr>
              <a:tr h="370840">
                <a:tc>
                  <a:txBody>
                    <a:bodyPr/>
                    <a:lstStyle/>
                    <a:p>
                      <a:r>
                        <a:rPr lang="en-US" sz="2400" b="1" dirty="0"/>
                        <a:t>5,000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dirty="0"/>
                    </a:p>
                  </a:txBody>
                  <a:tcPr/>
                </a:tc>
                <a:tc>
                  <a:txBody>
                    <a:bodyPr/>
                    <a:lstStyle/>
                    <a:p>
                      <a:r>
                        <a:rPr lang="en-US" b="1" dirty="0"/>
                        <a:t>W/C = 1 ea. </a:t>
                      </a:r>
                    </a:p>
                    <a:p>
                      <a:r>
                        <a:rPr lang="en-US" b="1" dirty="0"/>
                        <a:t>LAV = 1 ea.</a:t>
                      </a:r>
                    </a:p>
                    <a:p>
                      <a:r>
                        <a:rPr lang="en-US" b="1" dirty="0"/>
                        <a:t>Urinal = 0</a:t>
                      </a:r>
                    </a:p>
                  </a:txBody>
                  <a:tcPr/>
                </a:tc>
                <a:extLst>
                  <a:ext uri="{0D108BD9-81ED-4DB2-BD59-A6C34878D82A}">
                    <a16:rowId xmlns:a16="http://schemas.microsoft.com/office/drawing/2014/main" val="2760878200"/>
                  </a:ext>
                </a:extLst>
              </a:tr>
            </a:tbl>
          </a:graphicData>
        </a:graphic>
      </p:graphicFrame>
    </p:spTree>
    <p:extLst>
      <p:ext uri="{BB962C8B-B14F-4D97-AF65-F5344CB8AC3E}">
        <p14:creationId xmlns:p14="http://schemas.microsoft.com/office/powerpoint/2010/main" val="369735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21B2-D7ED-4605-5EE5-B048CF659B49}"/>
              </a:ext>
            </a:extLst>
          </p:cNvPr>
          <p:cNvSpPr>
            <a:spLocks noGrp="1"/>
          </p:cNvSpPr>
          <p:nvPr>
            <p:ph type="title"/>
          </p:nvPr>
        </p:nvSpPr>
        <p:spPr/>
        <p:txBody>
          <a:bodyPr>
            <a:normAutofit/>
          </a:bodyPr>
          <a:lstStyle/>
          <a:p>
            <a:pPr algn="ctr"/>
            <a:r>
              <a:rPr lang="en-US" sz="4000" b="1" dirty="0"/>
              <a:t>BSC/DSA</a:t>
            </a:r>
            <a:br>
              <a:rPr lang="en-US" sz="4000" b="1" dirty="0"/>
            </a:br>
            <a:r>
              <a:rPr lang="en-US" sz="4000" b="1" dirty="0"/>
              <a:t>Banner and Authority</a:t>
            </a:r>
          </a:p>
        </p:txBody>
      </p:sp>
      <p:sp>
        <p:nvSpPr>
          <p:cNvPr id="3" name="Content Placeholder 2">
            <a:extLst>
              <a:ext uri="{FF2B5EF4-FFF2-40B4-BE49-F238E27FC236}">
                <a16:creationId xmlns:a16="http://schemas.microsoft.com/office/drawing/2014/main" id="{BB05D32C-0A07-6690-01DF-E63FBE240CE7}"/>
              </a:ext>
            </a:extLst>
          </p:cNvPr>
          <p:cNvSpPr>
            <a:spLocks noGrp="1"/>
          </p:cNvSpPr>
          <p:nvPr>
            <p:ph idx="1"/>
          </p:nvPr>
        </p:nvSpPr>
        <p:spPr>
          <a:xfrm>
            <a:off x="628650" y="1625783"/>
            <a:ext cx="7886700" cy="4551180"/>
          </a:xfrm>
        </p:spPr>
        <p:txBody>
          <a:bodyPr/>
          <a:lstStyle/>
          <a:p>
            <a:pPr marL="0" indent="0">
              <a:buNone/>
            </a:pPr>
            <a:r>
              <a:rPr lang="en-US" dirty="0"/>
              <a:t>There is some confusion regarding BSC and DSA banners within the codes.</a:t>
            </a:r>
          </a:p>
          <a:p>
            <a:endParaRPr lang="en-US" sz="2400" dirty="0"/>
          </a:p>
          <a:p>
            <a:endParaRPr lang="en-US" dirty="0"/>
          </a:p>
        </p:txBody>
      </p:sp>
      <p:sp>
        <p:nvSpPr>
          <p:cNvPr id="7" name="Content Placeholder 2">
            <a:extLst>
              <a:ext uri="{FF2B5EF4-FFF2-40B4-BE49-F238E27FC236}">
                <a16:creationId xmlns:a16="http://schemas.microsoft.com/office/drawing/2014/main" id="{A9155ED9-46C5-C7E1-9F4B-9686BA49F577}"/>
              </a:ext>
            </a:extLst>
          </p:cNvPr>
          <p:cNvSpPr txBox="1">
            <a:spLocks/>
          </p:cNvSpPr>
          <p:nvPr/>
        </p:nvSpPr>
        <p:spPr>
          <a:xfrm>
            <a:off x="-747946" y="2846945"/>
            <a:ext cx="4056487" cy="2245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800"/>
              </a:spcAft>
              <a:buFont typeface="Arial" panose="020B0604020202020204" pitchFamily="34" charset="0"/>
              <a:buNone/>
            </a:pPr>
            <a:r>
              <a:rPr lang="en-US" b="1" dirty="0">
                <a:ea typeface="Calibri" panose="020F0502020204030204" pitchFamily="34" charset="0"/>
                <a:cs typeface="Times New Roman" panose="02020603050405020304" pitchFamily="18" charset="0"/>
              </a:rPr>
              <a:t>DSA-SS</a:t>
            </a:r>
          </a:p>
          <a:p>
            <a:pPr marL="0" indent="0" algn="r">
              <a:lnSpc>
                <a:spcPct val="100000"/>
              </a:lnSpc>
              <a:spcBef>
                <a:spcPts val="0"/>
              </a:spcBef>
              <a:spcAft>
                <a:spcPts val="800"/>
              </a:spcAft>
              <a:buFont typeface="Arial" panose="020B0604020202020204" pitchFamily="34" charset="0"/>
              <a:buNone/>
            </a:pPr>
            <a:r>
              <a:rPr lang="en-US" dirty="0">
                <a:ea typeface="Calibri" panose="020F0502020204030204" pitchFamily="34" charset="0"/>
                <a:cs typeface="Times New Roman" panose="02020603050405020304" pitchFamily="18" charset="0"/>
              </a:rPr>
              <a:t>Public schools K-12</a:t>
            </a:r>
          </a:p>
          <a:p>
            <a:pPr marL="0" indent="0" algn="r">
              <a:lnSpc>
                <a:spcPct val="100000"/>
              </a:lnSpc>
              <a:spcBef>
                <a:spcPts val="0"/>
              </a:spcBef>
              <a:spcAft>
                <a:spcPts val="800"/>
              </a:spcAft>
              <a:buFont typeface="Arial" panose="020B0604020202020204" pitchFamily="34" charset="0"/>
              <a:buNone/>
            </a:pPr>
            <a:r>
              <a:rPr lang="en-US" dirty="0">
                <a:ea typeface="Calibri" panose="020F0502020204030204" pitchFamily="34" charset="0"/>
                <a:cs typeface="Times New Roman" panose="02020603050405020304" pitchFamily="18" charset="0"/>
              </a:rPr>
              <a:t>Community Colleges</a:t>
            </a:r>
          </a:p>
          <a:p>
            <a:pPr marL="0" indent="0" algn="r">
              <a:lnSpc>
                <a:spcPct val="100000"/>
              </a:lnSpc>
              <a:spcBef>
                <a:spcPts val="0"/>
              </a:spcBef>
              <a:spcAft>
                <a:spcPts val="800"/>
              </a:spcAft>
              <a:buFont typeface="Arial" panose="020B0604020202020204" pitchFamily="34" charset="0"/>
              <a:buNone/>
            </a:pPr>
            <a:r>
              <a:rPr lang="en-US" dirty="0">
                <a:ea typeface="Times New Roman" panose="02020603050405020304" pitchFamily="18" charset="0"/>
                <a:cs typeface="Times New Roman" panose="02020603050405020304" pitchFamily="18" charset="0"/>
              </a:rPr>
              <a:t>Enforcemen</a:t>
            </a:r>
            <a:r>
              <a:rPr lang="en-US" sz="2400" dirty="0">
                <a:ea typeface="Times New Roman" panose="02020603050405020304" pitchFamily="18" charset="0"/>
                <a:cs typeface="Times New Roman" panose="02020603050405020304" pitchFamily="18" charset="0"/>
              </a:rPr>
              <a:t>t</a:t>
            </a:r>
            <a:endParaRPr lang="en-US" sz="4000" dirty="0">
              <a:ea typeface="Times New Roman" panose="02020603050405020304" pitchFamily="18" charset="0"/>
              <a:cs typeface="Arial" panose="020B0604020202020204" pitchFamily="34" charset="0"/>
            </a:endParaRPr>
          </a:p>
          <a:p>
            <a:pPr marL="0" indent="0">
              <a:lnSpc>
                <a:spcPct val="115000"/>
              </a:lnSpc>
              <a:spcBef>
                <a:spcPts val="0"/>
              </a:spcBef>
              <a:buFont typeface="Arial" panose="020B0604020202020204" pitchFamily="34" charset="0"/>
              <a:buNone/>
            </a:pPr>
            <a:endParaRPr lang="en-US" sz="4000" dirty="0">
              <a:ea typeface="Calibri" panose="020F0502020204030204" pitchFamily="34" charset="0"/>
              <a:cs typeface="Times New Roman" panose="02020603050405020304" pitchFamily="18" charset="0"/>
            </a:endParaRPr>
          </a:p>
          <a:p>
            <a:endParaRPr lang="en-US" dirty="0"/>
          </a:p>
        </p:txBody>
      </p:sp>
      <p:sp>
        <p:nvSpPr>
          <p:cNvPr id="8" name="Content Placeholder 2">
            <a:extLst>
              <a:ext uri="{FF2B5EF4-FFF2-40B4-BE49-F238E27FC236}">
                <a16:creationId xmlns:a16="http://schemas.microsoft.com/office/drawing/2014/main" id="{8142EB4A-B059-222C-F638-50F6501749B0}"/>
              </a:ext>
            </a:extLst>
          </p:cNvPr>
          <p:cNvSpPr txBox="1">
            <a:spLocks/>
          </p:cNvSpPr>
          <p:nvPr/>
        </p:nvSpPr>
        <p:spPr>
          <a:xfrm>
            <a:off x="3457261" y="2846945"/>
            <a:ext cx="5883045" cy="2210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Font typeface="Arial" panose="020B0604020202020204" pitchFamily="34" charset="0"/>
              <a:buNone/>
            </a:pPr>
            <a:r>
              <a:rPr lang="en-US" b="1" dirty="0">
                <a:ea typeface="Calibri" panose="020F0502020204030204" pitchFamily="34" charset="0"/>
                <a:cs typeface="Times New Roman" panose="02020603050405020304" pitchFamily="18" charset="0"/>
              </a:rPr>
              <a:t>BSC </a:t>
            </a:r>
          </a:p>
          <a:p>
            <a:pPr marL="0" indent="0">
              <a:lnSpc>
                <a:spcPct val="100000"/>
              </a:lnSpc>
              <a:spcBef>
                <a:spcPts val="0"/>
              </a:spcBef>
              <a:spcAft>
                <a:spcPts val="800"/>
              </a:spcAft>
              <a:buFont typeface="Arial" panose="020B0604020202020204" pitchFamily="34" charset="0"/>
              <a:buNone/>
            </a:pPr>
            <a:r>
              <a:rPr lang="en-US" dirty="0">
                <a:ea typeface="Calibri" panose="020F0502020204030204" pitchFamily="34" charset="0"/>
                <a:cs typeface="Times New Roman" panose="02020603050405020304" pitchFamily="18" charset="0"/>
              </a:rPr>
              <a:t>State buildings, UC’s and CSU’s</a:t>
            </a:r>
          </a:p>
          <a:p>
            <a:pPr marL="0" indent="0">
              <a:lnSpc>
                <a:spcPct val="100000"/>
              </a:lnSpc>
              <a:spcBef>
                <a:spcPts val="0"/>
              </a:spcBef>
              <a:spcAft>
                <a:spcPts val="800"/>
              </a:spcAft>
              <a:buFont typeface="Arial" panose="020B0604020202020204" pitchFamily="34" charset="0"/>
              <a:buNone/>
            </a:pPr>
            <a:r>
              <a:rPr lang="en-US" dirty="0">
                <a:ea typeface="Calibri" panose="020F0502020204030204" pitchFamily="34" charset="0"/>
                <a:cs typeface="Times New Roman" panose="02020603050405020304" pitchFamily="18" charset="0"/>
              </a:rPr>
              <a:t>Enforcement delegated to local jurisdictions </a:t>
            </a:r>
          </a:p>
        </p:txBody>
      </p:sp>
      <p:cxnSp>
        <p:nvCxnSpPr>
          <p:cNvPr id="9" name="Straight Connector 8">
            <a:extLst>
              <a:ext uri="{FF2B5EF4-FFF2-40B4-BE49-F238E27FC236}">
                <a16:creationId xmlns:a16="http://schemas.microsoft.com/office/drawing/2014/main" id="{90A4CC8F-A857-8553-F1BC-A5AD8178EAC3}"/>
              </a:ext>
              <a:ext uri="{C183D7F6-B498-43B3-948B-1728B52AA6E4}">
                <adec:decorative xmlns:adec="http://schemas.microsoft.com/office/drawing/2017/decorative" val="1"/>
              </a:ext>
            </a:extLst>
          </p:cNvPr>
          <p:cNvCxnSpPr>
            <a:cxnSpLocks/>
          </p:cNvCxnSpPr>
          <p:nvPr/>
        </p:nvCxnSpPr>
        <p:spPr>
          <a:xfrm>
            <a:off x="3332290" y="2770371"/>
            <a:ext cx="0" cy="2461846"/>
          </a:xfrm>
          <a:prstGeom prst="line">
            <a:avLst/>
          </a:prstGeom>
          <a:ln w="381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1033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DB03-C5B4-9891-8124-70B0A7E6F4D9}"/>
              </a:ext>
            </a:extLst>
          </p:cNvPr>
          <p:cNvSpPr>
            <a:spLocks noGrp="1"/>
          </p:cNvSpPr>
          <p:nvPr>
            <p:ph type="title"/>
          </p:nvPr>
        </p:nvSpPr>
        <p:spPr/>
        <p:txBody>
          <a:bodyPr>
            <a:normAutofit/>
          </a:bodyPr>
          <a:lstStyle/>
          <a:p>
            <a:pPr algn="ctr"/>
            <a:r>
              <a:rPr lang="en-US" sz="3200" b="1" dirty="0">
                <a:solidFill>
                  <a:srgbClr val="0070C0"/>
                </a:solidFill>
              </a:rPr>
              <a:t>Compare Tables CPC and CBC</a:t>
            </a:r>
            <a:br>
              <a:rPr lang="en-US" sz="3200" dirty="0"/>
            </a:br>
            <a:r>
              <a:rPr lang="en-US" sz="3200" dirty="0"/>
              <a:t>Laboratory – Educational 12+</a:t>
            </a:r>
          </a:p>
        </p:txBody>
      </p:sp>
      <p:graphicFrame>
        <p:nvGraphicFramePr>
          <p:cNvPr id="4" name="Content Placeholder 3">
            <a:extLst>
              <a:ext uri="{FF2B5EF4-FFF2-40B4-BE49-F238E27FC236}">
                <a16:creationId xmlns:a16="http://schemas.microsoft.com/office/drawing/2014/main" id="{ED60C74E-BAA5-BD8B-02E5-B716D4ACC5BF}"/>
              </a:ext>
            </a:extLst>
          </p:cNvPr>
          <p:cNvGraphicFramePr>
            <a:graphicFrameLocks noGrp="1"/>
          </p:cNvGraphicFramePr>
          <p:nvPr>
            <p:ph idx="1"/>
            <p:extLst>
              <p:ext uri="{D42A27DB-BD31-4B8C-83A1-F6EECF244321}">
                <p14:modId xmlns:p14="http://schemas.microsoft.com/office/powerpoint/2010/main" val="1568636528"/>
              </p:ext>
            </p:extLst>
          </p:nvPr>
        </p:nvGraphicFramePr>
        <p:xfrm>
          <a:off x="628650" y="1825625"/>
          <a:ext cx="7886700" cy="3254817"/>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508799610"/>
                    </a:ext>
                  </a:extLst>
                </a:gridCol>
                <a:gridCol w="1971675">
                  <a:extLst>
                    <a:ext uri="{9D8B030D-6E8A-4147-A177-3AD203B41FA5}">
                      <a16:colId xmlns:a16="http://schemas.microsoft.com/office/drawing/2014/main" val="2374884504"/>
                    </a:ext>
                  </a:extLst>
                </a:gridCol>
                <a:gridCol w="1971675">
                  <a:extLst>
                    <a:ext uri="{9D8B030D-6E8A-4147-A177-3AD203B41FA5}">
                      <a16:colId xmlns:a16="http://schemas.microsoft.com/office/drawing/2014/main" val="2865902130"/>
                    </a:ext>
                  </a:extLst>
                </a:gridCol>
                <a:gridCol w="1971675">
                  <a:extLst>
                    <a:ext uri="{9D8B030D-6E8A-4147-A177-3AD203B41FA5}">
                      <a16:colId xmlns:a16="http://schemas.microsoft.com/office/drawing/2014/main" val="1665481849"/>
                    </a:ext>
                  </a:extLst>
                </a:gridCol>
              </a:tblGrid>
              <a:tr h="780857">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455438949"/>
                  </a:ext>
                </a:extLst>
              </a:tr>
              <a:tr h="370840">
                <a:tc>
                  <a:txBody>
                    <a:bodyPr/>
                    <a:lstStyle/>
                    <a:p>
                      <a:r>
                        <a:rPr lang="en-US" sz="2400" b="1" dirty="0"/>
                        <a:t>1,000</a:t>
                      </a:r>
                    </a:p>
                  </a:txBody>
                  <a:tcPr/>
                </a:tc>
                <a:tc>
                  <a:txBody>
                    <a:bodyPr/>
                    <a:lstStyle/>
                    <a:p>
                      <a:r>
                        <a:rPr lang="en-US" sz="1800" b="1" kern="1200" dirty="0">
                          <a:solidFill>
                            <a:schemeClr val="dk1"/>
                          </a:solidFill>
                          <a:effectLst/>
                          <a:latin typeface="+mn-lt"/>
                          <a:ea typeface="+mn-ea"/>
                          <a:cs typeface="+mn-cs"/>
                        </a:rPr>
                        <a:t>One single-user toilet facility is allowed.</a:t>
                      </a:r>
                      <a:endParaRPr lang="en-US" dirty="0"/>
                    </a:p>
                  </a:txBody>
                  <a:tcPr/>
                </a:tc>
                <a:tc>
                  <a:txBody>
                    <a:bodyPr/>
                    <a:lstStyle/>
                    <a:p>
                      <a:r>
                        <a:rPr lang="en-US" sz="1800" b="1" kern="1200" dirty="0">
                          <a:solidFill>
                            <a:schemeClr val="dk1"/>
                          </a:solidFill>
                          <a:effectLst/>
                          <a:latin typeface="+mn-lt"/>
                          <a:ea typeface="+mn-ea"/>
                          <a:cs typeface="+mn-cs"/>
                        </a:rPr>
                        <a:t>One single-user toilet facility is allowed.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One single-user toilet facility is allowed.</a:t>
                      </a:r>
                      <a:endParaRPr lang="en-US" dirty="0"/>
                    </a:p>
                  </a:txBody>
                  <a:tcPr/>
                </a:tc>
                <a:extLst>
                  <a:ext uri="{0D108BD9-81ED-4DB2-BD59-A6C34878D82A}">
                    <a16:rowId xmlns:a16="http://schemas.microsoft.com/office/drawing/2014/main" val="271938551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21398677"/>
                  </a:ext>
                </a:extLst>
              </a:tr>
              <a:tr h="370840">
                <a:tc>
                  <a:txBody>
                    <a:bodyPr/>
                    <a:lstStyle/>
                    <a:p>
                      <a:r>
                        <a:rPr lang="en-US" sz="2400" b="1" dirty="0"/>
                        <a:t>5,000</a:t>
                      </a:r>
                    </a:p>
                  </a:txBody>
                  <a:tcPr/>
                </a:tc>
                <a:tc>
                  <a:txBody>
                    <a:bodyPr/>
                    <a:lstStyle/>
                    <a:p>
                      <a:r>
                        <a:rPr lang="en-US" b="1" dirty="0"/>
                        <a:t>W/C = 1 Male</a:t>
                      </a:r>
                    </a:p>
                    <a:p>
                      <a:r>
                        <a:rPr lang="en-US" b="1" dirty="0"/>
                        <a:t>W/C = 3 Female</a:t>
                      </a:r>
                    </a:p>
                    <a:p>
                      <a:r>
                        <a:rPr lang="en-US" b="1" dirty="0"/>
                        <a:t>LAV = 1 ea.</a:t>
                      </a:r>
                    </a:p>
                    <a:p>
                      <a:r>
                        <a:rPr lang="en-US" b="1" dirty="0"/>
                        <a:t>Urinal = 1</a:t>
                      </a:r>
                    </a:p>
                  </a:txBody>
                  <a:tcPr/>
                </a:tc>
                <a:tc>
                  <a:txBody>
                    <a:bodyPr/>
                    <a:lstStyle/>
                    <a:p>
                      <a:r>
                        <a:rPr lang="en-US" b="1" dirty="0"/>
                        <a:t>W/C = 1 Male</a:t>
                      </a:r>
                    </a:p>
                    <a:p>
                      <a:r>
                        <a:rPr lang="en-US" b="1" dirty="0"/>
                        <a:t>W/C = 2 Female</a:t>
                      </a:r>
                    </a:p>
                    <a:p>
                      <a:r>
                        <a:rPr lang="en-US" b="1" dirty="0"/>
                        <a:t>LAV = 1 ea.</a:t>
                      </a:r>
                    </a:p>
                    <a:p>
                      <a:r>
                        <a:rPr lang="en-US" b="1" dirty="0"/>
                        <a:t>Urinal = 1</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442453098"/>
                  </a:ext>
                </a:extLst>
              </a:tr>
            </a:tbl>
          </a:graphicData>
        </a:graphic>
      </p:graphicFrame>
    </p:spTree>
    <p:extLst>
      <p:ext uri="{BB962C8B-B14F-4D97-AF65-F5344CB8AC3E}">
        <p14:creationId xmlns:p14="http://schemas.microsoft.com/office/powerpoint/2010/main" val="331108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722E-772D-8C32-F3AF-E795F92D3574}"/>
              </a:ext>
            </a:extLst>
          </p:cNvPr>
          <p:cNvSpPr>
            <a:spLocks noGrp="1"/>
          </p:cNvSpPr>
          <p:nvPr>
            <p:ph type="title"/>
          </p:nvPr>
        </p:nvSpPr>
        <p:spPr>
          <a:xfrm>
            <a:off x="628650" y="365127"/>
            <a:ext cx="7886700" cy="846454"/>
          </a:xfrm>
        </p:spPr>
        <p:txBody>
          <a:bodyPr>
            <a:normAutofit fontScale="90000"/>
          </a:bodyPr>
          <a:lstStyle/>
          <a:p>
            <a:pPr algn="ctr"/>
            <a:r>
              <a:rPr lang="en-US" sz="3600" b="1" dirty="0">
                <a:solidFill>
                  <a:srgbClr val="0070C0"/>
                </a:solidFill>
              </a:rPr>
              <a:t>Compare Tables CPC and CBC</a:t>
            </a:r>
            <a:br>
              <a:rPr lang="en-US" sz="3600" b="1" dirty="0"/>
            </a:br>
            <a:r>
              <a:rPr lang="en-US" sz="3600" dirty="0"/>
              <a:t>Mercantile</a:t>
            </a:r>
          </a:p>
        </p:txBody>
      </p:sp>
      <p:graphicFrame>
        <p:nvGraphicFramePr>
          <p:cNvPr id="4" name="Content Placeholder 3">
            <a:extLst>
              <a:ext uri="{FF2B5EF4-FFF2-40B4-BE49-F238E27FC236}">
                <a16:creationId xmlns:a16="http://schemas.microsoft.com/office/drawing/2014/main" id="{C1C4E35A-8F03-8911-669A-2CF084040690}"/>
              </a:ext>
            </a:extLst>
          </p:cNvPr>
          <p:cNvGraphicFramePr>
            <a:graphicFrameLocks noGrp="1"/>
          </p:cNvGraphicFramePr>
          <p:nvPr>
            <p:ph idx="1"/>
            <p:extLst>
              <p:ext uri="{D42A27DB-BD31-4B8C-83A1-F6EECF244321}">
                <p14:modId xmlns:p14="http://schemas.microsoft.com/office/powerpoint/2010/main" val="3946626618"/>
              </p:ext>
            </p:extLst>
          </p:nvPr>
        </p:nvGraphicFramePr>
        <p:xfrm>
          <a:off x="1055077" y="1280160"/>
          <a:ext cx="8088923" cy="5577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78334410"/>
                    </a:ext>
                  </a:extLst>
                </a:gridCol>
                <a:gridCol w="2157046">
                  <a:extLst>
                    <a:ext uri="{9D8B030D-6E8A-4147-A177-3AD203B41FA5}">
                      <a16:colId xmlns:a16="http://schemas.microsoft.com/office/drawing/2014/main" val="329605698"/>
                    </a:ext>
                  </a:extLst>
                </a:gridCol>
                <a:gridCol w="2180492">
                  <a:extLst>
                    <a:ext uri="{9D8B030D-6E8A-4147-A177-3AD203B41FA5}">
                      <a16:colId xmlns:a16="http://schemas.microsoft.com/office/drawing/2014/main" val="457819059"/>
                    </a:ext>
                  </a:extLst>
                </a:gridCol>
                <a:gridCol w="2379785">
                  <a:extLst>
                    <a:ext uri="{9D8B030D-6E8A-4147-A177-3AD203B41FA5}">
                      <a16:colId xmlns:a16="http://schemas.microsoft.com/office/drawing/2014/main" val="1216682855"/>
                    </a:ext>
                  </a:extLst>
                </a:gridCol>
              </a:tblGrid>
              <a:tr h="799805">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3950031584"/>
                  </a:ext>
                </a:extLst>
              </a:tr>
              <a:tr h="1012773">
                <a:tc>
                  <a:txBody>
                    <a:bodyPr/>
                    <a:lstStyle/>
                    <a:p>
                      <a:r>
                        <a:rPr lang="en-US" sz="2400" b="1" dirty="0"/>
                        <a:t>1,000</a:t>
                      </a:r>
                    </a:p>
                    <a:p>
                      <a:endParaRPr lang="en-US" b="1" dirty="0"/>
                    </a:p>
                  </a:txBody>
                  <a:tcPr/>
                </a:tc>
                <a:tc>
                  <a:txBody>
                    <a:bodyPr/>
                    <a:lstStyle/>
                    <a:p>
                      <a:r>
                        <a:rPr lang="en-US" b="1" dirty="0"/>
                        <a:t>One single-user toilet facility is allowed.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One single-user toilet facility is allowed.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One single-user toilet facility is allowed.</a:t>
                      </a:r>
                    </a:p>
                  </a:txBody>
                  <a:tcPr/>
                </a:tc>
                <a:extLst>
                  <a:ext uri="{0D108BD9-81ED-4DB2-BD59-A6C34878D82A}">
                    <a16:rowId xmlns:a16="http://schemas.microsoft.com/office/drawing/2014/main" val="2272467282"/>
                  </a:ext>
                </a:extLst>
              </a:tr>
              <a:tr h="397277">
                <a:tc>
                  <a:txBody>
                    <a:bodyPr/>
                    <a:lstStyle/>
                    <a:p>
                      <a:endParaRPr lang="en-US" b="1"/>
                    </a:p>
                  </a:txBody>
                  <a:tcPr/>
                </a:tc>
                <a:tc>
                  <a:txBody>
                    <a:bodyPr/>
                    <a:lstStyle/>
                    <a:p>
                      <a:endParaRPr lang="en-US" b="1" dirty="0"/>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652492364"/>
                  </a:ext>
                </a:extLst>
              </a:tr>
              <a:tr h="1485354">
                <a:tc>
                  <a:txBody>
                    <a:bodyPr/>
                    <a:lstStyle/>
                    <a:p>
                      <a:r>
                        <a:rPr lang="en-US" sz="2400" b="1" dirty="0"/>
                        <a:t>8,000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512614079"/>
                  </a:ext>
                </a:extLst>
              </a:tr>
              <a:tr h="397277">
                <a:tc>
                  <a:txBody>
                    <a:bodyPr/>
                    <a:lstStyle/>
                    <a:p>
                      <a:endParaRPr lang="en-US" b="1"/>
                    </a:p>
                  </a:txBody>
                  <a:tcPr/>
                </a:tc>
                <a:tc>
                  <a:txBody>
                    <a:bodyPr/>
                    <a:lstStyle/>
                    <a:p>
                      <a:endParaRPr lang="en-US" b="1"/>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78437121"/>
                  </a:ext>
                </a:extLst>
              </a:tr>
              <a:tr h="1485354">
                <a:tc>
                  <a:txBody>
                    <a:bodyPr/>
                    <a:lstStyle/>
                    <a:p>
                      <a:r>
                        <a:rPr lang="en-US" sz="2400" b="1" dirty="0"/>
                        <a:t>50,000</a:t>
                      </a:r>
                    </a:p>
                  </a:txBody>
                  <a:tcPr/>
                </a:tc>
                <a:tc>
                  <a:txBody>
                    <a:bodyPr/>
                    <a:lstStyle/>
                    <a:p>
                      <a:r>
                        <a:rPr lang="en-US" b="1" dirty="0"/>
                        <a:t>W/C = 3 Male</a:t>
                      </a:r>
                    </a:p>
                    <a:p>
                      <a:r>
                        <a:rPr lang="en-US" b="1" dirty="0"/>
                        <a:t>W/C = 4 Female</a:t>
                      </a:r>
                    </a:p>
                    <a:p>
                      <a:r>
                        <a:rPr lang="en-US" b="1" dirty="0"/>
                        <a:t>LAV = 2 ea.</a:t>
                      </a:r>
                    </a:p>
                    <a:p>
                      <a:r>
                        <a:rPr lang="en-US" b="1" dirty="0"/>
                        <a:t>Urinal = 1</a:t>
                      </a:r>
                    </a:p>
                  </a:txBody>
                  <a:tcPr/>
                </a:tc>
                <a:tc>
                  <a:txBody>
                    <a:bodyPr/>
                    <a:lstStyle/>
                    <a:p>
                      <a:r>
                        <a:rPr lang="en-US" b="1" dirty="0"/>
                        <a:t>W/C = 3 Male</a:t>
                      </a:r>
                    </a:p>
                    <a:p>
                      <a:r>
                        <a:rPr lang="en-US" b="1" dirty="0"/>
                        <a:t>W/C = 4 Female</a:t>
                      </a:r>
                    </a:p>
                    <a:p>
                      <a:r>
                        <a:rPr lang="en-US" b="1" dirty="0"/>
                        <a:t>LAV = 2 ea.</a:t>
                      </a:r>
                    </a:p>
                    <a:p>
                      <a:r>
                        <a:rPr lang="en-US" b="1" dirty="0"/>
                        <a:t>Urinal = 1</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1058191053"/>
                  </a:ext>
                </a:extLst>
              </a:tr>
            </a:tbl>
          </a:graphicData>
        </a:graphic>
      </p:graphicFrame>
    </p:spTree>
    <p:extLst>
      <p:ext uri="{BB962C8B-B14F-4D97-AF65-F5344CB8AC3E}">
        <p14:creationId xmlns:p14="http://schemas.microsoft.com/office/powerpoint/2010/main" val="85439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35A2-8818-1E78-215E-CC7521FD136E}"/>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rPr>
              <a:t>Compare Tables CPC and CBC</a:t>
            </a:r>
            <a:br>
              <a:rPr lang="en-US" sz="3200" dirty="0"/>
            </a:br>
            <a:r>
              <a:rPr lang="en-US" sz="3200" dirty="0"/>
              <a:t>Warehouse</a:t>
            </a:r>
          </a:p>
        </p:txBody>
      </p:sp>
      <p:graphicFrame>
        <p:nvGraphicFramePr>
          <p:cNvPr id="4" name="Content Placeholder 3">
            <a:extLst>
              <a:ext uri="{FF2B5EF4-FFF2-40B4-BE49-F238E27FC236}">
                <a16:creationId xmlns:a16="http://schemas.microsoft.com/office/drawing/2014/main" id="{D80657FD-4FC5-F8B2-5439-2CE35C2F248C}"/>
              </a:ext>
            </a:extLst>
          </p:cNvPr>
          <p:cNvGraphicFramePr>
            <a:graphicFrameLocks noGrp="1"/>
          </p:cNvGraphicFramePr>
          <p:nvPr>
            <p:ph idx="1"/>
            <p:extLst>
              <p:ext uri="{D42A27DB-BD31-4B8C-83A1-F6EECF244321}">
                <p14:modId xmlns:p14="http://schemas.microsoft.com/office/powerpoint/2010/main" val="3210974640"/>
              </p:ext>
            </p:extLst>
          </p:nvPr>
        </p:nvGraphicFramePr>
        <p:xfrm>
          <a:off x="628650" y="1248850"/>
          <a:ext cx="7886700" cy="412496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408830907"/>
                    </a:ext>
                  </a:extLst>
                </a:gridCol>
                <a:gridCol w="1971675">
                  <a:extLst>
                    <a:ext uri="{9D8B030D-6E8A-4147-A177-3AD203B41FA5}">
                      <a16:colId xmlns:a16="http://schemas.microsoft.com/office/drawing/2014/main" val="318448104"/>
                    </a:ext>
                  </a:extLst>
                </a:gridCol>
                <a:gridCol w="1971675">
                  <a:extLst>
                    <a:ext uri="{9D8B030D-6E8A-4147-A177-3AD203B41FA5}">
                      <a16:colId xmlns:a16="http://schemas.microsoft.com/office/drawing/2014/main" val="493887741"/>
                    </a:ext>
                  </a:extLst>
                </a:gridCol>
                <a:gridCol w="1971675">
                  <a:extLst>
                    <a:ext uri="{9D8B030D-6E8A-4147-A177-3AD203B41FA5}">
                      <a16:colId xmlns:a16="http://schemas.microsoft.com/office/drawing/2014/main" val="8117681"/>
                    </a:ext>
                  </a:extLst>
                </a:gridCol>
              </a:tblGrid>
              <a:tr h="370840">
                <a:tc>
                  <a:txBody>
                    <a:bodyPr/>
                    <a:lstStyle/>
                    <a:p>
                      <a:pPr algn="ctr"/>
                      <a:r>
                        <a:rPr lang="en-US" dirty="0"/>
                        <a:t>SQ. FT.</a:t>
                      </a:r>
                    </a:p>
                  </a:txBody>
                  <a:tcPr/>
                </a:tc>
                <a:tc>
                  <a:txBody>
                    <a:bodyPr/>
                    <a:lstStyle/>
                    <a:p>
                      <a:pPr algn="ctr"/>
                      <a:r>
                        <a:rPr lang="en-US" dirty="0"/>
                        <a:t>TABLE 4-1</a:t>
                      </a:r>
                    </a:p>
                    <a:p>
                      <a:pPr algn="ctr"/>
                      <a:r>
                        <a:rPr lang="en-US" dirty="0"/>
                        <a:t>TABLE 422.1</a:t>
                      </a:r>
                    </a:p>
                  </a:txBody>
                  <a:tcPr/>
                </a:tc>
                <a:tc>
                  <a:txBody>
                    <a:bodyPr/>
                    <a:lstStyle/>
                    <a:p>
                      <a:pPr algn="ctr"/>
                      <a:r>
                        <a:rPr lang="en-US" dirty="0"/>
                        <a:t>TABLE 1004.5</a:t>
                      </a:r>
                    </a:p>
                    <a:p>
                      <a:pPr algn="ctr"/>
                      <a:r>
                        <a:rPr lang="en-US" dirty="0"/>
                        <a:t>TABLE 422.1</a:t>
                      </a:r>
                    </a:p>
                  </a:txBody>
                  <a:tcPr/>
                </a:tc>
                <a:tc>
                  <a:txBody>
                    <a:bodyPr/>
                    <a:lstStyle/>
                    <a:p>
                      <a:pPr algn="ctr"/>
                      <a:r>
                        <a:rPr lang="en-US" dirty="0"/>
                        <a:t>TABLE 1004.5</a:t>
                      </a:r>
                    </a:p>
                    <a:p>
                      <a:pPr algn="ctr"/>
                      <a:r>
                        <a:rPr lang="en-US" dirty="0"/>
                        <a:t>TABLE 2902.1</a:t>
                      </a:r>
                    </a:p>
                  </a:txBody>
                  <a:tcPr/>
                </a:tc>
                <a:extLst>
                  <a:ext uri="{0D108BD9-81ED-4DB2-BD59-A6C34878D82A}">
                    <a16:rowId xmlns:a16="http://schemas.microsoft.com/office/drawing/2014/main" val="2062687641"/>
                  </a:ext>
                </a:extLst>
              </a:tr>
              <a:tr h="370840">
                <a:tc>
                  <a:txBody>
                    <a:bodyPr/>
                    <a:lstStyle/>
                    <a:p>
                      <a:r>
                        <a:rPr lang="en-US" sz="2400" b="1" dirty="0"/>
                        <a:t>6,300</a:t>
                      </a:r>
                    </a:p>
                  </a:txBody>
                  <a:tcPr/>
                </a:tc>
                <a:tc>
                  <a:txBody>
                    <a:bodyPr/>
                    <a:lstStyle/>
                    <a:p>
                      <a:r>
                        <a:rPr lang="en-US" b="1" dirty="0"/>
                        <a:t>One single-user toilet facility is allowed.</a:t>
                      </a:r>
                    </a:p>
                  </a:txBody>
                  <a:tcPr/>
                </a:tc>
                <a:tc>
                  <a:txBody>
                    <a:bodyPr/>
                    <a:lstStyle/>
                    <a:p>
                      <a:r>
                        <a:rPr lang="en-US" b="1" dirty="0"/>
                        <a:t>W/C = 1 ea.</a:t>
                      </a:r>
                    </a:p>
                    <a:p>
                      <a:r>
                        <a:rPr lang="en-US" b="1" dirty="0"/>
                        <a:t>LAV = 1 ea.</a:t>
                      </a:r>
                    </a:p>
                    <a:p>
                      <a:r>
                        <a:rPr lang="en-US" b="1" dirty="0"/>
                        <a:t>Urinal =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One single-user toilet facility is allowed.</a:t>
                      </a:r>
                    </a:p>
                  </a:txBody>
                  <a:tcPr/>
                </a:tc>
                <a:extLst>
                  <a:ext uri="{0D108BD9-81ED-4DB2-BD59-A6C34878D82A}">
                    <a16:rowId xmlns:a16="http://schemas.microsoft.com/office/drawing/2014/main" val="3115988372"/>
                  </a:ext>
                </a:extLst>
              </a:tr>
              <a:tr h="370840">
                <a:tc>
                  <a:txBody>
                    <a:bodyPr/>
                    <a:lstStyle/>
                    <a:p>
                      <a:endParaRPr lang="en-US" b="1"/>
                    </a:p>
                  </a:txBody>
                  <a:tcPr/>
                </a:tc>
                <a:tc>
                  <a:txBody>
                    <a:bodyPr/>
                    <a:lstStyle/>
                    <a:p>
                      <a:endParaRPr lang="en-US" b="1" dirty="0"/>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133641229"/>
                  </a:ext>
                </a:extLst>
              </a:tr>
              <a:tr h="370840">
                <a:tc>
                  <a:txBody>
                    <a:bodyPr/>
                    <a:lstStyle/>
                    <a:p>
                      <a:r>
                        <a:rPr lang="en-US" sz="2400" b="1" dirty="0"/>
                        <a:t>44,000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1 ea.</a:t>
                      </a:r>
                    </a:p>
                    <a:p>
                      <a:r>
                        <a:rPr lang="en-US" b="1" dirty="0"/>
                        <a:t>LAV = 1 ea.</a:t>
                      </a:r>
                    </a:p>
                    <a:p>
                      <a:r>
                        <a:rPr lang="en-US" b="1" dirty="0"/>
                        <a:t>Urinal = 0</a:t>
                      </a:r>
                    </a:p>
                  </a:txBody>
                  <a:tcPr/>
                </a:tc>
                <a:extLst>
                  <a:ext uri="{0D108BD9-81ED-4DB2-BD59-A6C34878D82A}">
                    <a16:rowId xmlns:a16="http://schemas.microsoft.com/office/drawing/2014/main" val="3289534053"/>
                  </a:ext>
                </a:extLst>
              </a:tr>
              <a:tr h="370840">
                <a:tc>
                  <a:txBody>
                    <a:bodyPr/>
                    <a:lstStyle/>
                    <a:p>
                      <a:endParaRPr lang="en-US" b="1"/>
                    </a:p>
                  </a:txBody>
                  <a:tcPr/>
                </a:tc>
                <a:tc>
                  <a:txBody>
                    <a:bodyPr/>
                    <a:lstStyle/>
                    <a:p>
                      <a:endParaRPr lang="en-US" b="1"/>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3350937702"/>
                  </a:ext>
                </a:extLst>
              </a:tr>
              <a:tr h="370840">
                <a:tc>
                  <a:txBody>
                    <a:bodyPr/>
                    <a:lstStyle/>
                    <a:p>
                      <a:r>
                        <a:rPr lang="en-US" sz="2400" b="1" dirty="0"/>
                        <a:t>110,000</a:t>
                      </a:r>
                    </a:p>
                  </a:txBody>
                  <a:tcPr/>
                </a:tc>
                <a:tc>
                  <a:txBody>
                    <a:bodyPr/>
                    <a:lstStyle/>
                    <a:p>
                      <a:r>
                        <a:rPr lang="en-US" b="1" dirty="0"/>
                        <a:t>W/C = 1 ea.</a:t>
                      </a:r>
                    </a:p>
                    <a:p>
                      <a:r>
                        <a:rPr lang="en-US" b="1" dirty="0"/>
                        <a:t>LAV = 1 ea.</a:t>
                      </a:r>
                    </a:p>
                    <a:p>
                      <a:r>
                        <a:rPr lang="en-US" b="1" dirty="0"/>
                        <a:t>Urinal = 0</a:t>
                      </a:r>
                    </a:p>
                  </a:txBody>
                  <a:tcPr/>
                </a:tc>
                <a:tc>
                  <a:txBody>
                    <a:bodyPr/>
                    <a:lstStyle/>
                    <a:p>
                      <a:r>
                        <a:rPr lang="en-US" b="1" dirty="0"/>
                        <a:t>W/C = 2 ea.</a:t>
                      </a:r>
                    </a:p>
                    <a:p>
                      <a:r>
                        <a:rPr lang="en-US" b="1" dirty="0"/>
                        <a:t>LAV = 1 ea.</a:t>
                      </a:r>
                    </a:p>
                    <a:p>
                      <a:r>
                        <a:rPr lang="en-US" b="1" dirty="0"/>
                        <a:t>Urinal = 0</a:t>
                      </a:r>
                    </a:p>
                  </a:txBody>
                  <a:tcPr/>
                </a:tc>
                <a:tc>
                  <a:txBody>
                    <a:bodyPr/>
                    <a:lstStyle/>
                    <a:p>
                      <a:r>
                        <a:rPr lang="en-US" b="1" dirty="0"/>
                        <a:t>W/C = 2 ea.</a:t>
                      </a:r>
                    </a:p>
                    <a:p>
                      <a:r>
                        <a:rPr lang="en-US" b="1" dirty="0"/>
                        <a:t>LAV = 2 ea.</a:t>
                      </a:r>
                    </a:p>
                    <a:p>
                      <a:r>
                        <a:rPr lang="en-US" b="1" dirty="0"/>
                        <a:t>Urinal = 0</a:t>
                      </a:r>
                    </a:p>
                  </a:txBody>
                  <a:tcPr/>
                </a:tc>
                <a:extLst>
                  <a:ext uri="{0D108BD9-81ED-4DB2-BD59-A6C34878D82A}">
                    <a16:rowId xmlns:a16="http://schemas.microsoft.com/office/drawing/2014/main" val="952685850"/>
                  </a:ext>
                </a:extLst>
              </a:tr>
            </a:tbl>
          </a:graphicData>
        </a:graphic>
      </p:graphicFrame>
    </p:spTree>
    <p:extLst>
      <p:ext uri="{BB962C8B-B14F-4D97-AF65-F5344CB8AC3E}">
        <p14:creationId xmlns:p14="http://schemas.microsoft.com/office/powerpoint/2010/main" val="401229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8F1BC-FF6C-B537-8F26-F4D9F8621B89}"/>
              </a:ext>
            </a:extLst>
          </p:cNvPr>
          <p:cNvSpPr txBox="1">
            <a:spLocks noGrp="1"/>
          </p:cNvSpPr>
          <p:nvPr>
            <p:ph type="title" idx="4294967295"/>
          </p:nvPr>
        </p:nvSpPr>
        <p:spPr>
          <a:xfrm>
            <a:off x="242371" y="212863"/>
            <a:ext cx="8494005" cy="70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mj-lt"/>
                <a:ea typeface="+mj-ea"/>
                <a:cs typeface="+mj-cs"/>
              </a:rPr>
              <a:t>Contact Information</a:t>
            </a:r>
          </a:p>
        </p:txBody>
      </p:sp>
      <p:pic>
        <p:nvPicPr>
          <p:cNvPr id="5" name="Picture 4" descr="Subscribe to CBSC's Mailing List.  Stay in touch with CBSC and receive meeting and public comment period notices, information bulletins, quarterly newsletters and more.  DSA' govDelivery Subscription Service webpage.  After submitting your email, be sure to select the &quot;CBSC communication&quot; topic on the next page.  View our privacy policy for more information">
            <a:extLst>
              <a:ext uri="{FF2B5EF4-FFF2-40B4-BE49-F238E27FC236}">
                <a16:creationId xmlns:a16="http://schemas.microsoft.com/office/drawing/2014/main" id="{076ABD42-50FF-01A4-A981-E46BBC780667}"/>
              </a:ext>
            </a:extLst>
          </p:cNvPr>
          <p:cNvPicPr>
            <a:picLocks noChangeAspect="1"/>
          </p:cNvPicPr>
          <p:nvPr/>
        </p:nvPicPr>
        <p:blipFill rotWithShape="1">
          <a:blip r:embed="rId3"/>
          <a:srcRect t="39734"/>
          <a:stretch/>
        </p:blipFill>
        <p:spPr>
          <a:xfrm>
            <a:off x="1130317" y="3167283"/>
            <a:ext cx="6978097" cy="2270343"/>
          </a:xfrm>
          <a:prstGeom prst="rect">
            <a:avLst/>
          </a:prstGeom>
        </p:spPr>
      </p:pic>
      <p:sp>
        <p:nvSpPr>
          <p:cNvPr id="6" name="TextBox 5">
            <a:extLst>
              <a:ext uri="{FF2B5EF4-FFF2-40B4-BE49-F238E27FC236}">
                <a16:creationId xmlns:a16="http://schemas.microsoft.com/office/drawing/2014/main" id="{9D79B8B0-8CB0-FAC7-E362-62777F705F26}"/>
              </a:ext>
            </a:extLst>
          </p:cNvPr>
          <p:cNvSpPr txBox="1"/>
          <p:nvPr/>
        </p:nvSpPr>
        <p:spPr>
          <a:xfrm>
            <a:off x="1753251" y="974970"/>
            <a:ext cx="5971823" cy="2203680"/>
          </a:xfrm>
          <a:prstGeom prst="rect">
            <a:avLst/>
          </a:prstGeom>
          <a:noFill/>
        </p:spPr>
        <p:txBody>
          <a:bodyPr wrap="square">
            <a:spAutoFit/>
          </a:bodyPr>
          <a:lstStyle/>
          <a:p>
            <a:pPr marL="231775" marR="0" indent="-228600">
              <a:lnSpc>
                <a:spcPct val="90000"/>
              </a:lnSpc>
              <a:spcBef>
                <a:spcPts val="600"/>
              </a:spcBef>
              <a:spcAft>
                <a:spcPts val="600"/>
              </a:spcAft>
              <a:buClr>
                <a:srgbClr val="0070C0"/>
              </a:buClr>
              <a:buSzPct val="68000"/>
              <a:buFont typeface="Wingdings 3" panose="05040102010807070707" pitchFamily="18" charset="2"/>
              <a:buChar char=""/>
            </a:pPr>
            <a:r>
              <a:rPr lang="en-US" sz="3400" dirty="0">
                <a:latin typeface="Calibri" panose="020F0502020204030204" pitchFamily="34" charset="0"/>
                <a:ea typeface="MS Mincho" panose="02020609040205080304" pitchFamily="49" charset="-128"/>
                <a:cs typeface="Calibri" panose="020F0502020204030204" pitchFamily="34" charset="0"/>
              </a:rPr>
              <a:t>Call CBSC at (916) 263-0916</a:t>
            </a:r>
          </a:p>
          <a:p>
            <a:pPr marL="228600" marR="0" indent="-228600">
              <a:lnSpc>
                <a:spcPct val="90000"/>
              </a:lnSpc>
              <a:spcBef>
                <a:spcPts val="1800"/>
              </a:spcBef>
              <a:spcAft>
                <a:spcPts val="600"/>
              </a:spcAft>
              <a:buClr>
                <a:srgbClr val="0070C0"/>
              </a:buClr>
              <a:buSzPct val="68000"/>
              <a:buFont typeface="Wingdings 3" panose="05040102010807070707" pitchFamily="18" charset="2"/>
              <a:buChar char=""/>
            </a:pPr>
            <a:r>
              <a:rPr lang="en-US" sz="3400" dirty="0">
                <a:latin typeface="Calibri" panose="020F0502020204030204" pitchFamily="34" charset="0"/>
                <a:ea typeface="Times New Roman" panose="02020603050405020304" pitchFamily="18" charset="0"/>
                <a:cs typeface="Calibri" panose="020F0502020204030204" pitchFamily="34" charset="0"/>
              </a:rPr>
              <a:t>Email </a:t>
            </a:r>
            <a:r>
              <a:rPr lang="en-US" sz="3400" dirty="0">
                <a:latin typeface="Calibri" panose="020F0502020204030204" pitchFamily="34" charset="0"/>
                <a:ea typeface="Times New Roman" panose="02020603050405020304" pitchFamily="18" charset="0"/>
                <a:cs typeface="Calibri" panose="020F0502020204030204" pitchFamily="34" charset="0"/>
                <a:hlinkClick r:id="rId4"/>
              </a:rPr>
              <a:t>cbsc@dgs.ca.gov</a:t>
            </a:r>
            <a:endParaRPr lang="en-US" sz="3400" dirty="0">
              <a:latin typeface="Calibri" panose="020F0502020204030204" pitchFamily="34" charset="0"/>
              <a:ea typeface="Times New Roman" panose="02020603050405020304" pitchFamily="18" charset="0"/>
              <a:cs typeface="Calibri" panose="020F0502020204030204" pitchFamily="34" charset="0"/>
            </a:endParaRPr>
          </a:p>
          <a:p>
            <a:pPr marL="228600" marR="0" indent="-228600">
              <a:lnSpc>
                <a:spcPct val="90000"/>
              </a:lnSpc>
              <a:spcBef>
                <a:spcPts val="1800"/>
              </a:spcBef>
              <a:spcAft>
                <a:spcPts val="600"/>
              </a:spcAft>
              <a:buClr>
                <a:srgbClr val="0070C0"/>
              </a:buClr>
              <a:buSzPct val="68000"/>
              <a:buFont typeface="Wingdings 3" panose="05040102010807070707" pitchFamily="18" charset="2"/>
              <a:buChar char=""/>
            </a:pPr>
            <a:r>
              <a:rPr lang="en-US" sz="3400" dirty="0">
                <a:latin typeface="Calibri" panose="020F0502020204030204" pitchFamily="34" charset="0"/>
                <a:cs typeface="Calibri" panose="020F0502020204030204" pitchFamily="34" charset="0"/>
              </a:rPr>
              <a:t>Website dgs.ca.gov/BSC</a:t>
            </a:r>
            <a:endParaRPr lang="en-US" sz="3400" dirty="0"/>
          </a:p>
        </p:txBody>
      </p:sp>
    </p:spTree>
    <p:extLst>
      <p:ext uri="{BB962C8B-B14F-4D97-AF65-F5344CB8AC3E}">
        <p14:creationId xmlns:p14="http://schemas.microsoft.com/office/powerpoint/2010/main" val="3578053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88BDFC-E3B2-5E31-2ED3-B252253A70DB}"/>
              </a:ext>
            </a:extLst>
          </p:cNvPr>
          <p:cNvSpPr>
            <a:spLocks noGrp="1"/>
          </p:cNvSpPr>
          <p:nvPr>
            <p:ph type="title" idx="4294967295"/>
          </p:nvPr>
        </p:nvSpPr>
        <p:spPr>
          <a:xfrm>
            <a:off x="3352218" y="4745387"/>
            <a:ext cx="320040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mj-lt"/>
                <a:ea typeface="+mj-ea"/>
                <a:cs typeface="+mj-cs"/>
              </a:rPr>
              <a:t>Thank You!</a:t>
            </a:r>
          </a:p>
        </p:txBody>
      </p:sp>
      <p:pic>
        <p:nvPicPr>
          <p:cNvPr id="2" name="Picture 1" descr="blue question mark">
            <a:extLst>
              <a:ext uri="{FF2B5EF4-FFF2-40B4-BE49-F238E27FC236}">
                <a16:creationId xmlns:a16="http://schemas.microsoft.com/office/drawing/2014/main" id="{08A190D4-56FD-02AA-4499-4B48C190A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112" y="577728"/>
            <a:ext cx="4333775" cy="4333775"/>
          </a:xfrm>
          <a:prstGeom prst="rect">
            <a:avLst/>
          </a:prstGeom>
        </p:spPr>
      </p:pic>
    </p:spTree>
    <p:extLst>
      <p:ext uri="{BB962C8B-B14F-4D97-AF65-F5344CB8AC3E}">
        <p14:creationId xmlns:p14="http://schemas.microsoft.com/office/powerpoint/2010/main" val="69256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4E76-4E90-C346-352E-CFE5AE658AD0}"/>
              </a:ext>
            </a:extLst>
          </p:cNvPr>
          <p:cNvSpPr>
            <a:spLocks noGrp="1"/>
          </p:cNvSpPr>
          <p:nvPr>
            <p:ph type="title"/>
          </p:nvPr>
        </p:nvSpPr>
        <p:spPr>
          <a:xfrm>
            <a:off x="628650" y="219983"/>
            <a:ext cx="7886700" cy="1325563"/>
          </a:xfrm>
        </p:spPr>
        <p:txBody>
          <a:bodyPr>
            <a:normAutofit/>
          </a:bodyPr>
          <a:lstStyle/>
          <a:p>
            <a:pPr algn="ctr"/>
            <a:r>
              <a:rPr kumimoji="0" lang="en-US" sz="4000" b="1" i="0" u="none" strike="noStrike" kern="1200" cap="none" spc="0" normalizeH="0" baseline="0" noProof="0" dirty="0">
                <a:ln>
                  <a:noFill/>
                </a:ln>
                <a:solidFill>
                  <a:srgbClr val="0070C0"/>
                </a:solidFill>
                <a:effectLst/>
                <a:uLnTx/>
                <a:uFillTx/>
                <a:latin typeface="+mj-lt"/>
                <a:ea typeface="+mj-ea"/>
                <a:cs typeface="+mj-cs"/>
              </a:rPr>
              <a:t>California Building Standards Law</a:t>
            </a:r>
            <a:endParaRPr lang="en-US" sz="4000" dirty="0">
              <a:solidFill>
                <a:srgbClr val="0070C0"/>
              </a:solidFill>
            </a:endParaRPr>
          </a:p>
        </p:txBody>
      </p:sp>
      <p:sp>
        <p:nvSpPr>
          <p:cNvPr id="4" name="Content Placeholder 4">
            <a:extLst>
              <a:ext uri="{FF2B5EF4-FFF2-40B4-BE49-F238E27FC236}">
                <a16:creationId xmlns:a16="http://schemas.microsoft.com/office/drawing/2014/main" id="{D680C11C-D702-770C-6201-75DBA45C5375}"/>
              </a:ext>
            </a:extLst>
          </p:cNvPr>
          <p:cNvSpPr txBox="1">
            <a:spLocks noGrp="1"/>
          </p:cNvSpPr>
          <p:nvPr>
            <p:ph idx="1"/>
          </p:nvPr>
        </p:nvSpPr>
        <p:spPr>
          <a:xfrm>
            <a:off x="628650" y="1435660"/>
            <a:ext cx="78867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Health and Safety Code 18916. Model code</a:t>
            </a:r>
          </a:p>
          <a:p>
            <a:r>
              <a:rPr lang="en-US" sz="2400" dirty="0"/>
              <a:t>"Model code" means any building code drafted by private organizations or otherwise, and shall include, but not be limited to, the latest edition of the following:</a:t>
            </a:r>
          </a:p>
          <a:p>
            <a:pPr marL="858838" lvl="1" indent="-401638">
              <a:buFont typeface="Arial" panose="020B0604020202020204" pitchFamily="34" charset="0"/>
              <a:buNone/>
            </a:pPr>
            <a:r>
              <a:rPr lang="en-US" dirty="0"/>
              <a:t>(a) The International Building Code of the International Code Council.</a:t>
            </a:r>
          </a:p>
          <a:p>
            <a:pPr marL="858838" lvl="1" indent="-401638">
              <a:buFont typeface="Arial" panose="020B0604020202020204" pitchFamily="34" charset="0"/>
              <a:buNone/>
            </a:pPr>
            <a:r>
              <a:rPr lang="en-US" dirty="0"/>
              <a:t>(b) The Uniform Plumbing Code of the International Association of Plumbing and Mechanical Officials.</a:t>
            </a:r>
          </a:p>
          <a:p>
            <a:pPr marL="457200" lvl="1" indent="0">
              <a:buFont typeface="Arial" panose="020B0604020202020204" pitchFamily="34" charset="0"/>
              <a:buNone/>
            </a:pPr>
            <a:r>
              <a:rPr lang="en-US" b="1" dirty="0"/>
              <a:t>. . . </a:t>
            </a:r>
          </a:p>
          <a:p>
            <a:r>
              <a:rPr lang="en-US" sz="2400" b="1" dirty="0"/>
              <a:t>See also HSC 17922(a), 18928, 18928.1, </a:t>
            </a:r>
            <a:r>
              <a:rPr lang="en-US" sz="2400" b="1" dirty="0">
                <a:solidFill>
                  <a:srgbClr val="0070C0"/>
                </a:solidFill>
                <a:hlinkClick r:id="rId2">
                  <a:extLst>
                    <a:ext uri="{A12FA001-AC4F-418D-AE19-62706E023703}">
                      <ahyp:hlinkClr xmlns:ahyp="http://schemas.microsoft.com/office/drawing/2018/hyperlinkcolor" val="tx"/>
                    </a:ext>
                  </a:extLst>
                </a:hlinkClick>
              </a:rPr>
              <a:t>18930(a)(7)</a:t>
            </a:r>
            <a:r>
              <a:rPr lang="en-US" sz="2400" b="1" dirty="0">
                <a:solidFill>
                  <a:srgbClr val="0070C0"/>
                </a:solidFill>
              </a:rPr>
              <a:t>, </a:t>
            </a:r>
            <a:r>
              <a:rPr lang="en-US" sz="2400" b="1" dirty="0"/>
              <a:t>18938(b), 18938.3</a:t>
            </a:r>
          </a:p>
          <a:p>
            <a:pPr marL="457200" lvl="1" indent="0">
              <a:buFont typeface="Arial" panose="020B0604020202020204" pitchFamily="34" charset="0"/>
              <a:buNone/>
            </a:pPr>
            <a:endParaRPr lang="en-US" sz="3200" b="1" dirty="0"/>
          </a:p>
        </p:txBody>
      </p:sp>
    </p:spTree>
    <p:extLst>
      <p:ext uri="{BB962C8B-B14F-4D97-AF65-F5344CB8AC3E}">
        <p14:creationId xmlns:p14="http://schemas.microsoft.com/office/powerpoint/2010/main" val="412499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EB40-7D05-8294-B83D-A791930263EE}"/>
              </a:ext>
            </a:extLst>
          </p:cNvPr>
          <p:cNvSpPr>
            <a:spLocks noGrp="1"/>
          </p:cNvSpPr>
          <p:nvPr>
            <p:ph type="title"/>
          </p:nvPr>
        </p:nvSpPr>
        <p:spPr>
          <a:xfrm>
            <a:off x="398004" y="329494"/>
            <a:ext cx="8259856" cy="847448"/>
          </a:xfrm>
        </p:spPr>
        <p:txBody>
          <a:bodyPr>
            <a:noAutofit/>
          </a:bodyPr>
          <a:lstStyle/>
          <a:p>
            <a:pPr marL="457200" lvl="1" indent="0" algn="ctr">
              <a:lnSpc>
                <a:spcPct val="100000"/>
              </a:lnSpc>
              <a:spcBef>
                <a:spcPts val="0"/>
              </a:spcBef>
              <a:buClr>
                <a:srgbClr val="0070C0"/>
              </a:buClr>
              <a:buSzPct val="68000"/>
              <a:buNone/>
            </a:pPr>
            <a:r>
              <a:rPr lang="en-US" sz="4000" b="1" dirty="0">
                <a:solidFill>
                  <a:srgbClr val="0070C0"/>
                </a:solidFill>
                <a:latin typeface="+mj-lt"/>
                <a:cs typeface="Arial" panose="020B0604020202020204" pitchFamily="34" charset="0"/>
              </a:rPr>
              <a:t>2025 California Plumbing Code</a:t>
            </a:r>
          </a:p>
        </p:txBody>
      </p:sp>
      <p:sp>
        <p:nvSpPr>
          <p:cNvPr id="3" name="Content Placeholder 2">
            <a:extLst>
              <a:ext uri="{FF2B5EF4-FFF2-40B4-BE49-F238E27FC236}">
                <a16:creationId xmlns:a16="http://schemas.microsoft.com/office/drawing/2014/main" id="{3E0418FB-CDFC-FD1A-622D-88322526B83E}"/>
              </a:ext>
            </a:extLst>
          </p:cNvPr>
          <p:cNvSpPr>
            <a:spLocks noGrp="1"/>
          </p:cNvSpPr>
          <p:nvPr>
            <p:ph idx="1"/>
          </p:nvPr>
        </p:nvSpPr>
        <p:spPr>
          <a:xfrm>
            <a:off x="628650" y="1367682"/>
            <a:ext cx="7886700" cy="4351338"/>
          </a:xfrm>
        </p:spPr>
        <p:txBody>
          <a:bodyPr>
            <a:normAutofit/>
          </a:bodyPr>
          <a:lstStyle/>
          <a:p>
            <a:pPr lvl="1">
              <a:lnSpc>
                <a:spcPct val="100000"/>
              </a:lnSpc>
              <a:spcBef>
                <a:spcPts val="0"/>
              </a:spcBef>
              <a:buClr>
                <a:schemeClr val="tx1"/>
              </a:buClr>
              <a:buSzPct val="68000"/>
            </a:pPr>
            <a:r>
              <a:rPr lang="en-US" sz="3800" dirty="0"/>
              <a:t>Section 422.1</a:t>
            </a:r>
          </a:p>
          <a:p>
            <a:pPr algn="l"/>
            <a:r>
              <a:rPr lang="en-US" sz="2000" b="1" i="0" u="none" strike="noStrike" baseline="0" dirty="0"/>
              <a:t>422.1 Fixture Count. </a:t>
            </a:r>
            <a:r>
              <a:rPr lang="en-US" sz="2000" b="0" i="0" u="none" strike="noStrike" baseline="0" dirty="0"/>
              <a:t>Plumbing fixtures shall be provided for the type of building occupancy and in the minimum number shown in Table 422.1. The total occupant load and occupancy classification shall be determined in accordance with the </a:t>
            </a:r>
            <a:r>
              <a:rPr lang="en-US" sz="2000" b="0" i="1" u="none" strike="noStrike" baseline="0" dirty="0">
                <a:highlight>
                  <a:srgbClr val="FFFF00"/>
                </a:highlight>
              </a:rPr>
              <a:t>California Building Code</a:t>
            </a:r>
            <a:r>
              <a:rPr lang="en-US" sz="2000" b="0" i="0" u="none" strike="noStrike" baseline="0" dirty="0">
                <a:highlight>
                  <a:srgbClr val="FFFF00"/>
                </a:highlight>
              </a:rPr>
              <a:t>.</a:t>
            </a:r>
            <a:r>
              <a:rPr lang="en-US" sz="2000" b="0" i="0" u="none" strike="noStrike" baseline="0" dirty="0"/>
              <a:t> Occupancy classification not shown in Table 422.1 shall be considered separately by the Authority Having Jurisdiction.</a:t>
            </a:r>
          </a:p>
          <a:p>
            <a:pPr algn="l"/>
            <a:r>
              <a:rPr lang="en-US" sz="2000" b="1" i="1" u="none" strike="noStrike" baseline="0" dirty="0">
                <a:cs typeface="Times New Roman" panose="02020603050405020304" pitchFamily="18" charset="0"/>
              </a:rPr>
              <a:t>[OSHPD 1, 2, 3, 4 &amp; 5] </a:t>
            </a:r>
            <a:r>
              <a:rPr lang="en-US" sz="2000" i="1" u="none" strike="noStrike" baseline="0" dirty="0">
                <a:cs typeface="Times New Roman" panose="02020603050405020304" pitchFamily="18" charset="0"/>
              </a:rPr>
              <a:t>Plumbing fixtures shall be provided in the minimum number shown in Table 4-2. </a:t>
            </a:r>
            <a:endParaRPr lang="en-US" sz="2000" i="0" u="none" strike="noStrike" baseline="0" dirty="0">
              <a:cs typeface="Times New Roman" panose="02020603050405020304" pitchFamily="18" charset="0"/>
            </a:endParaRPr>
          </a:p>
          <a:p>
            <a:pPr algn="l"/>
            <a:r>
              <a:rPr lang="en-US" sz="2000" b="1" i="1" u="none" strike="noStrike" baseline="0" dirty="0">
                <a:cs typeface="Times New Roman" panose="02020603050405020304" pitchFamily="18" charset="0"/>
              </a:rPr>
              <a:t>Exception: [BSC &amp; DSA-SS] </a:t>
            </a:r>
            <a:r>
              <a:rPr lang="en-US" sz="2000" b="0" i="1" u="none" strike="noStrike" baseline="0" dirty="0">
                <a:cs typeface="Times New Roman" panose="02020603050405020304" pitchFamily="18" charset="0"/>
              </a:rPr>
              <a:t>Using occupancy classification, described as function of space, determine occupant load factor from Table 4-1 Occupant Load Factor, of this chapter.</a:t>
            </a:r>
            <a:endParaRPr lang="en-US" sz="2000" dirty="0">
              <a:cs typeface="Times New Roman" panose="02020603050405020304" pitchFamily="18" charset="0"/>
            </a:endParaRPr>
          </a:p>
          <a:p>
            <a:pPr marL="457200" lvl="1" indent="0">
              <a:lnSpc>
                <a:spcPct val="100000"/>
              </a:lnSpc>
              <a:spcBef>
                <a:spcPts val="0"/>
              </a:spcBef>
              <a:buClr>
                <a:srgbClr val="0070C0"/>
              </a:buClr>
              <a:buSzPct val="68000"/>
              <a:buNone/>
            </a:pPr>
            <a:endParaRPr lang="en-US" sz="3800" dirty="0"/>
          </a:p>
        </p:txBody>
      </p:sp>
    </p:spTree>
    <p:extLst>
      <p:ext uri="{BB962C8B-B14F-4D97-AF65-F5344CB8AC3E}">
        <p14:creationId xmlns:p14="http://schemas.microsoft.com/office/powerpoint/2010/main" val="20346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4119-E933-DA79-7EB3-C3E2E2E2AF62}"/>
              </a:ext>
            </a:extLst>
          </p:cNvPr>
          <p:cNvSpPr>
            <a:spLocks noGrp="1"/>
          </p:cNvSpPr>
          <p:nvPr>
            <p:ph type="title"/>
          </p:nvPr>
        </p:nvSpPr>
        <p:spPr>
          <a:xfrm>
            <a:off x="753340" y="-191318"/>
            <a:ext cx="7886700" cy="1325563"/>
          </a:xfrm>
        </p:spPr>
        <p:txBody>
          <a:bodyPr>
            <a:normAutofit/>
          </a:bodyPr>
          <a:lstStyle/>
          <a:p>
            <a:pPr algn="ctr"/>
            <a:r>
              <a:rPr lang="en-US" sz="4000" b="1" dirty="0">
                <a:solidFill>
                  <a:srgbClr val="0070C0"/>
                </a:solidFill>
                <a:cs typeface="Arial" panose="020B0604020202020204" pitchFamily="34" charset="0"/>
              </a:rPr>
              <a:t>2025 California Plumbing  Code</a:t>
            </a:r>
          </a:p>
        </p:txBody>
      </p:sp>
      <p:sp>
        <p:nvSpPr>
          <p:cNvPr id="3" name="Content Placeholder 2">
            <a:extLst>
              <a:ext uri="{FF2B5EF4-FFF2-40B4-BE49-F238E27FC236}">
                <a16:creationId xmlns:a16="http://schemas.microsoft.com/office/drawing/2014/main" id="{54FCFECC-26BE-CD15-4A1F-3D720A595F17}"/>
              </a:ext>
            </a:extLst>
          </p:cNvPr>
          <p:cNvSpPr>
            <a:spLocks noGrp="1"/>
          </p:cNvSpPr>
          <p:nvPr>
            <p:ph idx="1"/>
          </p:nvPr>
        </p:nvSpPr>
        <p:spPr>
          <a:xfrm>
            <a:off x="278606" y="819920"/>
            <a:ext cx="8586787" cy="4694286"/>
          </a:xfrm>
        </p:spPr>
        <p:txBody>
          <a:bodyPr>
            <a:noAutofit/>
          </a:bodyPr>
          <a:lstStyle/>
          <a:p>
            <a:pPr marL="0" indent="0" algn="ctr">
              <a:buNone/>
            </a:pPr>
            <a:r>
              <a:rPr lang="en-US" sz="2000" b="1" i="0" u="none" strike="noStrike" baseline="0" dirty="0"/>
              <a:t>TABLE 422.1</a:t>
            </a:r>
            <a:br>
              <a:rPr lang="en-US" sz="2000" b="1" i="0" u="none" strike="noStrike" baseline="0" dirty="0"/>
            </a:br>
            <a:r>
              <a:rPr lang="en-US" sz="2000" b="1" i="0" u="none" strike="noStrike" baseline="0" dirty="0"/>
              <a:t>MINIMUM PLUMBING FACILITIES</a:t>
            </a:r>
          </a:p>
          <a:p>
            <a:pPr marL="0" indent="0" algn="l">
              <a:spcBef>
                <a:spcPts val="600"/>
              </a:spcBef>
              <a:buNone/>
            </a:pPr>
            <a:r>
              <a:rPr lang="en-US" sz="2000" b="0" i="0" u="none" strike="noStrike" baseline="0" dirty="0"/>
              <a:t>Each building shall be provided with sanitary facilities, including provisions for persons with disabilities as prescribed by the Department Having Jurisdiction</a:t>
            </a:r>
            <a:r>
              <a:rPr lang="en-US" sz="2000" b="0" i="0" u="none" strike="noStrike" baseline="30000" dirty="0"/>
              <a:t>8</a:t>
            </a:r>
            <a:r>
              <a:rPr lang="en-US" sz="2000" b="0" i="0" u="none" strike="noStrike" baseline="0" dirty="0"/>
              <a:t>. Table 422.1 applies to new buildings, additions to a building, and changes of occupancy or type in an existing building resulting in increased occupant load.</a:t>
            </a:r>
          </a:p>
          <a:p>
            <a:pPr marL="566738" indent="0" algn="l">
              <a:buNone/>
            </a:pPr>
            <a:r>
              <a:rPr lang="en-US" sz="2000" i="1" dirty="0"/>
              <a:t>For requirements for persons with disabilities, Chapter 11A or 11B of the California Building Code Shall be used.</a:t>
            </a:r>
            <a:endParaRPr lang="en-US" sz="2000" b="0" i="1" u="none" strike="noStrike" baseline="0" dirty="0"/>
          </a:p>
          <a:p>
            <a:pPr marL="508000" indent="0" algn="l">
              <a:spcAft>
                <a:spcPts val="600"/>
              </a:spcAft>
              <a:buNone/>
            </a:pPr>
            <a:r>
              <a:rPr lang="en-US" sz="2000" b="1" i="1" u="none" strike="noStrike" baseline="0" dirty="0"/>
              <a:t>[BSC &amp; DSA-SS]  </a:t>
            </a:r>
            <a:r>
              <a:rPr lang="en-US" sz="2000" b="0" i="1" u="none" strike="noStrike" baseline="0" dirty="0"/>
              <a:t>The total occupant load shall be determined in accordance with the California Building Code or Table 4-1 Occupant Load Factor.</a:t>
            </a:r>
          </a:p>
          <a:p>
            <a:pPr marL="508000" indent="0" algn="l">
              <a:spcAft>
                <a:spcPts val="600"/>
              </a:spcAft>
              <a:buNone/>
            </a:pPr>
            <a:r>
              <a:rPr lang="en-US" sz="2000" b="1" dirty="0"/>
              <a:t>Notes:</a:t>
            </a:r>
          </a:p>
          <a:p>
            <a:pPr marL="120650" indent="-120650" algn="l">
              <a:buNone/>
            </a:pPr>
            <a:r>
              <a:rPr lang="en-US" sz="2000" b="1" i="1" u="none" strike="noStrike" baseline="30000" dirty="0"/>
              <a:t>8</a:t>
            </a:r>
            <a:r>
              <a:rPr lang="en-US" sz="2000" b="0" i="1" u="none" strike="noStrike" baseline="0" dirty="0"/>
              <a:t> </a:t>
            </a:r>
            <a:r>
              <a:rPr lang="en-US" sz="2000" b="1" i="1" u="none" strike="noStrike" baseline="0" dirty="0"/>
              <a:t>[BSC, DSA-AC, DSA-SS, HCD 1 &amp; HCD 2, OSHPD 1, 2, 3, 4 &amp; 5] </a:t>
            </a:r>
            <a:r>
              <a:rPr lang="en-US" sz="2000" b="0" i="1" u="none" strike="noStrike" baseline="0" dirty="0"/>
              <a:t>In accordance with Sections 1.8.7 and 301.3, the Authority Having Jurisdiction may approve alternative design criteria when determining the minimum number of plumbing fixtures.</a:t>
            </a:r>
            <a:endParaRPr lang="en-US" sz="2000" dirty="0"/>
          </a:p>
        </p:txBody>
      </p:sp>
    </p:spTree>
    <p:extLst>
      <p:ext uri="{BB962C8B-B14F-4D97-AF65-F5344CB8AC3E}">
        <p14:creationId xmlns:p14="http://schemas.microsoft.com/office/powerpoint/2010/main" val="39991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5FB1-764F-C402-739B-6BD99AD8E0D3}"/>
              </a:ext>
            </a:extLst>
          </p:cNvPr>
          <p:cNvSpPr>
            <a:spLocks noGrp="1"/>
          </p:cNvSpPr>
          <p:nvPr>
            <p:ph type="title"/>
          </p:nvPr>
        </p:nvSpPr>
        <p:spPr>
          <a:xfrm>
            <a:off x="879929" y="-137160"/>
            <a:ext cx="7886700" cy="1325563"/>
          </a:xfrm>
        </p:spPr>
        <p:txBody>
          <a:bodyPr>
            <a:normAutofit/>
          </a:bodyPr>
          <a:lstStyle/>
          <a:p>
            <a:pPr algn="ctr"/>
            <a:r>
              <a:rPr lang="en-US" sz="4000" b="1" dirty="0">
                <a:solidFill>
                  <a:srgbClr val="0070C0"/>
                </a:solidFill>
                <a:cs typeface="Arial" panose="020B0604020202020204" pitchFamily="34" charset="0"/>
              </a:rPr>
              <a:t>2025  California Plumbing  Code   </a:t>
            </a:r>
          </a:p>
        </p:txBody>
      </p:sp>
      <p:sp>
        <p:nvSpPr>
          <p:cNvPr id="3" name="Content Placeholder 2">
            <a:extLst>
              <a:ext uri="{FF2B5EF4-FFF2-40B4-BE49-F238E27FC236}">
                <a16:creationId xmlns:a16="http://schemas.microsoft.com/office/drawing/2014/main" id="{E1E3F7A9-DD63-313C-65B4-F6DDB7139957}"/>
              </a:ext>
            </a:extLst>
          </p:cNvPr>
          <p:cNvSpPr>
            <a:spLocks noGrp="1"/>
          </p:cNvSpPr>
          <p:nvPr>
            <p:ph idx="1"/>
          </p:nvPr>
        </p:nvSpPr>
        <p:spPr>
          <a:xfrm>
            <a:off x="391886" y="866032"/>
            <a:ext cx="8374743" cy="4902413"/>
          </a:xfrm>
        </p:spPr>
        <p:txBody>
          <a:bodyPr>
            <a:normAutofit fontScale="92500" lnSpcReduction="20000"/>
          </a:bodyPr>
          <a:lstStyle/>
          <a:p>
            <a:pPr marL="0" indent="0" algn="ctr">
              <a:lnSpc>
                <a:spcPct val="110000"/>
              </a:lnSpc>
              <a:spcBef>
                <a:spcPts val="0"/>
              </a:spcBef>
              <a:buNone/>
            </a:pPr>
            <a:r>
              <a:rPr lang="en-US" sz="2600" b="1" i="1" u="none" strike="noStrike" baseline="0" dirty="0">
                <a:cs typeface="Times New Roman" panose="02020603050405020304" pitchFamily="18" charset="0"/>
              </a:rPr>
              <a:t>TABLE 4-1</a:t>
            </a:r>
            <a:br>
              <a:rPr lang="en-US" sz="2600" b="1" i="1" u="none" strike="noStrike" baseline="0" dirty="0">
                <a:cs typeface="Times New Roman" panose="02020603050405020304" pitchFamily="18" charset="0"/>
              </a:rPr>
            </a:br>
            <a:r>
              <a:rPr lang="en-US" sz="2600" b="1" i="1" u="none" strike="noStrike" baseline="0" dirty="0">
                <a:cs typeface="Times New Roman" panose="02020603050405020304" pitchFamily="18" charset="0"/>
              </a:rPr>
              <a:t>OCCUPANT LOAD FACTOR</a:t>
            </a:r>
            <a:br>
              <a:rPr lang="en-US" sz="2600" b="1" i="1" u="none" strike="noStrike" baseline="0" dirty="0">
                <a:cs typeface="Times New Roman" panose="02020603050405020304" pitchFamily="18" charset="0"/>
              </a:rPr>
            </a:br>
            <a:r>
              <a:rPr lang="en-US" sz="2600" b="1" i="1" u="none" strike="noStrike" baseline="0" dirty="0">
                <a:cs typeface="Times New Roman" panose="02020603050405020304" pitchFamily="18" charset="0"/>
              </a:rPr>
              <a:t>[BSC &amp; DSA-SS]</a:t>
            </a:r>
          </a:p>
          <a:p>
            <a:pPr marL="0" indent="0" algn="ctr">
              <a:buNone/>
            </a:pPr>
            <a:endParaRPr lang="en-US" sz="1800" b="1" i="1" dirty="0">
              <a:latin typeface="HelveticaLTStd-BoldObl"/>
            </a:endParaRPr>
          </a:p>
          <a:p>
            <a:pPr marL="0" indent="0" algn="ctr">
              <a:buNone/>
            </a:pPr>
            <a:endParaRPr lang="en-US" sz="1800" b="1" i="1" u="none" strike="noStrike" baseline="0" dirty="0">
              <a:latin typeface="HelveticaLTStd-BoldObl"/>
            </a:endParaRPr>
          </a:p>
          <a:p>
            <a:pPr marL="0" indent="0" algn="ctr">
              <a:buNone/>
            </a:pPr>
            <a:endParaRPr lang="en-US" sz="1800" b="1" i="1" u="none" strike="noStrike" baseline="0" dirty="0">
              <a:latin typeface="HelveticaLTStd-BoldObl"/>
            </a:endParaRPr>
          </a:p>
          <a:p>
            <a:pPr marL="0" indent="0">
              <a:buNone/>
            </a:pPr>
            <a:endParaRPr lang="en-US" sz="1800" b="0" i="0" u="none" strike="noStrike" baseline="0" dirty="0">
              <a:latin typeface="Times New Roman" panose="02020603050405020304" pitchFamily="18" charset="0"/>
            </a:endParaRPr>
          </a:p>
          <a:p>
            <a:pPr marL="0" indent="0">
              <a:buNone/>
            </a:pPr>
            <a:endParaRPr lang="en-US" sz="1800" b="0" i="0" u="none" strike="noStrike" baseline="0" dirty="0">
              <a:latin typeface="Times New Roman" panose="02020603050405020304" pitchFamily="18" charset="0"/>
            </a:endParaRPr>
          </a:p>
          <a:p>
            <a:pPr marL="0" indent="0">
              <a:buNone/>
            </a:pPr>
            <a:endParaRPr lang="en-US" sz="1800" b="0" i="0" u="none" strike="noStrike" baseline="0" dirty="0">
              <a:latin typeface="Times New Roman" panose="02020603050405020304" pitchFamily="18" charset="0"/>
            </a:endParaRPr>
          </a:p>
          <a:p>
            <a:pPr marL="0" indent="0">
              <a:buNone/>
            </a:pPr>
            <a:endParaRPr lang="en-US" sz="1800" b="0" i="0" u="none" strike="noStrike" baseline="0" dirty="0">
              <a:latin typeface="Times New Roman" panose="02020603050405020304" pitchFamily="18" charset="0"/>
            </a:endParaRPr>
          </a:p>
          <a:p>
            <a:pPr marL="0" indent="0">
              <a:buNone/>
            </a:pPr>
            <a:endParaRPr lang="en-US" sz="1800" b="0" i="0" u="none" strike="noStrike" baseline="0" dirty="0">
              <a:latin typeface="Times New Roman" panose="02020603050405020304" pitchFamily="18" charset="0"/>
            </a:endParaRPr>
          </a:p>
          <a:p>
            <a:pPr marL="0" indent="0">
              <a:buNone/>
            </a:pPr>
            <a:r>
              <a:rPr lang="en-US" sz="1800" b="0" i="0" u="none" strike="noStrike" baseline="0" dirty="0">
                <a:latin typeface="Times New Roman" panose="02020603050405020304" pitchFamily="18" charset="0"/>
              </a:rPr>
              <a:t>* </a:t>
            </a:r>
            <a:r>
              <a:rPr lang="en-US" sz="1700" b="0" i="1" u="none" strike="noStrike" baseline="0" dirty="0">
                <a:latin typeface="Times New Roman" panose="02020603050405020304" pitchFamily="18" charset="0"/>
              </a:rPr>
              <a:t>Any uses not specifically listed shall be based on similar uses listed in this table.</a:t>
            </a:r>
          </a:p>
          <a:p>
            <a:pPr marL="0" indent="0">
              <a:buNone/>
            </a:pPr>
            <a:r>
              <a:rPr lang="en-US" sz="1700" b="0" i="1" u="none" strike="noStrike" baseline="0" dirty="0">
                <a:latin typeface="Times New Roman" panose="02020603050405020304" pitchFamily="18" charset="0"/>
              </a:rPr>
              <a:t>** For a building or space with mixed occupancies, use appropriate occupancy group for each area (for example, a school may have an “A” occupancy for the gymnasium, a “B” occupancy for the office, an “E” occupancy for the classrooms, etc.). Accessory areas such as, but not limited to, hallways/corridors, stairways, ramps, toilet rooms, mechanical rooms, closets and fixed equipment, may be excluded.</a:t>
            </a:r>
            <a:endParaRPr lang="en-US" sz="1700" dirty="0"/>
          </a:p>
        </p:txBody>
      </p:sp>
      <p:pic>
        <p:nvPicPr>
          <p:cNvPr id="7" name="Picture 6" descr="Copy of Table 4-1 Occupant load factor with fuctions of space and sq feet for occupant load factor with Assembly and business being the function of space">
            <a:extLst>
              <a:ext uri="{FF2B5EF4-FFF2-40B4-BE49-F238E27FC236}">
                <a16:creationId xmlns:a16="http://schemas.microsoft.com/office/drawing/2014/main" id="{22959828-3472-6387-71A8-CA53212B8932}"/>
              </a:ext>
            </a:extLst>
          </p:cNvPr>
          <p:cNvPicPr>
            <a:picLocks noChangeAspect="1"/>
          </p:cNvPicPr>
          <p:nvPr/>
        </p:nvPicPr>
        <p:blipFill>
          <a:blip r:embed="rId3"/>
          <a:stretch>
            <a:fillRect/>
          </a:stretch>
        </p:blipFill>
        <p:spPr>
          <a:xfrm>
            <a:off x="961432" y="1965707"/>
            <a:ext cx="7221136" cy="2347465"/>
          </a:xfrm>
          <a:prstGeom prst="rect">
            <a:avLst/>
          </a:prstGeom>
        </p:spPr>
      </p:pic>
    </p:spTree>
    <p:extLst>
      <p:ext uri="{BB962C8B-B14F-4D97-AF65-F5344CB8AC3E}">
        <p14:creationId xmlns:p14="http://schemas.microsoft.com/office/powerpoint/2010/main" val="23543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72-E6DE-77AA-3E4D-E1B2A9FE820D}"/>
              </a:ext>
            </a:extLst>
          </p:cNvPr>
          <p:cNvSpPr>
            <a:spLocks noGrp="1"/>
          </p:cNvSpPr>
          <p:nvPr>
            <p:ph type="title"/>
          </p:nvPr>
        </p:nvSpPr>
        <p:spPr>
          <a:xfrm>
            <a:off x="628650" y="85725"/>
            <a:ext cx="7886700" cy="1025525"/>
          </a:xfrm>
        </p:spPr>
        <p:txBody>
          <a:bodyPr>
            <a:normAutofit/>
          </a:bodyPr>
          <a:lstStyle/>
          <a:p>
            <a:pPr algn="ctr"/>
            <a:r>
              <a:rPr lang="en-US" sz="4000" b="1" dirty="0">
                <a:solidFill>
                  <a:srgbClr val="0070C0"/>
                </a:solidFill>
              </a:rPr>
              <a:t>Possible Options for BSC and DSA</a:t>
            </a:r>
          </a:p>
        </p:txBody>
      </p:sp>
      <p:sp>
        <p:nvSpPr>
          <p:cNvPr id="4" name="Content Placeholder 3">
            <a:extLst>
              <a:ext uri="{FF2B5EF4-FFF2-40B4-BE49-F238E27FC236}">
                <a16:creationId xmlns:a16="http://schemas.microsoft.com/office/drawing/2014/main" id="{601802B5-0919-E4B0-4408-18B652C80876}"/>
              </a:ext>
            </a:extLst>
          </p:cNvPr>
          <p:cNvSpPr>
            <a:spLocks noGrp="1"/>
          </p:cNvSpPr>
          <p:nvPr>
            <p:ph sz="half" idx="2"/>
          </p:nvPr>
        </p:nvSpPr>
        <p:spPr>
          <a:xfrm>
            <a:off x="376954" y="1111250"/>
            <a:ext cx="8568926" cy="4743449"/>
          </a:xfrm>
        </p:spPr>
        <p:txBody>
          <a:bodyPr>
            <a:normAutofit lnSpcReduction="10000"/>
          </a:bodyPr>
          <a:lstStyle/>
          <a:p>
            <a:pPr marL="514350" indent="-514350">
              <a:spcBef>
                <a:spcPts val="1200"/>
              </a:spcBef>
              <a:buFont typeface="+mj-lt"/>
              <a:buAutoNum type="arabicPeriod"/>
            </a:pPr>
            <a:r>
              <a:rPr lang="en-US" sz="2600" dirty="0"/>
              <a:t>Delete Table 4-1 from CPC</a:t>
            </a:r>
          </a:p>
          <a:p>
            <a:pPr marL="514350" indent="-514350">
              <a:spcBef>
                <a:spcPts val="1200"/>
              </a:spcBef>
              <a:buFont typeface="+mj-lt"/>
              <a:buAutoNum type="arabicPeriod"/>
            </a:pPr>
            <a:r>
              <a:rPr lang="en-US" sz="2600" dirty="0"/>
              <a:t>Further amend Table 4-1:</a:t>
            </a:r>
          </a:p>
          <a:p>
            <a:pPr marL="971550" lvl="1" indent="-514350">
              <a:spcBef>
                <a:spcPts val="1200"/>
              </a:spcBef>
              <a:buFont typeface="+mj-lt"/>
              <a:buAutoNum type="alphaLcParenR"/>
            </a:pPr>
            <a:r>
              <a:rPr lang="en-US" sz="2600" dirty="0"/>
              <a:t>Remove functions of space that don’t align with DSA/BSC authorities: K-12 Schools, Community Colleges, State Buildings, UC’s/CSU’s Buildings</a:t>
            </a:r>
          </a:p>
          <a:p>
            <a:pPr marL="971550" lvl="1" indent="-514350">
              <a:spcBef>
                <a:spcPts val="1200"/>
              </a:spcBef>
              <a:buFont typeface="+mj-lt"/>
              <a:buAutoNum type="alphaLcParenR"/>
            </a:pPr>
            <a:r>
              <a:rPr lang="en-US" sz="2600" dirty="0"/>
              <a:t>Revise square footage assigned to more closely align with CBC/IBC Tables 1004.5 &amp; 2902.1</a:t>
            </a:r>
          </a:p>
          <a:p>
            <a:pPr marL="514350" indent="-514350">
              <a:spcBef>
                <a:spcPts val="1200"/>
              </a:spcBef>
              <a:buFont typeface="+mj-lt"/>
              <a:buAutoNum type="arabicPeriod"/>
            </a:pPr>
            <a:r>
              <a:rPr lang="en-US" sz="2600" dirty="0"/>
              <a:t>Adopt IBC Table 2902.1 instead of UPC Table 422.1 for plumbing fixture counts, to be used with IBC Table 1004.5. </a:t>
            </a:r>
          </a:p>
          <a:p>
            <a:pPr marL="514350" indent="-514350">
              <a:spcBef>
                <a:spcPts val="1200"/>
              </a:spcBef>
              <a:buFont typeface="+mj-lt"/>
              <a:buAutoNum type="arabicPeriod"/>
            </a:pPr>
            <a:r>
              <a:rPr lang="en-US" sz="2600" dirty="0"/>
              <a:t>Insert IBC Table 2902.1 from IBC to CPC Ch.4 for BSC &amp; DSA occupancies</a:t>
            </a:r>
          </a:p>
          <a:p>
            <a:pPr marL="514350" indent="-514350">
              <a:buFont typeface="+mj-lt"/>
              <a:buAutoNum type="arabicPeriod"/>
            </a:pPr>
            <a:endParaRPr lang="en-US" dirty="0"/>
          </a:p>
        </p:txBody>
      </p:sp>
    </p:spTree>
    <p:extLst>
      <p:ext uri="{BB962C8B-B14F-4D97-AF65-F5344CB8AC3E}">
        <p14:creationId xmlns:p14="http://schemas.microsoft.com/office/powerpoint/2010/main" val="208023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F300-D3F2-9A20-A7EB-57D8667A0B58}"/>
              </a:ext>
            </a:extLst>
          </p:cNvPr>
          <p:cNvSpPr>
            <a:spLocks noGrp="1"/>
          </p:cNvSpPr>
          <p:nvPr>
            <p:ph type="title"/>
          </p:nvPr>
        </p:nvSpPr>
        <p:spPr>
          <a:xfrm>
            <a:off x="531158" y="0"/>
            <a:ext cx="7886700" cy="1325563"/>
          </a:xfrm>
        </p:spPr>
        <p:txBody>
          <a:bodyPr>
            <a:normAutofit/>
          </a:bodyPr>
          <a:lstStyle/>
          <a:p>
            <a:r>
              <a:rPr lang="en-US" sz="3600" b="1" dirty="0"/>
              <a:t>Option 1: Delete Table 4-1 from the CPC</a:t>
            </a:r>
          </a:p>
        </p:txBody>
      </p:sp>
      <p:sp>
        <p:nvSpPr>
          <p:cNvPr id="3" name="Content Placeholder 2">
            <a:extLst>
              <a:ext uri="{FF2B5EF4-FFF2-40B4-BE49-F238E27FC236}">
                <a16:creationId xmlns:a16="http://schemas.microsoft.com/office/drawing/2014/main" id="{F3C23C83-A400-4DEE-85DC-C1019C0B9030}"/>
              </a:ext>
            </a:extLst>
          </p:cNvPr>
          <p:cNvSpPr>
            <a:spLocks noGrp="1"/>
          </p:cNvSpPr>
          <p:nvPr>
            <p:ph idx="1"/>
          </p:nvPr>
        </p:nvSpPr>
        <p:spPr>
          <a:xfrm>
            <a:off x="531158" y="1299051"/>
            <a:ext cx="8081683" cy="4351338"/>
          </a:xfrm>
        </p:spPr>
        <p:txBody>
          <a:bodyPr>
            <a:normAutofit/>
          </a:bodyPr>
          <a:lstStyle/>
          <a:p>
            <a:pPr marL="457200" lvl="1" indent="0">
              <a:buNone/>
            </a:pPr>
            <a:r>
              <a:rPr lang="en-US" sz="2600" b="1" dirty="0"/>
              <a:t>Pros:</a:t>
            </a:r>
          </a:p>
          <a:p>
            <a:pPr lvl="2"/>
            <a:r>
              <a:rPr lang="en-US" sz="2600" dirty="0"/>
              <a:t>Less confusion for the regulated community</a:t>
            </a:r>
          </a:p>
          <a:p>
            <a:pPr lvl="2"/>
            <a:r>
              <a:rPr lang="en-US" sz="2600" dirty="0"/>
              <a:t>Consistency in applying Chapter 10 of CBC for occupant load calculations for all occupancies </a:t>
            </a:r>
          </a:p>
          <a:p>
            <a:pPr lvl="2">
              <a:spcAft>
                <a:spcPts val="1200"/>
              </a:spcAft>
            </a:pPr>
            <a:r>
              <a:rPr lang="en-US" sz="2600" dirty="0"/>
              <a:t>Fewer state amendments in CPC</a:t>
            </a:r>
          </a:p>
          <a:p>
            <a:pPr marL="457200" lvl="2" indent="0">
              <a:buNone/>
            </a:pPr>
            <a:r>
              <a:rPr lang="en-US" sz="2600" b="1" dirty="0"/>
              <a:t>Cons:</a:t>
            </a:r>
          </a:p>
          <a:p>
            <a:pPr marL="1143000" lvl="3"/>
            <a:r>
              <a:rPr lang="en-US" sz="2600" dirty="0"/>
              <a:t>Higher fixture count for certain occupancies within BSC/DSA Authority </a:t>
            </a:r>
          </a:p>
          <a:p>
            <a:pPr marL="1143000" lvl="3"/>
            <a:r>
              <a:rPr lang="en-US" sz="2600" dirty="0"/>
              <a:t>May incur an economic &amp; fiscal impact (Form 399)</a:t>
            </a:r>
          </a:p>
          <a:p>
            <a:pPr marL="1143000" lvl="3"/>
            <a:endParaRPr lang="en-US" sz="2800" dirty="0"/>
          </a:p>
          <a:p>
            <a:pPr marL="1143000" lvl="3"/>
            <a:endParaRPr lang="en-US" sz="2200" dirty="0"/>
          </a:p>
        </p:txBody>
      </p:sp>
    </p:spTree>
    <p:extLst>
      <p:ext uri="{BB962C8B-B14F-4D97-AF65-F5344CB8AC3E}">
        <p14:creationId xmlns:p14="http://schemas.microsoft.com/office/powerpoint/2010/main" val="2900611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12147</TotalTime>
  <Words>9104</Words>
  <Application>Microsoft Office PowerPoint</Application>
  <PresentationFormat>On-screen Show (4:3)</PresentationFormat>
  <Paragraphs>869</Paragraphs>
  <Slides>34</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Aptos</vt:lpstr>
      <vt:lpstr>Arial</vt:lpstr>
      <vt:lpstr>Calibri</vt:lpstr>
      <vt:lpstr>Calibri Light</vt:lpstr>
      <vt:lpstr>Courier New</vt:lpstr>
      <vt:lpstr>Helvetica</vt:lpstr>
      <vt:lpstr>HelveticaLTStd-BoldObl</vt:lpstr>
      <vt:lpstr>SourceSansPro-It</vt:lpstr>
      <vt:lpstr>SourceSansPro-Regular</vt:lpstr>
      <vt:lpstr>Symbol</vt:lpstr>
      <vt:lpstr>Times New Roman</vt:lpstr>
      <vt:lpstr>Wingdings 3</vt:lpstr>
      <vt:lpstr>Office Theme</vt:lpstr>
      <vt:lpstr> CPC Table 4-1 vs CBC 1004.5 PLUMBING FIXTURE COUNTS  Joint effort by the California Building Standards Commission  and the Division of the State Architect  WELCOME  July 16, 2025, 1:00 pm – 5:00 pm   www.dgs.ca.gov/BSC/Rulemaking  </vt:lpstr>
      <vt:lpstr>CPC Table 4-1 vs CBC 1004.5 PLUMBING FIXTURE COUNTS</vt:lpstr>
      <vt:lpstr>BSC/DSA Banner and Authority</vt:lpstr>
      <vt:lpstr>California Building Standards Law</vt:lpstr>
      <vt:lpstr>2025 California Plumbing Code</vt:lpstr>
      <vt:lpstr>2025 California Plumbing  Code</vt:lpstr>
      <vt:lpstr>2025  California Plumbing  Code   </vt:lpstr>
      <vt:lpstr>Possible Options for BSC and DSA</vt:lpstr>
      <vt:lpstr>Option 1: Delete Table 4-1 from the CPC</vt:lpstr>
      <vt:lpstr>Option 2a: Remove functions of space that don’t align with BSC/DSA authorities in Table 4-1</vt:lpstr>
      <vt:lpstr>Option 2b: Revise Table 4-1 OLF to more closely align with CBC/IBC Tables 1004.5 &amp; 2902.1</vt:lpstr>
      <vt:lpstr>Option 3 : Adopt IBC Table 2902.1 instead of UPC Table 422.1 for plumbing fixture counts, to be used with IBC 1004.5.  </vt:lpstr>
      <vt:lpstr>Option 4: Insert Table 2902.1 from IBC to CPC Chapter 4 for BSC &amp; DSA occupancies</vt:lpstr>
      <vt:lpstr>2006</vt:lpstr>
      <vt:lpstr>2009</vt:lpstr>
      <vt:lpstr>2012</vt:lpstr>
      <vt:lpstr>2015 and 2018</vt:lpstr>
      <vt:lpstr>2019 Intervening Code Cycle</vt:lpstr>
      <vt:lpstr>2019 Intervening Code  Cycle</vt:lpstr>
      <vt:lpstr>Issues with CBC Table 1004.5  Occupant Load</vt:lpstr>
      <vt:lpstr>Compare Tables CPC and CBC Assembly  - Conference/Dining - Unconcentrated</vt:lpstr>
      <vt:lpstr>Compare Tables CPC and CBC Assembly - Fixed</vt:lpstr>
      <vt:lpstr>Compare Tables CPC and CBC Business</vt:lpstr>
      <vt:lpstr>Compare Tables CPC and CBC Business - continued</vt:lpstr>
      <vt:lpstr>Compare Tables CPC and CBC Education beyond 12th Grade</vt:lpstr>
      <vt:lpstr>Compare Tables CPC and CBC Education Shops/Vocational</vt:lpstr>
      <vt:lpstr>Compare Tables CPC and CBC Exercise</vt:lpstr>
      <vt:lpstr>Compare Tables CPC and CBC Kitchen</vt:lpstr>
      <vt:lpstr>Compare Tables CPC and CBC Laboratory – Non - Educational</vt:lpstr>
      <vt:lpstr>Compare Tables CPC and CBC Laboratory – Educational 12+</vt:lpstr>
      <vt:lpstr>Compare Tables CPC and CBC Mercantile</vt:lpstr>
      <vt:lpstr>Compare Tables CPC and CBC Warehouse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Mills, Laura@DGS</dc:creator>
  <cp:lastModifiedBy>Brauzman, Irina@DGS</cp:lastModifiedBy>
  <cp:revision>69</cp:revision>
  <dcterms:created xsi:type="dcterms:W3CDTF">2024-12-10T18:32:39Z</dcterms:created>
  <dcterms:modified xsi:type="dcterms:W3CDTF">2025-07-01T15:57:00Z</dcterms:modified>
</cp:coreProperties>
</file>